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1" r:id="rId1"/>
  </p:sldMasterIdLst>
  <p:notesMasterIdLst>
    <p:notesMasterId r:id="rId30"/>
  </p:notesMasterIdLst>
  <p:sldIdLst>
    <p:sldId id="265" r:id="rId2"/>
    <p:sldId id="268" r:id="rId3"/>
    <p:sldId id="301" r:id="rId4"/>
    <p:sldId id="304" r:id="rId5"/>
    <p:sldId id="264" r:id="rId6"/>
    <p:sldId id="273" r:id="rId7"/>
    <p:sldId id="294" r:id="rId8"/>
    <p:sldId id="295" r:id="rId9"/>
    <p:sldId id="296" r:id="rId10"/>
    <p:sldId id="297" r:id="rId11"/>
    <p:sldId id="298" r:id="rId12"/>
    <p:sldId id="275" r:id="rId13"/>
    <p:sldId id="285" r:id="rId14"/>
    <p:sldId id="299" r:id="rId15"/>
    <p:sldId id="286" r:id="rId16"/>
    <p:sldId id="300" r:id="rId17"/>
    <p:sldId id="287" r:id="rId18"/>
    <p:sldId id="288" r:id="rId19"/>
    <p:sldId id="305" r:id="rId20"/>
    <p:sldId id="309" r:id="rId21"/>
    <p:sldId id="311" r:id="rId22"/>
    <p:sldId id="306" r:id="rId23"/>
    <p:sldId id="307" r:id="rId24"/>
    <p:sldId id="310" r:id="rId25"/>
    <p:sldId id="308" r:id="rId26"/>
    <p:sldId id="257" r:id="rId27"/>
    <p:sldId id="261" r:id="rId28"/>
    <p:sldId id="26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5353"/>
    <a:srgbClr val="D46A6A"/>
    <a:srgbClr val="F8FE0A"/>
    <a:srgbClr val="FF99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162" autoAdjust="0"/>
    <p:restoredTop sz="94434" autoAdjust="0"/>
  </p:normalViewPr>
  <p:slideViewPr>
    <p:cSldViewPr snapToGrid="0">
      <p:cViewPr varScale="1">
        <p:scale>
          <a:sx n="70" d="100"/>
          <a:sy n="70" d="100"/>
        </p:scale>
        <p:origin x="562"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ba Alhabahbeh" userId="d3dbc05ceecfe785" providerId="LiveId" clId="{F0C123E4-CC8B-4F98-97B6-720B8C3CEB32}"/>
    <pc:docChg chg="undo redo custSel addSld delSld modSld sldOrd modMainMaster">
      <pc:chgData name="Ruba Alhabahbeh" userId="d3dbc05ceecfe785" providerId="LiveId" clId="{F0C123E4-CC8B-4F98-97B6-720B8C3CEB32}" dt="2026-03-15T20:10:01.291" v="3594" actId="20577"/>
      <pc:docMkLst>
        <pc:docMk/>
      </pc:docMkLst>
      <pc:sldChg chg="modSp mod">
        <pc:chgData name="Ruba Alhabahbeh" userId="d3dbc05ceecfe785" providerId="LiveId" clId="{F0C123E4-CC8B-4F98-97B6-720B8C3CEB32}" dt="2026-03-15T20:10:01.291" v="3594" actId="20577"/>
        <pc:sldMkLst>
          <pc:docMk/>
          <pc:sldMk cId="2429871170" sldId="264"/>
        </pc:sldMkLst>
        <pc:spChg chg="mod">
          <ac:chgData name="Ruba Alhabahbeh" userId="d3dbc05ceecfe785" providerId="LiveId" clId="{F0C123E4-CC8B-4F98-97B6-720B8C3CEB32}" dt="2026-03-15T20:10:01.291" v="3594" actId="20577"/>
          <ac:spMkLst>
            <pc:docMk/>
            <pc:sldMk cId="2429871170" sldId="264"/>
            <ac:spMk id="3" creationId="{D324183D-D126-4A2D-5379-06DCEA6D8B56}"/>
          </ac:spMkLst>
        </pc:spChg>
      </pc:sldChg>
      <pc:sldChg chg="modSp mod ord">
        <pc:chgData name="Ruba Alhabahbeh" userId="d3dbc05ceecfe785" providerId="LiveId" clId="{F0C123E4-CC8B-4F98-97B6-720B8C3CEB32}" dt="2026-03-15T08:38:58.798" v="3410" actId="20577"/>
        <pc:sldMkLst>
          <pc:docMk/>
          <pc:sldMk cId="928557420" sldId="287"/>
        </pc:sldMkLst>
        <pc:spChg chg="mod">
          <ac:chgData name="Ruba Alhabahbeh" userId="d3dbc05ceecfe785" providerId="LiveId" clId="{F0C123E4-CC8B-4F98-97B6-720B8C3CEB32}" dt="2026-03-15T08:38:58.798" v="3410" actId="20577"/>
          <ac:spMkLst>
            <pc:docMk/>
            <pc:sldMk cId="928557420" sldId="287"/>
            <ac:spMk id="3" creationId="{00000000-0000-0000-0000-000000000000}"/>
          </ac:spMkLst>
        </pc:spChg>
      </pc:sldChg>
      <pc:sldChg chg="modSp mod">
        <pc:chgData name="Ruba Alhabahbeh" userId="d3dbc05ceecfe785" providerId="LiveId" clId="{F0C123E4-CC8B-4F98-97B6-720B8C3CEB32}" dt="2026-03-15T19:33:54.530" v="3429" actId="1076"/>
        <pc:sldMkLst>
          <pc:docMk/>
          <pc:sldMk cId="1915314168" sldId="301"/>
        </pc:sldMkLst>
        <pc:spChg chg="mod">
          <ac:chgData name="Ruba Alhabahbeh" userId="d3dbc05ceecfe785" providerId="LiveId" clId="{F0C123E4-CC8B-4F98-97B6-720B8C3CEB32}" dt="2026-03-15T19:33:54.530" v="3429" actId="1076"/>
          <ac:spMkLst>
            <pc:docMk/>
            <pc:sldMk cId="1915314168" sldId="301"/>
            <ac:spMk id="3" creationId="{00000000-0000-0000-0000-000000000000}"/>
          </ac:spMkLst>
        </pc:spChg>
      </pc:sldChg>
      <pc:sldChg chg="modSp mod">
        <pc:chgData name="Ruba Alhabahbeh" userId="d3dbc05ceecfe785" providerId="LiveId" clId="{F0C123E4-CC8B-4F98-97B6-720B8C3CEB32}" dt="2026-03-15T19:36:19.962" v="3593" actId="27636"/>
        <pc:sldMkLst>
          <pc:docMk/>
          <pc:sldMk cId="1249152522" sldId="304"/>
        </pc:sldMkLst>
        <pc:spChg chg="mod">
          <ac:chgData name="Ruba Alhabahbeh" userId="d3dbc05ceecfe785" providerId="LiveId" clId="{F0C123E4-CC8B-4F98-97B6-720B8C3CEB32}" dt="2026-03-15T19:36:19.962" v="3593" actId="27636"/>
          <ac:spMkLst>
            <pc:docMk/>
            <pc:sldMk cId="1249152522" sldId="304"/>
            <ac:spMk id="3" creationId="{431E30DF-05DA-8015-305D-B36396BA26D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1DB9C1-5F2D-4184-A54D-3FA4DB3847CF}" type="datetimeFigureOut">
              <a:rPr lang="en-US" smtClean="0"/>
              <a:t>3/15/2026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25EF7-EBE6-4C48-8B49-834842317C9C}" type="slidenum">
              <a:rPr lang="en-US" smtClean="0"/>
              <a:t>‹#›</a:t>
            </a:fld>
            <a:endParaRPr lang="en-US"/>
          </a:p>
        </p:txBody>
      </p:sp>
    </p:spTree>
    <p:extLst>
      <p:ext uri="{BB962C8B-B14F-4D97-AF65-F5344CB8AC3E}">
        <p14:creationId xmlns:p14="http://schemas.microsoft.com/office/powerpoint/2010/main" val="1818754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025EF7-EBE6-4C48-8B49-834842317C9C}" type="slidenum">
              <a:rPr lang="en-US" smtClean="0"/>
              <a:t>7</a:t>
            </a:fld>
            <a:endParaRPr lang="en-US"/>
          </a:p>
        </p:txBody>
      </p:sp>
    </p:spTree>
    <p:extLst>
      <p:ext uri="{BB962C8B-B14F-4D97-AF65-F5344CB8AC3E}">
        <p14:creationId xmlns:p14="http://schemas.microsoft.com/office/powerpoint/2010/main" val="2170651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96AEE-529F-9473-32C2-565473A957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5DEA45-061E-861B-4174-45E63CFC4C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30DDEA-6D63-0609-A0CC-CE324A5A6ECE}"/>
              </a:ext>
            </a:extLst>
          </p:cNvPr>
          <p:cNvSpPr>
            <a:spLocks noGrp="1"/>
          </p:cNvSpPr>
          <p:nvPr>
            <p:ph type="dt" sz="half" idx="10"/>
          </p:nvPr>
        </p:nvSpPr>
        <p:spPr/>
        <p:txBody>
          <a:bodyPr/>
          <a:lstStyle/>
          <a:p>
            <a:fld id="{E1D45EA2-734B-4D5F-A768-8ED1947CD6A5}" type="datetimeFigureOut">
              <a:rPr lang="en-US" smtClean="0"/>
              <a:t>3/15/2026</a:t>
            </a:fld>
            <a:endParaRPr lang="en-US"/>
          </a:p>
        </p:txBody>
      </p:sp>
      <p:sp>
        <p:nvSpPr>
          <p:cNvPr id="5" name="Footer Placeholder 4">
            <a:extLst>
              <a:ext uri="{FF2B5EF4-FFF2-40B4-BE49-F238E27FC236}">
                <a16:creationId xmlns:a16="http://schemas.microsoft.com/office/drawing/2014/main" id="{34BFBC50-8BDE-98F7-9B7F-1DBB5BFDC6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7BA5EC-98DA-3C14-D03E-DAE4A45BB384}"/>
              </a:ext>
            </a:extLst>
          </p:cNvPr>
          <p:cNvSpPr>
            <a:spLocks noGrp="1"/>
          </p:cNvSpPr>
          <p:nvPr>
            <p:ph type="sldNum" sz="quarter" idx="12"/>
          </p:nvPr>
        </p:nvSpPr>
        <p:spPr/>
        <p:txBody>
          <a:bodyPr/>
          <a:lstStyle/>
          <a:p>
            <a:fld id="{32EEEE61-1171-4C70-B1DA-EF96FE71C05D}" type="slidenum">
              <a:rPr lang="en-US" smtClean="0"/>
              <a:t>‹#›</a:t>
            </a:fld>
            <a:endParaRPr lang="en-US"/>
          </a:p>
        </p:txBody>
      </p:sp>
    </p:spTree>
    <p:extLst>
      <p:ext uri="{BB962C8B-B14F-4D97-AF65-F5344CB8AC3E}">
        <p14:creationId xmlns:p14="http://schemas.microsoft.com/office/powerpoint/2010/main" val="2290916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6418-F615-50B6-1436-DB6CD1AA9F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1AF40A-392C-E996-22DA-5AE74C35F0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2BC9C2-08E6-275D-7CD1-8F3806A319FE}"/>
              </a:ext>
            </a:extLst>
          </p:cNvPr>
          <p:cNvSpPr>
            <a:spLocks noGrp="1"/>
          </p:cNvSpPr>
          <p:nvPr>
            <p:ph type="dt" sz="half" idx="10"/>
          </p:nvPr>
        </p:nvSpPr>
        <p:spPr/>
        <p:txBody>
          <a:bodyPr/>
          <a:lstStyle/>
          <a:p>
            <a:fld id="{E1D45EA2-734B-4D5F-A768-8ED1947CD6A5}" type="datetimeFigureOut">
              <a:rPr lang="en-US" smtClean="0"/>
              <a:t>3/15/2026</a:t>
            </a:fld>
            <a:endParaRPr lang="en-US"/>
          </a:p>
        </p:txBody>
      </p:sp>
      <p:sp>
        <p:nvSpPr>
          <p:cNvPr id="5" name="Footer Placeholder 4">
            <a:extLst>
              <a:ext uri="{FF2B5EF4-FFF2-40B4-BE49-F238E27FC236}">
                <a16:creationId xmlns:a16="http://schemas.microsoft.com/office/drawing/2014/main" id="{04D05318-4348-7F16-17A8-46D2DF21E5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636F4-F2C1-473F-C593-DC478BE73059}"/>
              </a:ext>
            </a:extLst>
          </p:cNvPr>
          <p:cNvSpPr>
            <a:spLocks noGrp="1"/>
          </p:cNvSpPr>
          <p:nvPr>
            <p:ph type="sldNum" sz="quarter" idx="12"/>
          </p:nvPr>
        </p:nvSpPr>
        <p:spPr/>
        <p:txBody>
          <a:bodyPr/>
          <a:lstStyle/>
          <a:p>
            <a:fld id="{32EEEE61-1171-4C70-B1DA-EF96FE71C05D}" type="slidenum">
              <a:rPr lang="en-US" smtClean="0"/>
              <a:t>‹#›</a:t>
            </a:fld>
            <a:endParaRPr lang="en-US"/>
          </a:p>
        </p:txBody>
      </p:sp>
    </p:spTree>
    <p:extLst>
      <p:ext uri="{BB962C8B-B14F-4D97-AF65-F5344CB8AC3E}">
        <p14:creationId xmlns:p14="http://schemas.microsoft.com/office/powerpoint/2010/main" val="1035976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8034FC-66B2-77CE-444C-76437B17A0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6F3176-3822-C9DA-78B5-8FDCB1F9AD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EC53C8-9EF4-70CB-4774-2001B2366EFD}"/>
              </a:ext>
            </a:extLst>
          </p:cNvPr>
          <p:cNvSpPr>
            <a:spLocks noGrp="1"/>
          </p:cNvSpPr>
          <p:nvPr>
            <p:ph type="dt" sz="half" idx="10"/>
          </p:nvPr>
        </p:nvSpPr>
        <p:spPr/>
        <p:txBody>
          <a:bodyPr/>
          <a:lstStyle/>
          <a:p>
            <a:fld id="{E1D45EA2-734B-4D5F-A768-8ED1947CD6A5}" type="datetimeFigureOut">
              <a:rPr lang="en-US" smtClean="0"/>
              <a:t>3/15/2026</a:t>
            </a:fld>
            <a:endParaRPr lang="en-US"/>
          </a:p>
        </p:txBody>
      </p:sp>
      <p:sp>
        <p:nvSpPr>
          <p:cNvPr id="5" name="Footer Placeholder 4">
            <a:extLst>
              <a:ext uri="{FF2B5EF4-FFF2-40B4-BE49-F238E27FC236}">
                <a16:creationId xmlns:a16="http://schemas.microsoft.com/office/drawing/2014/main" id="{8641C38E-54ED-3B69-A5E4-3466C49EBF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AA81FA-DD13-72CD-8330-371DE6AF034E}"/>
              </a:ext>
            </a:extLst>
          </p:cNvPr>
          <p:cNvSpPr>
            <a:spLocks noGrp="1"/>
          </p:cNvSpPr>
          <p:nvPr>
            <p:ph type="sldNum" sz="quarter" idx="12"/>
          </p:nvPr>
        </p:nvSpPr>
        <p:spPr/>
        <p:txBody>
          <a:bodyPr/>
          <a:lstStyle/>
          <a:p>
            <a:fld id="{32EEEE61-1171-4C70-B1DA-EF96FE71C05D}" type="slidenum">
              <a:rPr lang="en-US" smtClean="0"/>
              <a:t>‹#›</a:t>
            </a:fld>
            <a:endParaRPr lang="en-US"/>
          </a:p>
        </p:txBody>
      </p:sp>
    </p:spTree>
    <p:extLst>
      <p:ext uri="{BB962C8B-B14F-4D97-AF65-F5344CB8AC3E}">
        <p14:creationId xmlns:p14="http://schemas.microsoft.com/office/powerpoint/2010/main" val="3859759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F6CD5-39DF-E959-8A90-1BAAF8AEF2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5EE644-391A-3262-BBF7-006989D4C7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2E3630-DBF6-31E9-69FB-8D03BE99E0B7}"/>
              </a:ext>
            </a:extLst>
          </p:cNvPr>
          <p:cNvSpPr>
            <a:spLocks noGrp="1"/>
          </p:cNvSpPr>
          <p:nvPr>
            <p:ph type="dt" sz="half" idx="10"/>
          </p:nvPr>
        </p:nvSpPr>
        <p:spPr/>
        <p:txBody>
          <a:bodyPr/>
          <a:lstStyle/>
          <a:p>
            <a:fld id="{E1D45EA2-734B-4D5F-A768-8ED1947CD6A5}" type="datetimeFigureOut">
              <a:rPr lang="en-US" smtClean="0"/>
              <a:t>3/15/2026</a:t>
            </a:fld>
            <a:endParaRPr lang="en-US"/>
          </a:p>
        </p:txBody>
      </p:sp>
      <p:sp>
        <p:nvSpPr>
          <p:cNvPr id="5" name="Footer Placeholder 4">
            <a:extLst>
              <a:ext uri="{FF2B5EF4-FFF2-40B4-BE49-F238E27FC236}">
                <a16:creationId xmlns:a16="http://schemas.microsoft.com/office/drawing/2014/main" id="{DDDCCB36-B8D5-09C1-0DFE-27477DA494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94A350-DDEB-6719-260F-3391B9398F8A}"/>
              </a:ext>
            </a:extLst>
          </p:cNvPr>
          <p:cNvSpPr>
            <a:spLocks noGrp="1"/>
          </p:cNvSpPr>
          <p:nvPr>
            <p:ph type="sldNum" sz="quarter" idx="12"/>
          </p:nvPr>
        </p:nvSpPr>
        <p:spPr/>
        <p:txBody>
          <a:bodyPr/>
          <a:lstStyle/>
          <a:p>
            <a:fld id="{32EEEE61-1171-4C70-B1DA-EF96FE71C05D}" type="slidenum">
              <a:rPr lang="en-US" smtClean="0"/>
              <a:t>‹#›</a:t>
            </a:fld>
            <a:endParaRPr lang="en-US"/>
          </a:p>
        </p:txBody>
      </p:sp>
    </p:spTree>
    <p:extLst>
      <p:ext uri="{BB962C8B-B14F-4D97-AF65-F5344CB8AC3E}">
        <p14:creationId xmlns:p14="http://schemas.microsoft.com/office/powerpoint/2010/main" val="932163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6F199-A741-84A4-79B2-1FAEB47C56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3AC25E-70D7-67C9-2112-E7D5D77410E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FC700A-06DB-9A30-E9FF-6CF6B66D5707}"/>
              </a:ext>
            </a:extLst>
          </p:cNvPr>
          <p:cNvSpPr>
            <a:spLocks noGrp="1"/>
          </p:cNvSpPr>
          <p:nvPr>
            <p:ph type="dt" sz="half" idx="10"/>
          </p:nvPr>
        </p:nvSpPr>
        <p:spPr/>
        <p:txBody>
          <a:bodyPr/>
          <a:lstStyle/>
          <a:p>
            <a:fld id="{E1D45EA2-734B-4D5F-A768-8ED1947CD6A5}" type="datetimeFigureOut">
              <a:rPr lang="en-US" smtClean="0"/>
              <a:t>3/15/2026</a:t>
            </a:fld>
            <a:endParaRPr lang="en-US"/>
          </a:p>
        </p:txBody>
      </p:sp>
      <p:sp>
        <p:nvSpPr>
          <p:cNvPr id="5" name="Footer Placeholder 4">
            <a:extLst>
              <a:ext uri="{FF2B5EF4-FFF2-40B4-BE49-F238E27FC236}">
                <a16:creationId xmlns:a16="http://schemas.microsoft.com/office/drawing/2014/main" id="{BD9B8D30-1EB4-1DF2-44D5-8EBBD063E9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ED8BE6-FB4F-585F-0B82-69E5AD618C67}"/>
              </a:ext>
            </a:extLst>
          </p:cNvPr>
          <p:cNvSpPr>
            <a:spLocks noGrp="1"/>
          </p:cNvSpPr>
          <p:nvPr>
            <p:ph type="sldNum" sz="quarter" idx="12"/>
          </p:nvPr>
        </p:nvSpPr>
        <p:spPr/>
        <p:txBody>
          <a:bodyPr/>
          <a:lstStyle/>
          <a:p>
            <a:fld id="{32EEEE61-1171-4C70-B1DA-EF96FE71C05D}" type="slidenum">
              <a:rPr lang="en-US" smtClean="0"/>
              <a:t>‹#›</a:t>
            </a:fld>
            <a:endParaRPr lang="en-US"/>
          </a:p>
        </p:txBody>
      </p:sp>
    </p:spTree>
    <p:extLst>
      <p:ext uri="{BB962C8B-B14F-4D97-AF65-F5344CB8AC3E}">
        <p14:creationId xmlns:p14="http://schemas.microsoft.com/office/powerpoint/2010/main" val="1319307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0E320-7414-D0B7-122A-A18D16D590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A3A882-653E-DED6-B891-8B058971F1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FF9FAE-9BC1-354D-0889-033C0D4929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24F8CD-A3E4-562E-B860-A8C78491E127}"/>
              </a:ext>
            </a:extLst>
          </p:cNvPr>
          <p:cNvSpPr>
            <a:spLocks noGrp="1"/>
          </p:cNvSpPr>
          <p:nvPr>
            <p:ph type="dt" sz="half" idx="10"/>
          </p:nvPr>
        </p:nvSpPr>
        <p:spPr/>
        <p:txBody>
          <a:bodyPr/>
          <a:lstStyle/>
          <a:p>
            <a:fld id="{E1D45EA2-734B-4D5F-A768-8ED1947CD6A5}" type="datetimeFigureOut">
              <a:rPr lang="en-US" smtClean="0"/>
              <a:t>3/15/2026</a:t>
            </a:fld>
            <a:endParaRPr lang="en-US"/>
          </a:p>
        </p:txBody>
      </p:sp>
      <p:sp>
        <p:nvSpPr>
          <p:cNvPr id="6" name="Footer Placeholder 5">
            <a:extLst>
              <a:ext uri="{FF2B5EF4-FFF2-40B4-BE49-F238E27FC236}">
                <a16:creationId xmlns:a16="http://schemas.microsoft.com/office/drawing/2014/main" id="{263CF4CC-86C1-E0C0-9E6A-4F32FC13FD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3E82D6-A2A9-B102-324A-4C1D4058BA40}"/>
              </a:ext>
            </a:extLst>
          </p:cNvPr>
          <p:cNvSpPr>
            <a:spLocks noGrp="1"/>
          </p:cNvSpPr>
          <p:nvPr>
            <p:ph type="sldNum" sz="quarter" idx="12"/>
          </p:nvPr>
        </p:nvSpPr>
        <p:spPr/>
        <p:txBody>
          <a:bodyPr/>
          <a:lstStyle/>
          <a:p>
            <a:fld id="{32EEEE61-1171-4C70-B1DA-EF96FE71C05D}" type="slidenum">
              <a:rPr lang="en-US" smtClean="0"/>
              <a:t>‹#›</a:t>
            </a:fld>
            <a:endParaRPr lang="en-US"/>
          </a:p>
        </p:txBody>
      </p:sp>
    </p:spTree>
    <p:extLst>
      <p:ext uri="{BB962C8B-B14F-4D97-AF65-F5344CB8AC3E}">
        <p14:creationId xmlns:p14="http://schemas.microsoft.com/office/powerpoint/2010/main" val="266106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B22F4-EF20-231E-B1D4-C859059B7C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58DFFE-3AAE-A15D-8629-6374470602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68B496-2AA3-4E14-2DD3-3FB3751D41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3E768C-E6B8-03C6-33C2-6CFE91B40C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3A14DA-E7C1-65F7-7AE1-5C31DCF2CE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D7FC26-229B-71FD-FBC3-9F04DB7863C6}"/>
              </a:ext>
            </a:extLst>
          </p:cNvPr>
          <p:cNvSpPr>
            <a:spLocks noGrp="1"/>
          </p:cNvSpPr>
          <p:nvPr>
            <p:ph type="dt" sz="half" idx="10"/>
          </p:nvPr>
        </p:nvSpPr>
        <p:spPr/>
        <p:txBody>
          <a:bodyPr/>
          <a:lstStyle/>
          <a:p>
            <a:fld id="{E1D45EA2-734B-4D5F-A768-8ED1947CD6A5}" type="datetimeFigureOut">
              <a:rPr lang="en-US" smtClean="0"/>
              <a:t>3/15/2026</a:t>
            </a:fld>
            <a:endParaRPr lang="en-US"/>
          </a:p>
        </p:txBody>
      </p:sp>
      <p:sp>
        <p:nvSpPr>
          <p:cNvPr id="8" name="Footer Placeholder 7">
            <a:extLst>
              <a:ext uri="{FF2B5EF4-FFF2-40B4-BE49-F238E27FC236}">
                <a16:creationId xmlns:a16="http://schemas.microsoft.com/office/drawing/2014/main" id="{24DEE0A9-106D-F797-9441-0DF217C0F3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4335E4-E252-30F9-DB49-63E1C7B08C42}"/>
              </a:ext>
            </a:extLst>
          </p:cNvPr>
          <p:cNvSpPr>
            <a:spLocks noGrp="1"/>
          </p:cNvSpPr>
          <p:nvPr>
            <p:ph type="sldNum" sz="quarter" idx="12"/>
          </p:nvPr>
        </p:nvSpPr>
        <p:spPr/>
        <p:txBody>
          <a:bodyPr/>
          <a:lstStyle/>
          <a:p>
            <a:fld id="{32EEEE61-1171-4C70-B1DA-EF96FE71C05D}" type="slidenum">
              <a:rPr lang="en-US" smtClean="0"/>
              <a:t>‹#›</a:t>
            </a:fld>
            <a:endParaRPr lang="en-US"/>
          </a:p>
        </p:txBody>
      </p:sp>
    </p:spTree>
    <p:extLst>
      <p:ext uri="{BB962C8B-B14F-4D97-AF65-F5344CB8AC3E}">
        <p14:creationId xmlns:p14="http://schemas.microsoft.com/office/powerpoint/2010/main" val="2578958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36981-4C6F-3227-3D81-1630E3C898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3B3CB9-8DB7-B261-EFC2-266E75132CCD}"/>
              </a:ext>
            </a:extLst>
          </p:cNvPr>
          <p:cNvSpPr>
            <a:spLocks noGrp="1"/>
          </p:cNvSpPr>
          <p:nvPr>
            <p:ph type="dt" sz="half" idx="10"/>
          </p:nvPr>
        </p:nvSpPr>
        <p:spPr/>
        <p:txBody>
          <a:bodyPr/>
          <a:lstStyle/>
          <a:p>
            <a:fld id="{E1D45EA2-734B-4D5F-A768-8ED1947CD6A5}" type="datetimeFigureOut">
              <a:rPr lang="en-US" smtClean="0"/>
              <a:t>3/15/2026</a:t>
            </a:fld>
            <a:endParaRPr lang="en-US"/>
          </a:p>
        </p:txBody>
      </p:sp>
      <p:sp>
        <p:nvSpPr>
          <p:cNvPr id="4" name="Footer Placeholder 3">
            <a:extLst>
              <a:ext uri="{FF2B5EF4-FFF2-40B4-BE49-F238E27FC236}">
                <a16:creationId xmlns:a16="http://schemas.microsoft.com/office/drawing/2014/main" id="{5A30FC15-9947-E44A-7F79-F216EF3575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7BBFC5-A5D0-0FF7-A5DB-79BFFCFCFA0C}"/>
              </a:ext>
            </a:extLst>
          </p:cNvPr>
          <p:cNvSpPr>
            <a:spLocks noGrp="1"/>
          </p:cNvSpPr>
          <p:nvPr>
            <p:ph type="sldNum" sz="quarter" idx="12"/>
          </p:nvPr>
        </p:nvSpPr>
        <p:spPr/>
        <p:txBody>
          <a:bodyPr/>
          <a:lstStyle/>
          <a:p>
            <a:fld id="{32EEEE61-1171-4C70-B1DA-EF96FE71C05D}" type="slidenum">
              <a:rPr lang="en-US" smtClean="0"/>
              <a:t>‹#›</a:t>
            </a:fld>
            <a:endParaRPr lang="en-US"/>
          </a:p>
        </p:txBody>
      </p:sp>
    </p:spTree>
    <p:extLst>
      <p:ext uri="{BB962C8B-B14F-4D97-AF65-F5344CB8AC3E}">
        <p14:creationId xmlns:p14="http://schemas.microsoft.com/office/powerpoint/2010/main" val="2495713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9B6CC1-2F4A-5C44-192D-A1E43BA8C978}"/>
              </a:ext>
            </a:extLst>
          </p:cNvPr>
          <p:cNvSpPr>
            <a:spLocks noGrp="1"/>
          </p:cNvSpPr>
          <p:nvPr>
            <p:ph type="dt" sz="half" idx="10"/>
          </p:nvPr>
        </p:nvSpPr>
        <p:spPr/>
        <p:txBody>
          <a:bodyPr/>
          <a:lstStyle/>
          <a:p>
            <a:fld id="{E1D45EA2-734B-4D5F-A768-8ED1947CD6A5}" type="datetimeFigureOut">
              <a:rPr lang="en-US" smtClean="0"/>
              <a:t>3/15/2026</a:t>
            </a:fld>
            <a:endParaRPr lang="en-US"/>
          </a:p>
        </p:txBody>
      </p:sp>
      <p:sp>
        <p:nvSpPr>
          <p:cNvPr id="3" name="Footer Placeholder 2">
            <a:extLst>
              <a:ext uri="{FF2B5EF4-FFF2-40B4-BE49-F238E27FC236}">
                <a16:creationId xmlns:a16="http://schemas.microsoft.com/office/drawing/2014/main" id="{EE0C71E6-94E3-6D1F-DEC9-3B053AD3FD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CF0F26-476B-2D12-F09B-8702190E813A}"/>
              </a:ext>
            </a:extLst>
          </p:cNvPr>
          <p:cNvSpPr>
            <a:spLocks noGrp="1"/>
          </p:cNvSpPr>
          <p:nvPr>
            <p:ph type="sldNum" sz="quarter" idx="12"/>
          </p:nvPr>
        </p:nvSpPr>
        <p:spPr/>
        <p:txBody>
          <a:bodyPr/>
          <a:lstStyle/>
          <a:p>
            <a:fld id="{32EEEE61-1171-4C70-B1DA-EF96FE71C05D}" type="slidenum">
              <a:rPr lang="en-US" smtClean="0"/>
              <a:t>‹#›</a:t>
            </a:fld>
            <a:endParaRPr lang="en-US"/>
          </a:p>
        </p:txBody>
      </p:sp>
    </p:spTree>
    <p:extLst>
      <p:ext uri="{BB962C8B-B14F-4D97-AF65-F5344CB8AC3E}">
        <p14:creationId xmlns:p14="http://schemas.microsoft.com/office/powerpoint/2010/main" val="2513350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B9187-5C94-AB9C-AFAB-C578C66CEE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A54252-C23A-8D4F-677F-BD48701537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9C771A-EE05-06A5-D8F0-246EA85B63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550831-EBD0-555F-7823-19E4D1F2B864}"/>
              </a:ext>
            </a:extLst>
          </p:cNvPr>
          <p:cNvSpPr>
            <a:spLocks noGrp="1"/>
          </p:cNvSpPr>
          <p:nvPr>
            <p:ph type="dt" sz="half" idx="10"/>
          </p:nvPr>
        </p:nvSpPr>
        <p:spPr/>
        <p:txBody>
          <a:bodyPr/>
          <a:lstStyle/>
          <a:p>
            <a:fld id="{E1D45EA2-734B-4D5F-A768-8ED1947CD6A5}" type="datetimeFigureOut">
              <a:rPr lang="en-US" smtClean="0"/>
              <a:t>3/15/2026</a:t>
            </a:fld>
            <a:endParaRPr lang="en-US"/>
          </a:p>
        </p:txBody>
      </p:sp>
      <p:sp>
        <p:nvSpPr>
          <p:cNvPr id="6" name="Footer Placeholder 5">
            <a:extLst>
              <a:ext uri="{FF2B5EF4-FFF2-40B4-BE49-F238E27FC236}">
                <a16:creationId xmlns:a16="http://schemas.microsoft.com/office/drawing/2014/main" id="{4B9DB8AA-E7CF-C50B-62C4-94DFA2E2D9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F6831C-7591-801E-9CE7-487FD6B0EFEA}"/>
              </a:ext>
            </a:extLst>
          </p:cNvPr>
          <p:cNvSpPr>
            <a:spLocks noGrp="1"/>
          </p:cNvSpPr>
          <p:nvPr>
            <p:ph type="sldNum" sz="quarter" idx="12"/>
          </p:nvPr>
        </p:nvSpPr>
        <p:spPr/>
        <p:txBody>
          <a:bodyPr/>
          <a:lstStyle/>
          <a:p>
            <a:fld id="{32EEEE61-1171-4C70-B1DA-EF96FE71C05D}" type="slidenum">
              <a:rPr lang="en-US" smtClean="0"/>
              <a:t>‹#›</a:t>
            </a:fld>
            <a:endParaRPr lang="en-US"/>
          </a:p>
        </p:txBody>
      </p:sp>
    </p:spTree>
    <p:extLst>
      <p:ext uri="{BB962C8B-B14F-4D97-AF65-F5344CB8AC3E}">
        <p14:creationId xmlns:p14="http://schemas.microsoft.com/office/powerpoint/2010/main" val="2011721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54187-8476-2F27-13F2-BB5901CC22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FE0C72-16ED-0EB4-3DE2-7D58C400AB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A9C87B-0D77-4EE9-46FA-32ECF68854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61DBFD-F528-5BC5-FC23-9AF4FDCBD137}"/>
              </a:ext>
            </a:extLst>
          </p:cNvPr>
          <p:cNvSpPr>
            <a:spLocks noGrp="1"/>
          </p:cNvSpPr>
          <p:nvPr>
            <p:ph type="dt" sz="half" idx="10"/>
          </p:nvPr>
        </p:nvSpPr>
        <p:spPr/>
        <p:txBody>
          <a:bodyPr/>
          <a:lstStyle/>
          <a:p>
            <a:fld id="{E1D45EA2-734B-4D5F-A768-8ED1947CD6A5}" type="datetimeFigureOut">
              <a:rPr lang="en-US" smtClean="0"/>
              <a:t>3/15/2026</a:t>
            </a:fld>
            <a:endParaRPr lang="en-US"/>
          </a:p>
        </p:txBody>
      </p:sp>
      <p:sp>
        <p:nvSpPr>
          <p:cNvPr id="6" name="Footer Placeholder 5">
            <a:extLst>
              <a:ext uri="{FF2B5EF4-FFF2-40B4-BE49-F238E27FC236}">
                <a16:creationId xmlns:a16="http://schemas.microsoft.com/office/drawing/2014/main" id="{A5648EEA-2199-BF9C-ED10-150A224698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706434-A473-6D25-9030-181F27335BAD}"/>
              </a:ext>
            </a:extLst>
          </p:cNvPr>
          <p:cNvSpPr>
            <a:spLocks noGrp="1"/>
          </p:cNvSpPr>
          <p:nvPr>
            <p:ph type="sldNum" sz="quarter" idx="12"/>
          </p:nvPr>
        </p:nvSpPr>
        <p:spPr/>
        <p:txBody>
          <a:bodyPr/>
          <a:lstStyle/>
          <a:p>
            <a:fld id="{32EEEE61-1171-4C70-B1DA-EF96FE71C05D}" type="slidenum">
              <a:rPr lang="en-US" smtClean="0"/>
              <a:t>‹#›</a:t>
            </a:fld>
            <a:endParaRPr lang="en-US"/>
          </a:p>
        </p:txBody>
      </p:sp>
    </p:spTree>
    <p:extLst>
      <p:ext uri="{BB962C8B-B14F-4D97-AF65-F5344CB8AC3E}">
        <p14:creationId xmlns:p14="http://schemas.microsoft.com/office/powerpoint/2010/main" val="3838160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AE4950-9A8A-301C-7F7E-D8A66822D2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32358A-D239-6B80-CFBF-63D7C35A48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934028-DDC9-0322-9962-CD70A272D4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1D45EA2-734B-4D5F-A768-8ED1947CD6A5}" type="datetimeFigureOut">
              <a:rPr lang="en-US" smtClean="0"/>
              <a:t>3/15/2026</a:t>
            </a:fld>
            <a:endParaRPr lang="en-US"/>
          </a:p>
        </p:txBody>
      </p:sp>
      <p:sp>
        <p:nvSpPr>
          <p:cNvPr id="5" name="Footer Placeholder 4">
            <a:extLst>
              <a:ext uri="{FF2B5EF4-FFF2-40B4-BE49-F238E27FC236}">
                <a16:creationId xmlns:a16="http://schemas.microsoft.com/office/drawing/2014/main" id="{05ED5958-3F29-7489-3C61-D2BC088BD2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11CD2E2-48A4-AA1C-444C-72AE9FFE0F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2EEEE61-1171-4C70-B1DA-EF96FE71C05D}" type="slidenum">
              <a:rPr lang="en-US" smtClean="0"/>
              <a:t>‹#›</a:t>
            </a:fld>
            <a:endParaRPr lang="en-US"/>
          </a:p>
        </p:txBody>
      </p:sp>
    </p:spTree>
    <p:extLst>
      <p:ext uri="{BB962C8B-B14F-4D97-AF65-F5344CB8AC3E}">
        <p14:creationId xmlns:p14="http://schemas.microsoft.com/office/powerpoint/2010/main" val="1924493698"/>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F3D1FB6-AA16-0459-368E-C6673BFCBBA7}"/>
              </a:ext>
            </a:extLst>
          </p:cNvPr>
          <p:cNvSpPr txBox="1"/>
          <p:nvPr/>
        </p:nvSpPr>
        <p:spPr>
          <a:xfrm>
            <a:off x="505326" y="1323474"/>
            <a:ext cx="6858000" cy="4090737"/>
          </a:xfrm>
          <a:prstGeom prst="rect">
            <a:avLst/>
          </a:prstGeom>
        </p:spPr>
        <p:txBody>
          <a:bodyPr vert="horz" lIns="91440" tIns="45720" rIns="91440" bIns="45720" rtlCol="0">
            <a:normAutofit/>
          </a:bodyPr>
          <a:lstStyle/>
          <a:p>
            <a:pPr>
              <a:lnSpc>
                <a:spcPct val="90000"/>
              </a:lnSpc>
              <a:spcAft>
                <a:spcPts val="600"/>
              </a:spcAft>
            </a:pPr>
            <a:endParaRPr lang="en-US" sz="2000" b="1" dirty="0"/>
          </a:p>
          <a:p>
            <a:pPr>
              <a:lnSpc>
                <a:spcPct val="90000"/>
              </a:lnSpc>
              <a:spcAft>
                <a:spcPts val="600"/>
              </a:spcAft>
            </a:pPr>
            <a:endParaRPr lang="en-US" sz="2000" b="1" dirty="0"/>
          </a:p>
          <a:p>
            <a:pPr>
              <a:lnSpc>
                <a:spcPct val="90000"/>
              </a:lnSpc>
              <a:spcAft>
                <a:spcPts val="600"/>
              </a:spcAft>
            </a:pPr>
            <a:endParaRPr lang="en-US" sz="2000" b="1" dirty="0"/>
          </a:p>
          <a:p>
            <a:pPr>
              <a:lnSpc>
                <a:spcPct val="90000"/>
              </a:lnSpc>
              <a:spcAft>
                <a:spcPts val="600"/>
              </a:spcAft>
            </a:pPr>
            <a:endParaRPr lang="en-US" sz="2000" b="1" dirty="0"/>
          </a:p>
          <a:p>
            <a:pPr>
              <a:lnSpc>
                <a:spcPct val="90000"/>
              </a:lnSpc>
              <a:spcAft>
                <a:spcPts val="600"/>
              </a:spcAft>
            </a:pPr>
            <a:endParaRPr lang="en-US" sz="2000" b="1" dirty="0"/>
          </a:p>
          <a:p>
            <a:pPr>
              <a:lnSpc>
                <a:spcPct val="90000"/>
              </a:lnSpc>
              <a:spcAft>
                <a:spcPts val="600"/>
              </a:spcAft>
            </a:pPr>
            <a:r>
              <a:rPr lang="en-US" sz="4400" b="1" dirty="0"/>
              <a:t>Violence against Children</a:t>
            </a:r>
            <a:endParaRPr lang="en-US" sz="4400" dirty="0"/>
          </a:p>
        </p:txBody>
      </p:sp>
      <p:pic>
        <p:nvPicPr>
          <p:cNvPr id="5" name="Content Placeholder 4">
            <a:extLst>
              <a:ext uri="{FF2B5EF4-FFF2-40B4-BE49-F238E27FC236}">
                <a16:creationId xmlns:a16="http://schemas.microsoft.com/office/drawing/2014/main" id="{6EDC5DDD-E284-07C0-64DA-5F2C7DDC6134}"/>
              </a:ext>
            </a:extLst>
          </p:cNvPr>
          <p:cNvPicPr>
            <a:picLocks noGrp="1" noChangeAspect="1"/>
          </p:cNvPicPr>
          <p:nvPr>
            <p:ph idx="1"/>
          </p:nvPr>
        </p:nvPicPr>
        <p:blipFill>
          <a:blip r:embed="rId2"/>
          <a:srcRect l="9033" r="12497" b="-1"/>
          <a:stretch>
            <a:fillRect/>
          </a:stretch>
        </p:blipFill>
        <p:spPr>
          <a:xfrm>
            <a:off x="6821905" y="10"/>
            <a:ext cx="537009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392016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54075"/>
          </a:xfrm>
        </p:spPr>
        <p:txBody>
          <a:bodyPr>
            <a:normAutofit/>
          </a:bodyPr>
          <a:lstStyle/>
          <a:p>
            <a:r>
              <a:rPr lang="en-US" b="1" dirty="0"/>
              <a:t>Violence in Work Settings </a:t>
            </a:r>
            <a:endParaRPr lang="en-US" sz="3600" dirty="0"/>
          </a:p>
        </p:txBody>
      </p:sp>
      <p:sp>
        <p:nvSpPr>
          <p:cNvPr id="3" name="Content Placeholder 2"/>
          <p:cNvSpPr>
            <a:spLocks noGrp="1"/>
          </p:cNvSpPr>
          <p:nvPr>
            <p:ph idx="1"/>
          </p:nvPr>
        </p:nvSpPr>
        <p:spPr>
          <a:xfrm>
            <a:off x="478486" y="1137104"/>
            <a:ext cx="11235027" cy="5355771"/>
          </a:xfrm>
        </p:spPr>
        <p:txBody>
          <a:bodyPr>
            <a:normAutofit fontScale="85000" lnSpcReduction="10000"/>
          </a:bodyPr>
          <a:lstStyle/>
          <a:p>
            <a:pPr>
              <a:lnSpc>
                <a:spcPct val="160000"/>
              </a:lnSpc>
            </a:pPr>
            <a:r>
              <a:rPr lang="en-US" sz="2400" dirty="0">
                <a:solidFill>
                  <a:srgbClr val="E35353"/>
                </a:solidFill>
              </a:rPr>
              <a:t> </a:t>
            </a:r>
            <a:r>
              <a:rPr lang="en-US" sz="2800" dirty="0">
                <a:solidFill>
                  <a:schemeClr val="tx1">
                    <a:lumMod val="65000"/>
                    <a:lumOff val="35000"/>
                  </a:schemeClr>
                </a:solidFill>
                <a:latin typeface="Arial" panose="020B0604020202020204" pitchFamily="34" charset="0"/>
                <a:cs typeface="Arial" panose="020B0604020202020204" pitchFamily="34" charset="0"/>
              </a:rPr>
              <a:t>Across all regions, violence affects many millions of children who are working, both legally and illegally. </a:t>
            </a:r>
          </a:p>
          <a:p>
            <a:pPr>
              <a:lnSpc>
                <a:spcPct val="160000"/>
              </a:lnSpc>
            </a:pPr>
            <a:r>
              <a:rPr lang="en-US" sz="2800" dirty="0">
                <a:solidFill>
                  <a:schemeClr val="tx1">
                    <a:lumMod val="65000"/>
                    <a:lumOff val="35000"/>
                  </a:schemeClr>
                </a:solidFill>
                <a:latin typeface="Arial" panose="020B0604020202020204" pitchFamily="34" charset="0"/>
                <a:cs typeface="Arial" panose="020B0604020202020204" pitchFamily="34" charset="0"/>
              </a:rPr>
              <a:t>It may be used to force children to work or punish or control them in the workplace.  </a:t>
            </a:r>
          </a:p>
          <a:p>
            <a:pPr>
              <a:lnSpc>
                <a:spcPct val="160000"/>
              </a:lnSpc>
            </a:pPr>
            <a:r>
              <a:rPr lang="en-US" sz="2800" dirty="0">
                <a:solidFill>
                  <a:schemeClr val="tx1">
                    <a:lumMod val="65000"/>
                    <a:lumOff val="35000"/>
                  </a:schemeClr>
                </a:solidFill>
                <a:latin typeface="Arial" panose="020B0604020202020204" pitchFamily="34" charset="0"/>
                <a:cs typeface="Arial" panose="020B0604020202020204" pitchFamily="34" charset="0"/>
              </a:rPr>
              <a:t>Most workplace violence is inflicted by employers, although those who inflict violence may also include co-workers, customers, police, criminal gangs and intermediaries. </a:t>
            </a:r>
          </a:p>
          <a:p>
            <a:pPr>
              <a:lnSpc>
                <a:spcPct val="160000"/>
              </a:lnSpc>
            </a:pPr>
            <a:r>
              <a:rPr lang="en-US" sz="2800" dirty="0">
                <a:solidFill>
                  <a:schemeClr val="tx1">
                    <a:lumMod val="65000"/>
                    <a:lumOff val="35000"/>
                  </a:schemeClr>
                </a:solidFill>
                <a:latin typeface="Arial" panose="020B0604020202020204" pitchFamily="34" charset="0"/>
                <a:cs typeface="Arial" panose="020B0604020202020204" pitchFamily="34" charset="0"/>
              </a:rPr>
              <a:t>Many girls work in domestic labor, which is often unregulated. They report maltreatment such as physical punishment, humiliation and sexual harassment. </a:t>
            </a:r>
          </a:p>
        </p:txBody>
      </p:sp>
    </p:spTree>
    <p:extLst>
      <p:ext uri="{BB962C8B-B14F-4D97-AF65-F5344CB8AC3E}">
        <p14:creationId xmlns:p14="http://schemas.microsoft.com/office/powerpoint/2010/main" val="1502098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Violence </a:t>
            </a:r>
            <a:r>
              <a:rPr lang="en-US" sz="3600" b="1" dirty="0">
                <a:latin typeface="verdana" panose="020B0604030504040204" pitchFamily="34" charset="0"/>
              </a:rPr>
              <a:t>in the community</a:t>
            </a:r>
            <a:br>
              <a:rPr lang="en-US" sz="3600" dirty="0">
                <a:solidFill>
                  <a:srgbClr val="E35353"/>
                </a:solidFill>
                <a:latin typeface="verdana" panose="020B0604030504040204" pitchFamily="34" charset="0"/>
              </a:rPr>
            </a:br>
            <a:endParaRPr lang="en-US" sz="3600" dirty="0"/>
          </a:p>
        </p:txBody>
      </p:sp>
      <p:sp>
        <p:nvSpPr>
          <p:cNvPr id="3" name="Content Placeholder 2"/>
          <p:cNvSpPr>
            <a:spLocks noGrp="1"/>
          </p:cNvSpPr>
          <p:nvPr>
            <p:ph idx="1"/>
          </p:nvPr>
        </p:nvSpPr>
        <p:spPr>
          <a:xfrm>
            <a:off x="668875" y="1524000"/>
            <a:ext cx="11029615" cy="5196214"/>
          </a:xfrm>
        </p:spPr>
        <p:txBody>
          <a:bodyPr>
            <a:normAutofit lnSpcReduction="10000"/>
          </a:bodyPr>
          <a:lstStyle/>
          <a:p>
            <a:pPr>
              <a:lnSpc>
                <a:spcPct val="170000"/>
              </a:lnSpc>
            </a:pPr>
            <a:r>
              <a:rPr lang="en-US" sz="2800" dirty="0">
                <a:latin typeface="Arial" panose="020B0604020202020204" pitchFamily="34" charset="0"/>
                <a:cs typeface="Arial" panose="020B0604020202020204" pitchFamily="34" charset="0"/>
              </a:rPr>
              <a:t>The community is a source of protection and solidarity for children but it can also be a site of violence – including peer violence, violence related to guns and other weapons, gang and police violence, physical and sexual violence, and trafficking. </a:t>
            </a:r>
          </a:p>
          <a:p>
            <a:pPr>
              <a:lnSpc>
                <a:spcPct val="170000"/>
              </a:lnSpc>
            </a:pPr>
            <a:r>
              <a:rPr lang="en-US" sz="2800" dirty="0">
                <a:latin typeface="Arial" panose="020B0604020202020204" pitchFamily="34" charset="0"/>
                <a:cs typeface="Arial" panose="020B0604020202020204" pitchFamily="34" charset="0"/>
              </a:rPr>
              <a:t>Community violence often affects marginalized groups of children, such as street children.</a:t>
            </a:r>
          </a:p>
          <a:p>
            <a:pPr>
              <a:lnSpc>
                <a:spcPct val="170000"/>
              </a:lnSpc>
            </a:pPr>
            <a:r>
              <a:rPr lang="en-US" sz="2800" dirty="0">
                <a:latin typeface="Arial" panose="020B0604020202020204" pitchFamily="34" charset="0"/>
                <a:cs typeface="Arial" panose="020B0604020202020204" pitchFamily="34" charset="0"/>
              </a:rPr>
              <a:t>The mass media sometimes portray violence as normal.</a:t>
            </a:r>
          </a:p>
        </p:txBody>
      </p:sp>
    </p:spTree>
    <p:extLst>
      <p:ext uri="{BB962C8B-B14F-4D97-AF65-F5344CB8AC3E}">
        <p14:creationId xmlns:p14="http://schemas.microsoft.com/office/powerpoint/2010/main" val="1781574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185" y="365125"/>
            <a:ext cx="11029615" cy="1325563"/>
          </a:xfrm>
        </p:spPr>
        <p:txBody>
          <a:bodyPr>
            <a:normAutofit/>
          </a:bodyPr>
          <a:lstStyle/>
          <a:p>
            <a:r>
              <a:rPr lang="en-US" b="1"/>
              <a:t>The Many Forms of Violence Against Children</a:t>
            </a:r>
            <a:endParaRPr lang="en-US" sz="3200" dirty="0"/>
          </a:p>
        </p:txBody>
      </p:sp>
      <p:sp>
        <p:nvSpPr>
          <p:cNvPr id="3" name="Content Placeholder 2"/>
          <p:cNvSpPr>
            <a:spLocks noGrp="1"/>
          </p:cNvSpPr>
          <p:nvPr>
            <p:ph idx="1"/>
          </p:nvPr>
        </p:nvSpPr>
        <p:spPr>
          <a:xfrm>
            <a:off x="581192" y="2180496"/>
            <a:ext cx="11029615" cy="4677504"/>
          </a:xfrm>
        </p:spPr>
        <p:txBody>
          <a:bodyPr>
            <a:normAutofit/>
          </a:bodyPr>
          <a:lstStyle/>
          <a:p>
            <a:pPr marL="0" indent="0">
              <a:buNone/>
            </a:pPr>
            <a:r>
              <a:rPr lang="en-US" sz="3200">
                <a:solidFill>
                  <a:schemeClr val="tx1"/>
                </a:solidFill>
                <a:latin typeface="Arial" panose="020B0604020202020204" pitchFamily="34" charset="0"/>
                <a:cs typeface="Arial" panose="020B0604020202020204" pitchFamily="34" charset="0"/>
              </a:rPr>
              <a:t>Abuse and Violence against children includes:</a:t>
            </a:r>
          </a:p>
          <a:p>
            <a:pPr marL="514350" indent="-514350">
              <a:buFont typeface="+mj-lt"/>
              <a:buAutoNum type="arabicPeriod"/>
            </a:pPr>
            <a:r>
              <a:rPr lang="en-US" sz="3200">
                <a:solidFill>
                  <a:schemeClr val="tx1"/>
                </a:solidFill>
                <a:latin typeface="Arial" panose="020B0604020202020204" pitchFamily="34" charset="0"/>
                <a:cs typeface="Arial" panose="020B0604020202020204" pitchFamily="34" charset="0"/>
              </a:rPr>
              <a:t>Physical violence </a:t>
            </a:r>
          </a:p>
          <a:p>
            <a:pPr marL="514350" indent="-514350">
              <a:buFont typeface="+mj-lt"/>
              <a:buAutoNum type="arabicPeriod"/>
            </a:pPr>
            <a:r>
              <a:rPr lang="en-US" sz="3200">
                <a:solidFill>
                  <a:schemeClr val="tx1"/>
                </a:solidFill>
                <a:latin typeface="Arial" panose="020B0604020202020204" pitchFamily="34" charset="0"/>
                <a:cs typeface="Arial" panose="020B0604020202020204" pitchFamily="34" charset="0"/>
              </a:rPr>
              <a:t>Sexual abuse</a:t>
            </a:r>
          </a:p>
          <a:p>
            <a:pPr marL="514350" indent="-514350">
              <a:buFont typeface="+mj-lt"/>
              <a:buAutoNum type="arabicPeriod"/>
            </a:pPr>
            <a:r>
              <a:rPr lang="en-US" sz="3200">
                <a:solidFill>
                  <a:schemeClr val="tx1"/>
                </a:solidFill>
                <a:latin typeface="Arial" panose="020B0604020202020204" pitchFamily="34" charset="0"/>
                <a:cs typeface="Arial" panose="020B0604020202020204" pitchFamily="34" charset="0"/>
              </a:rPr>
              <a:t>Emotional and verbal harm</a:t>
            </a:r>
          </a:p>
          <a:p>
            <a:pPr marL="514350" indent="-514350">
              <a:buFont typeface="+mj-lt"/>
              <a:buAutoNum type="arabicPeriod"/>
            </a:pPr>
            <a:r>
              <a:rPr lang="en-US" sz="3200">
                <a:solidFill>
                  <a:schemeClr val="tx1"/>
                </a:solidFill>
                <a:latin typeface="Arial" panose="020B0604020202020204" pitchFamily="34" charset="0"/>
                <a:cs typeface="Arial" panose="020B0604020202020204" pitchFamily="34" charset="0"/>
              </a:rPr>
              <a:t>Neglect and abandonment</a:t>
            </a:r>
            <a:endParaRPr lang="en-US" sz="3200" dirty="0">
              <a:solidFill>
                <a:schemeClr val="tx1"/>
              </a:solidFill>
              <a:latin typeface="Arial" panose="020B0604020202020204" pitchFamily="34" charset="0"/>
              <a:cs typeface="Arial" panose="020B0604020202020204" pitchFamily="34" charset="0"/>
            </a:endParaRPr>
          </a:p>
        </p:txBody>
      </p:sp>
      <p:pic>
        <p:nvPicPr>
          <p:cNvPr id="5" name="Picture 4" descr="A child crying with his hands on his chest&#10;&#10;AI-generated content may be incorrect.">
            <a:extLst>
              <a:ext uri="{FF2B5EF4-FFF2-40B4-BE49-F238E27FC236}">
                <a16:creationId xmlns:a16="http://schemas.microsoft.com/office/drawing/2014/main" id="{1323D599-34D1-087E-E9A6-618AB7C0ED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8131" y="3212757"/>
            <a:ext cx="4332676" cy="3280118"/>
          </a:xfrm>
          <a:prstGeom prst="rect">
            <a:avLst/>
          </a:prstGeom>
        </p:spPr>
      </p:pic>
    </p:spTree>
    <p:extLst>
      <p:ext uri="{BB962C8B-B14F-4D97-AF65-F5344CB8AC3E}">
        <p14:creationId xmlns:p14="http://schemas.microsoft.com/office/powerpoint/2010/main" val="3382760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Physical Violence</a:t>
            </a:r>
            <a:endParaRPr lang="en-US" sz="3600" b="1" dirty="0"/>
          </a:p>
        </p:txBody>
      </p:sp>
      <p:sp>
        <p:nvSpPr>
          <p:cNvPr id="3" name="Content Placeholder 2"/>
          <p:cNvSpPr>
            <a:spLocks noGrp="1"/>
          </p:cNvSpPr>
          <p:nvPr>
            <p:ph idx="1"/>
          </p:nvPr>
        </p:nvSpPr>
        <p:spPr>
          <a:xfrm>
            <a:off x="141515" y="1715956"/>
            <a:ext cx="11898086" cy="5142044"/>
          </a:xfrm>
        </p:spPr>
        <p:txBody>
          <a:bodyPr>
            <a:normAutofit/>
          </a:bodyPr>
          <a:lstStyle/>
          <a:p>
            <a:pPr marL="182880" indent="0">
              <a:lnSpc>
                <a:spcPct val="150000"/>
              </a:lnSpc>
              <a:spcBef>
                <a:spcPts val="0"/>
              </a:spcBef>
              <a:spcAft>
                <a:spcPts val="0"/>
              </a:spcAft>
              <a:buNone/>
            </a:pPr>
            <a:r>
              <a:rPr lang="en-US" sz="2600" dirty="0">
                <a:solidFill>
                  <a:schemeClr val="tx1"/>
                </a:solidFill>
                <a:latin typeface="Arial" panose="020B0604020202020204" pitchFamily="34" charset="0"/>
                <a:cs typeface="Arial" panose="020B0604020202020204" pitchFamily="34" charset="0"/>
              </a:rPr>
              <a:t>Physical abuse of a child is when a parent or caregiver causes any non-accidental physical injury to a child.</a:t>
            </a:r>
            <a:endParaRPr lang="en-US" sz="3600" dirty="0">
              <a:solidFill>
                <a:schemeClr val="tx1"/>
              </a:solidFill>
              <a:latin typeface="Arial" panose="020B0604020202020204" pitchFamily="34" charset="0"/>
              <a:cs typeface="Arial" panose="020B0604020202020204" pitchFamily="34" charset="0"/>
            </a:endParaRPr>
          </a:p>
          <a:p>
            <a:pPr>
              <a:lnSpc>
                <a:spcPct val="150000"/>
              </a:lnSpc>
              <a:spcBef>
                <a:spcPts val="0"/>
              </a:spcBef>
              <a:spcAft>
                <a:spcPts val="0"/>
              </a:spcAft>
              <a:buFont typeface="Wingdings" panose="05000000000000000000" pitchFamily="2" charset="2"/>
              <a:buChar char="ü"/>
            </a:pPr>
            <a:r>
              <a:rPr lang="en-US" sz="2400" dirty="0">
                <a:solidFill>
                  <a:schemeClr val="tx1"/>
                </a:solidFill>
                <a:latin typeface="Arial" panose="020B0604020202020204" pitchFamily="34" charset="0"/>
                <a:cs typeface="Arial" panose="020B0604020202020204" pitchFamily="34" charset="0"/>
              </a:rPr>
              <a:t>Physical abuse includes striking, kicking, burning, biting, hair pulling, choking, whipping or any other action that injures a child. Physical abuse can result in:</a:t>
            </a:r>
          </a:p>
          <a:p>
            <a:pPr>
              <a:lnSpc>
                <a:spcPct val="150000"/>
              </a:lnSpc>
              <a:spcBef>
                <a:spcPts val="0"/>
              </a:spcBef>
              <a:spcAft>
                <a:spcPts val="0"/>
              </a:spcAft>
            </a:pPr>
            <a:r>
              <a:rPr lang="en-US" sz="2200" dirty="0">
                <a:solidFill>
                  <a:schemeClr val="tx1"/>
                </a:solidFill>
                <a:latin typeface="Arial" panose="020B0604020202020204" pitchFamily="34" charset="0"/>
                <a:cs typeface="Arial" panose="020B0604020202020204" pitchFamily="34" charset="0"/>
              </a:rPr>
              <a:t>Bruises, blisters, burns, cuts and scratches</a:t>
            </a:r>
          </a:p>
          <a:p>
            <a:pPr>
              <a:lnSpc>
                <a:spcPct val="150000"/>
              </a:lnSpc>
              <a:spcBef>
                <a:spcPts val="0"/>
              </a:spcBef>
              <a:spcAft>
                <a:spcPts val="0"/>
              </a:spcAft>
            </a:pPr>
            <a:r>
              <a:rPr lang="en-US" sz="2200" dirty="0">
                <a:solidFill>
                  <a:schemeClr val="tx1"/>
                </a:solidFill>
                <a:latin typeface="Arial" panose="020B0604020202020204" pitchFamily="34" charset="0"/>
                <a:cs typeface="Arial" panose="020B0604020202020204" pitchFamily="34" charset="0"/>
              </a:rPr>
              <a:t>Internal injuries, brain damage</a:t>
            </a:r>
          </a:p>
          <a:p>
            <a:pPr>
              <a:lnSpc>
                <a:spcPct val="150000"/>
              </a:lnSpc>
              <a:spcBef>
                <a:spcPts val="0"/>
              </a:spcBef>
              <a:spcAft>
                <a:spcPts val="0"/>
              </a:spcAft>
            </a:pPr>
            <a:r>
              <a:rPr lang="en-US" sz="2200" dirty="0">
                <a:solidFill>
                  <a:schemeClr val="tx1"/>
                </a:solidFill>
                <a:latin typeface="Arial" panose="020B0604020202020204" pitchFamily="34" charset="0"/>
                <a:cs typeface="Arial" panose="020B0604020202020204" pitchFamily="34" charset="0"/>
              </a:rPr>
              <a:t>Broken bones, sprains, dislocated joints</a:t>
            </a:r>
          </a:p>
          <a:p>
            <a:pPr>
              <a:lnSpc>
                <a:spcPct val="150000"/>
              </a:lnSpc>
              <a:spcBef>
                <a:spcPts val="0"/>
              </a:spcBef>
              <a:spcAft>
                <a:spcPts val="0"/>
              </a:spcAft>
            </a:pPr>
            <a:r>
              <a:rPr lang="en-US" sz="2200" dirty="0">
                <a:solidFill>
                  <a:schemeClr val="tx1"/>
                </a:solidFill>
                <a:latin typeface="Arial" panose="020B0604020202020204" pitchFamily="34" charset="0"/>
                <a:cs typeface="Arial" panose="020B0604020202020204" pitchFamily="34" charset="0"/>
              </a:rPr>
              <a:t>Emotional and psychological harm</a:t>
            </a:r>
          </a:p>
          <a:p>
            <a:pPr>
              <a:lnSpc>
                <a:spcPct val="150000"/>
              </a:lnSpc>
              <a:spcBef>
                <a:spcPts val="0"/>
              </a:spcBef>
              <a:spcAft>
                <a:spcPts val="0"/>
              </a:spcAft>
            </a:pPr>
            <a:r>
              <a:rPr lang="en-US" sz="2200" dirty="0">
                <a:solidFill>
                  <a:schemeClr val="tx1"/>
                </a:solidFill>
                <a:latin typeface="Arial" panose="020B0604020202020204" pitchFamily="34" charset="0"/>
                <a:cs typeface="Arial" panose="020B0604020202020204" pitchFamily="34" charset="0"/>
              </a:rPr>
              <a:t>Lifelong injury, death</a:t>
            </a:r>
          </a:p>
          <a:p>
            <a:pPr>
              <a:lnSpc>
                <a:spcPct val="120000"/>
              </a:lnSpc>
              <a:spcBef>
                <a:spcPts val="0"/>
              </a:spcBef>
              <a:spcAft>
                <a:spcPts val="0"/>
              </a:spcAft>
              <a:buFont typeface="Wingdings" panose="05000000000000000000" pitchFamily="2" charset="2"/>
              <a:buChar char="ü"/>
            </a:pPr>
            <a:endParaRPr lang="en-US" sz="2600" b="1" dirty="0"/>
          </a:p>
        </p:txBody>
      </p:sp>
      <p:pic>
        <p:nvPicPr>
          <p:cNvPr id="5" name="Picture 4" descr="A close-up of a fist&#10;&#10;AI-generated content may be incorrect.">
            <a:extLst>
              <a:ext uri="{FF2B5EF4-FFF2-40B4-BE49-F238E27FC236}">
                <a16:creationId xmlns:a16="http://schemas.microsoft.com/office/drawing/2014/main" id="{F6C8470C-89DC-D22E-4EBC-AF11E81E5A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8768" y="4223085"/>
            <a:ext cx="5077327" cy="2430378"/>
          </a:xfrm>
          <a:prstGeom prst="rect">
            <a:avLst/>
          </a:prstGeom>
        </p:spPr>
      </p:pic>
    </p:spTree>
    <p:extLst>
      <p:ext uri="{BB962C8B-B14F-4D97-AF65-F5344CB8AC3E}">
        <p14:creationId xmlns:p14="http://schemas.microsoft.com/office/powerpoint/2010/main" val="3227708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60905"/>
          </a:xfrm>
        </p:spPr>
        <p:txBody>
          <a:bodyPr>
            <a:normAutofit/>
          </a:bodyPr>
          <a:lstStyle/>
          <a:p>
            <a:pPr>
              <a:lnSpc>
                <a:spcPct val="150000"/>
              </a:lnSpc>
              <a:spcBef>
                <a:spcPts val="0"/>
              </a:spcBef>
              <a:spcAft>
                <a:spcPts val="0"/>
              </a:spcAft>
            </a:pPr>
            <a:r>
              <a:rPr lang="en-US" sz="3600" dirty="0">
                <a:latin typeface="Arial" panose="020B0604020202020204" pitchFamily="34" charset="0"/>
                <a:cs typeface="Arial" panose="020B0604020202020204" pitchFamily="34" charset="0"/>
              </a:rPr>
              <a:t>Sexual Abuse: </a:t>
            </a:r>
            <a:endParaRPr lang="en-US" sz="41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81192" y="1426030"/>
            <a:ext cx="11343586" cy="5170713"/>
          </a:xfrm>
        </p:spPr>
        <p:txBody>
          <a:bodyPr>
            <a:normAutofit/>
          </a:bodyPr>
          <a:lstStyle/>
          <a:p>
            <a:pPr marL="0" indent="0">
              <a:lnSpc>
                <a:spcPct val="150000"/>
              </a:lnSpc>
              <a:spcBef>
                <a:spcPts val="0"/>
              </a:spcBef>
              <a:spcAft>
                <a:spcPts val="0"/>
              </a:spcAft>
              <a:buNone/>
            </a:pPr>
            <a:r>
              <a:rPr lang="en-US" sz="2600" dirty="0">
                <a:solidFill>
                  <a:schemeClr val="tx1"/>
                </a:solidFill>
                <a:latin typeface="Arial" panose="020B0604020202020204" pitchFamily="34" charset="0"/>
                <a:cs typeface="Arial" panose="020B0604020202020204" pitchFamily="34" charset="0"/>
              </a:rPr>
              <a:t>Sexual abuse occurs when an adult uses a child for sexual purposes or involves a child in sexual acts. </a:t>
            </a:r>
          </a:p>
          <a:p>
            <a:pPr>
              <a:lnSpc>
                <a:spcPct val="150000"/>
              </a:lnSpc>
              <a:spcBef>
                <a:spcPts val="0"/>
              </a:spcBef>
              <a:spcAft>
                <a:spcPts val="0"/>
              </a:spcAft>
            </a:pPr>
            <a:r>
              <a:rPr lang="en-US" sz="2600" dirty="0">
                <a:solidFill>
                  <a:schemeClr val="tx1"/>
                </a:solidFill>
                <a:latin typeface="Arial" panose="020B0604020202020204" pitchFamily="34" charset="0"/>
                <a:cs typeface="Arial" panose="020B0604020202020204" pitchFamily="34" charset="0"/>
              </a:rPr>
              <a:t>Sudden changes in the child's behavior will be noticed, bedwetting, fears and phobia, significant changes in school performance, hesitancy to be alone with a certain person, age-inappropriate sexual knowledge; self-destructive behavior- this can be Sexual Abuse. </a:t>
            </a:r>
          </a:p>
          <a:p>
            <a:pPr marL="0" indent="0">
              <a:lnSpc>
                <a:spcPct val="120000"/>
              </a:lnSpc>
              <a:spcBef>
                <a:spcPts val="0"/>
              </a:spcBef>
              <a:spcAft>
                <a:spcPts val="0"/>
              </a:spcAft>
              <a:buNone/>
            </a:pPr>
            <a:endParaRPr lang="en-US" sz="2600" b="1" dirty="0"/>
          </a:p>
        </p:txBody>
      </p:sp>
    </p:spTree>
    <p:extLst>
      <p:ext uri="{BB962C8B-B14F-4D97-AF65-F5344CB8AC3E}">
        <p14:creationId xmlns:p14="http://schemas.microsoft.com/office/powerpoint/2010/main" val="3504212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64785"/>
            <a:ext cx="11029616" cy="1013800"/>
          </a:xfrm>
        </p:spPr>
        <p:txBody>
          <a:bodyPr>
            <a:normAutofit/>
          </a:bodyPr>
          <a:lstStyle/>
          <a:p>
            <a:pPr>
              <a:lnSpc>
                <a:spcPct val="110000"/>
              </a:lnSpc>
              <a:spcBef>
                <a:spcPts val="0"/>
              </a:spcBef>
            </a:pPr>
            <a:r>
              <a:rPr lang="en-US" sz="3600" dirty="0">
                <a:latin typeface="Arial" panose="020B0604020202020204" pitchFamily="34" charset="0"/>
                <a:cs typeface="Arial" panose="020B0604020202020204" pitchFamily="34" charset="0"/>
              </a:rPr>
              <a:t>Emotional and Verbal Harm</a:t>
            </a:r>
            <a:r>
              <a:rPr lang="en-US" sz="2800" dirty="0">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349909" y="1778585"/>
            <a:ext cx="11842091" cy="5079415"/>
          </a:xfrm>
        </p:spPr>
        <p:txBody>
          <a:bodyPr>
            <a:normAutofit/>
          </a:bodyPr>
          <a:lstStyle/>
          <a:p>
            <a:pPr>
              <a:lnSpc>
                <a:spcPct val="150000"/>
              </a:lnSpc>
              <a:spcBef>
                <a:spcPts val="0"/>
              </a:spcBef>
            </a:pPr>
            <a:r>
              <a:rPr lang="en-US" sz="2200" dirty="0">
                <a:latin typeface="Arial" panose="020B0604020202020204" pitchFamily="34" charset="0"/>
                <a:cs typeface="Arial" panose="020B0604020202020204" pitchFamily="34" charset="0"/>
              </a:rPr>
              <a:t>It includes calling a child names, yelling, screaming, threats, bullying, comparing kids negatively to others, public and private humiliation and shaming, unrealistic and extreme demands made on a child, intentional withholding of a parent's love and affection, and telling them "they're no good, worthless, bad or a mistake" ... this is extremely harmful to children</a:t>
            </a:r>
            <a:r>
              <a:rPr lang="en-US" sz="2800" dirty="0">
                <a:latin typeface="Arial" panose="020B0604020202020204" pitchFamily="34" charset="0"/>
                <a:cs typeface="Arial" panose="020B0604020202020204" pitchFamily="34" charset="0"/>
              </a:rPr>
              <a:t>.</a:t>
            </a:r>
          </a:p>
          <a:p>
            <a:pPr>
              <a:lnSpc>
                <a:spcPct val="150000"/>
              </a:lnSpc>
              <a:spcBef>
                <a:spcPts val="600"/>
              </a:spcBef>
              <a:spcAft>
                <a:spcPts val="0"/>
              </a:spcAft>
              <a:buFont typeface="Wingdings" panose="05000000000000000000" pitchFamily="2" charset="2"/>
              <a:buChar char="ü"/>
            </a:pPr>
            <a:r>
              <a:rPr lang="en-US" sz="28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It undermines a child's foundation, spirit, and psychological and social development. Their self-esteem is destroyed — possibly throughout their adulthood and can affect their whole lives.</a:t>
            </a:r>
          </a:p>
        </p:txBody>
      </p:sp>
    </p:spTree>
    <p:extLst>
      <p:ext uri="{BB962C8B-B14F-4D97-AF65-F5344CB8AC3E}">
        <p14:creationId xmlns:p14="http://schemas.microsoft.com/office/powerpoint/2010/main" val="4116437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0"/>
            <a:ext cx="11029616" cy="968829"/>
          </a:xfrm>
        </p:spPr>
        <p:txBody>
          <a:bodyPr>
            <a:normAutofit/>
          </a:bodyPr>
          <a:lstStyle/>
          <a:p>
            <a:pPr>
              <a:lnSpc>
                <a:spcPct val="110000"/>
              </a:lnSpc>
              <a:spcBef>
                <a:spcPts val="0"/>
              </a:spcBef>
            </a:pPr>
            <a:r>
              <a:rPr lang="en-US" sz="4000" b="1" dirty="0">
                <a:latin typeface="Arial" panose="020B0604020202020204" pitchFamily="34" charset="0"/>
                <a:cs typeface="Arial" panose="020B0604020202020204" pitchFamily="34" charset="0"/>
              </a:rPr>
              <a:t>Child neglect</a:t>
            </a:r>
            <a:r>
              <a:rPr lang="en-US" sz="3600" b="1" dirty="0">
                <a:latin typeface="Arial" panose="020B0604020202020204" pitchFamily="34" charset="0"/>
                <a:cs typeface="Arial" panose="020B0604020202020204" pitchFamily="34" charset="0"/>
              </a:rPr>
              <a:t>  and abandonment:</a:t>
            </a:r>
          </a:p>
        </p:txBody>
      </p:sp>
      <p:sp>
        <p:nvSpPr>
          <p:cNvPr id="3" name="Content Placeholder 2"/>
          <p:cNvSpPr>
            <a:spLocks noGrp="1"/>
          </p:cNvSpPr>
          <p:nvPr>
            <p:ph idx="1"/>
          </p:nvPr>
        </p:nvSpPr>
        <p:spPr>
          <a:xfrm>
            <a:off x="163286" y="783771"/>
            <a:ext cx="11886753" cy="5954486"/>
          </a:xfrm>
        </p:spPr>
        <p:txBody>
          <a:bodyPr>
            <a:noAutofit/>
          </a:bodyPr>
          <a:lstStyle/>
          <a:p>
            <a:pPr marL="0" indent="0">
              <a:lnSpc>
                <a:spcPct val="150000"/>
              </a:lnSpc>
              <a:spcBef>
                <a:spcPts val="0"/>
              </a:spcBef>
              <a:spcAft>
                <a:spcPts val="0"/>
              </a:spcAft>
              <a:buNone/>
            </a:pPr>
            <a:r>
              <a:rPr lang="en-US" sz="2200" dirty="0">
                <a:latin typeface="Arial" panose="020B0604020202020204" pitchFamily="34" charset="0"/>
                <a:cs typeface="Arial" panose="020B0604020202020204" pitchFamily="34" charset="0"/>
              </a:rPr>
              <a:t>Is when a parent or caregiver does not give the care, supervision, affection and support needed for a child’s health, safety and well-being. Child neglect includes: Physical neglect and inadequate supervision, Emotional neglect, Medical neglect, Educational neglect.</a:t>
            </a:r>
          </a:p>
          <a:p>
            <a:pPr>
              <a:lnSpc>
                <a:spcPct val="150000"/>
              </a:lnSpc>
              <a:spcBef>
                <a:spcPts val="0"/>
              </a:spcBef>
              <a:spcAft>
                <a:spcPts val="0"/>
              </a:spcAft>
              <a:buFont typeface="Wingdings" panose="05000000000000000000" pitchFamily="2" charset="2"/>
              <a:buChar char="ü"/>
            </a:pPr>
            <a:r>
              <a:rPr lang="en-US" sz="2200" dirty="0">
                <a:latin typeface="Arial" panose="020B0604020202020204" pitchFamily="34" charset="0"/>
                <a:cs typeface="Arial" panose="020B0604020202020204" pitchFamily="34" charset="0"/>
              </a:rPr>
              <a:t>Adults that care for children must provide clothing, food, and drink, safe, healthy shelter, and adequate supervision.</a:t>
            </a:r>
          </a:p>
          <a:p>
            <a:pPr>
              <a:lnSpc>
                <a:spcPct val="150000"/>
              </a:lnSpc>
              <a:spcBef>
                <a:spcPts val="0"/>
              </a:spcBef>
              <a:spcAft>
                <a:spcPts val="0"/>
              </a:spcAft>
              <a:buFont typeface="Wingdings" panose="05000000000000000000" pitchFamily="2" charset="2"/>
              <a:buChar char="ü"/>
            </a:pPr>
            <a:r>
              <a:rPr lang="en-US" sz="2200" dirty="0">
                <a:latin typeface="Arial" panose="020B0604020202020204" pitchFamily="34" charset="0"/>
                <a:cs typeface="Arial" panose="020B0604020202020204" pitchFamily="34" charset="0"/>
              </a:rPr>
              <a:t>Children require enough affection and attention to feel loved and supported. If a child shows signs of psychological illness, it must be treated.</a:t>
            </a:r>
          </a:p>
          <a:p>
            <a:pPr>
              <a:lnSpc>
                <a:spcPct val="150000"/>
              </a:lnSpc>
              <a:spcBef>
                <a:spcPts val="0"/>
              </a:spcBef>
              <a:spcAft>
                <a:spcPts val="0"/>
              </a:spcAft>
              <a:buFont typeface="Wingdings" panose="05000000000000000000" pitchFamily="2" charset="2"/>
              <a:buChar char="ü"/>
            </a:pPr>
            <a:r>
              <a:rPr lang="en-US" sz="2200" dirty="0">
                <a:latin typeface="Arial" panose="020B0604020202020204" pitchFamily="34" charset="0"/>
                <a:cs typeface="Arial" panose="020B0604020202020204" pitchFamily="34" charset="0"/>
              </a:rPr>
              <a:t>Parents and caregivers must provide children with appropriate treatment for injuries and illness. They must also provide basic preventive care to make sure their child stays safe and healthy</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64658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6732"/>
          </a:xfrm>
        </p:spPr>
        <p:txBody>
          <a:bodyPr>
            <a:normAutofit/>
          </a:bodyPr>
          <a:lstStyle/>
          <a:p>
            <a:r>
              <a:rPr lang="en-US" sz="3600" b="1" dirty="0"/>
              <a:t>Signs of Child abuse and violence</a:t>
            </a:r>
          </a:p>
        </p:txBody>
      </p:sp>
      <p:sp>
        <p:nvSpPr>
          <p:cNvPr id="3" name="Content Placeholder 2"/>
          <p:cNvSpPr>
            <a:spLocks noGrp="1"/>
          </p:cNvSpPr>
          <p:nvPr>
            <p:ph idx="1"/>
          </p:nvPr>
        </p:nvSpPr>
        <p:spPr>
          <a:xfrm>
            <a:off x="539440" y="1251859"/>
            <a:ext cx="11456617" cy="5241016"/>
          </a:xfrm>
        </p:spPr>
        <p:txBody>
          <a:bodyPr>
            <a:normAutofit/>
          </a:bodyPr>
          <a:lstStyle/>
          <a:p>
            <a:pPr marL="0" indent="0">
              <a:buNone/>
            </a:pPr>
            <a:r>
              <a:rPr lang="en-US" sz="3200" dirty="0"/>
              <a:t>The Child</a:t>
            </a:r>
          </a:p>
          <a:p>
            <a:pPr>
              <a:lnSpc>
                <a:spcPct val="150000"/>
              </a:lnSpc>
              <a:spcBef>
                <a:spcPts val="0"/>
              </a:spcBef>
            </a:pPr>
            <a:r>
              <a:rPr lang="en-US" sz="2400" dirty="0">
                <a:latin typeface="Arial" panose="020B0604020202020204" pitchFamily="34" charset="0"/>
                <a:cs typeface="Arial" panose="020B0604020202020204" pitchFamily="34" charset="0"/>
              </a:rPr>
              <a:t>Has many unusual injuries or injuries that can't be explained and wear long sleeves to cover the bruises. </a:t>
            </a:r>
          </a:p>
          <a:p>
            <a:pPr>
              <a:lnSpc>
                <a:spcPct val="150000"/>
              </a:lnSpc>
              <a:spcBef>
                <a:spcPts val="0"/>
              </a:spcBef>
            </a:pPr>
            <a:r>
              <a:rPr lang="en-US" sz="2400" dirty="0">
                <a:latin typeface="Arial" panose="020B0604020202020204" pitchFamily="34" charset="0"/>
                <a:cs typeface="Arial" panose="020B0604020202020204" pitchFamily="34" charset="0"/>
              </a:rPr>
              <a:t>Seems sad and cries a lot, has self-destructive behavior</a:t>
            </a:r>
          </a:p>
          <a:p>
            <a:pPr>
              <a:lnSpc>
                <a:spcPct val="150000"/>
              </a:lnSpc>
              <a:spcBef>
                <a:spcPts val="0"/>
              </a:spcBef>
            </a:pPr>
            <a:r>
              <a:rPr lang="en-US" sz="2400" dirty="0">
                <a:latin typeface="Arial" panose="020B0604020202020204" pitchFamily="34" charset="0"/>
                <a:cs typeface="Arial" panose="020B0604020202020204" pitchFamily="34" charset="0"/>
              </a:rPr>
              <a:t>Fights with classmates, acts out in the classroom, or destroys things</a:t>
            </a:r>
          </a:p>
          <a:p>
            <a:pPr>
              <a:lnSpc>
                <a:spcPct val="150000"/>
              </a:lnSpc>
              <a:spcBef>
                <a:spcPts val="0"/>
              </a:spcBef>
            </a:pPr>
            <a:r>
              <a:rPr lang="en-US" sz="2400" dirty="0">
                <a:latin typeface="Arial" panose="020B0604020202020204" pitchFamily="34" charset="0"/>
                <a:cs typeface="Arial" panose="020B0604020202020204" pitchFamily="34" charset="0"/>
              </a:rPr>
              <a:t>Seems very tired; talks about trouble sleeping and often has nightmares</a:t>
            </a:r>
          </a:p>
          <a:p>
            <a:pPr>
              <a:lnSpc>
                <a:spcPct val="150000"/>
              </a:lnSpc>
              <a:spcBef>
                <a:spcPts val="0"/>
              </a:spcBef>
            </a:pPr>
            <a:r>
              <a:rPr lang="en-US" sz="2400" dirty="0">
                <a:latin typeface="Arial" panose="020B0604020202020204" pitchFamily="34" charset="0"/>
                <a:cs typeface="Arial" panose="020B0604020202020204" pitchFamily="34" charset="0"/>
              </a:rPr>
              <a:t>Seems afraid of a parent or other adults, like teachers or baby-sitters</a:t>
            </a:r>
          </a:p>
          <a:p>
            <a:pPr>
              <a:lnSpc>
                <a:spcPct val="150000"/>
              </a:lnSpc>
              <a:spcBef>
                <a:spcPts val="0"/>
              </a:spcBef>
            </a:pPr>
            <a:r>
              <a:rPr lang="en-US" sz="2400" dirty="0">
                <a:latin typeface="Arial" panose="020B0604020202020204" pitchFamily="34" charset="0"/>
                <a:cs typeface="Arial" panose="020B0604020202020204" pitchFamily="34" charset="0"/>
              </a:rPr>
              <a:t>Eating disorders and drug abuse.</a:t>
            </a:r>
          </a:p>
        </p:txBody>
      </p:sp>
    </p:spTree>
    <p:extLst>
      <p:ext uri="{BB962C8B-B14F-4D97-AF65-F5344CB8AC3E}">
        <p14:creationId xmlns:p14="http://schemas.microsoft.com/office/powerpoint/2010/main" val="928557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Signs of Child abuse and violence</a:t>
            </a:r>
            <a:endParaRPr lang="en-US" sz="3600" dirty="0"/>
          </a:p>
        </p:txBody>
      </p:sp>
      <p:sp>
        <p:nvSpPr>
          <p:cNvPr id="6" name="Content Placeholder 5"/>
          <p:cNvSpPr>
            <a:spLocks noGrp="1"/>
          </p:cNvSpPr>
          <p:nvPr>
            <p:ph idx="1"/>
          </p:nvPr>
        </p:nvSpPr>
        <p:spPr>
          <a:xfrm>
            <a:off x="581192" y="1393371"/>
            <a:ext cx="11029615" cy="5236029"/>
          </a:xfrm>
        </p:spPr>
        <p:txBody>
          <a:bodyPr>
            <a:normAutofit fontScale="70000" lnSpcReduction="20000"/>
          </a:bodyPr>
          <a:lstStyle/>
          <a:p>
            <a:pPr marL="0" lvl="0" indent="0" defTabSz="914400" eaLnBrk="0" fontAlgn="base" hangingPunct="0">
              <a:spcBef>
                <a:spcPct val="0"/>
              </a:spcBef>
              <a:spcAft>
                <a:spcPct val="0"/>
              </a:spcAft>
              <a:buClrTx/>
              <a:buSzTx/>
              <a:buNone/>
            </a:pPr>
            <a:r>
              <a:rPr lang="en-US" altLang="en-US" sz="3800" dirty="0">
                <a:solidFill>
                  <a:schemeClr val="tx1"/>
                </a:solidFill>
                <a:latin typeface="Arial" panose="020B0604020202020204" pitchFamily="34" charset="0"/>
                <a:cs typeface="Arial" panose="020B0604020202020204" pitchFamily="34" charset="0"/>
              </a:rPr>
              <a:t>The Child's Parents</a:t>
            </a:r>
          </a:p>
          <a:p>
            <a:pPr lvl="0" defTabSz="914400" eaLnBrk="0" fontAlgn="base" hangingPunct="0">
              <a:lnSpc>
                <a:spcPct val="170000"/>
              </a:lnSpc>
              <a:spcBef>
                <a:spcPts val="600"/>
              </a:spcBef>
              <a:spcAft>
                <a:spcPct val="0"/>
              </a:spcAft>
              <a:buClrTx/>
              <a:buSzTx/>
              <a:buFont typeface="Wingdings" panose="05000000000000000000" pitchFamily="2" charset="2"/>
              <a:buChar char="ü"/>
            </a:pPr>
            <a:r>
              <a:rPr lang="en-US" altLang="en-US" sz="3200" dirty="0">
                <a:solidFill>
                  <a:schemeClr val="bg1">
                    <a:lumMod val="50000"/>
                  </a:schemeClr>
                </a:solidFill>
                <a:latin typeface="Arial" panose="020B0604020202020204" pitchFamily="34" charset="0"/>
                <a:cs typeface="Arial" panose="020B0604020202020204" pitchFamily="34" charset="0"/>
              </a:rPr>
              <a:t> </a:t>
            </a:r>
            <a:r>
              <a:rPr lang="en-US" altLang="en-US" sz="3200" dirty="0">
                <a:latin typeface="Arial" panose="020B0604020202020204" pitchFamily="34" charset="0"/>
                <a:cs typeface="Arial" panose="020B0604020202020204" pitchFamily="34" charset="0"/>
              </a:rPr>
              <a:t>Stay away from other mothers and fathers in the neighborhood</a:t>
            </a:r>
          </a:p>
          <a:p>
            <a:pPr lvl="0" defTabSz="914400" eaLnBrk="0" fontAlgn="base" hangingPunct="0">
              <a:lnSpc>
                <a:spcPct val="170000"/>
              </a:lnSpc>
              <a:spcBef>
                <a:spcPts val="600"/>
              </a:spcBef>
              <a:spcAft>
                <a:spcPct val="0"/>
              </a:spcAft>
              <a:buClrTx/>
              <a:buSzTx/>
              <a:buFont typeface="Wingdings" panose="05000000000000000000" pitchFamily="2" charset="2"/>
              <a:buChar char="ü"/>
            </a:pPr>
            <a:r>
              <a:rPr lang="en-US" altLang="en-US" sz="3200" dirty="0">
                <a:latin typeface="Arial" panose="020B0604020202020204" pitchFamily="34" charset="0"/>
                <a:cs typeface="Arial" panose="020B0604020202020204" pitchFamily="34" charset="0"/>
              </a:rPr>
              <a:t> Not take part in school activities, and may have a drinking or drug abuse problem</a:t>
            </a:r>
          </a:p>
          <a:p>
            <a:pPr lvl="0" defTabSz="914400" eaLnBrk="0" fontAlgn="base" hangingPunct="0">
              <a:lnSpc>
                <a:spcPct val="170000"/>
              </a:lnSpc>
              <a:spcBef>
                <a:spcPts val="600"/>
              </a:spcBef>
              <a:spcAft>
                <a:spcPct val="0"/>
              </a:spcAft>
              <a:buClrTx/>
              <a:buSzTx/>
              <a:buFont typeface="Wingdings" panose="05000000000000000000" pitchFamily="2" charset="2"/>
              <a:buChar char="ü"/>
            </a:pPr>
            <a:r>
              <a:rPr lang="en-US" altLang="en-US" sz="3200" dirty="0">
                <a:latin typeface="Arial" panose="020B0604020202020204" pitchFamily="34" charset="0"/>
                <a:cs typeface="Arial" panose="020B0604020202020204" pitchFamily="34" charset="0"/>
              </a:rPr>
              <a:t> Don't want to talk about the child's injuries or seem nervous when they do. </a:t>
            </a:r>
          </a:p>
          <a:p>
            <a:pPr lvl="0" defTabSz="914400" eaLnBrk="0" fontAlgn="base" hangingPunct="0">
              <a:lnSpc>
                <a:spcPct val="170000"/>
              </a:lnSpc>
              <a:spcBef>
                <a:spcPts val="600"/>
              </a:spcBef>
              <a:spcAft>
                <a:spcPct val="0"/>
              </a:spcAft>
              <a:buClrTx/>
              <a:buSzTx/>
              <a:buFont typeface="Wingdings" panose="05000000000000000000" pitchFamily="2" charset="2"/>
              <a:buChar char="ü"/>
            </a:pPr>
            <a:r>
              <a:rPr lang="en-US" altLang="en-US" sz="3200" dirty="0">
                <a:latin typeface="Arial" panose="020B0604020202020204" pitchFamily="34" charset="0"/>
                <a:cs typeface="Arial" panose="020B0604020202020204" pitchFamily="34" charset="0"/>
              </a:rPr>
              <a:t> Parents who were victims of violence and neglect as children, can often continue the cycle when they punish their own children</a:t>
            </a:r>
          </a:p>
          <a:p>
            <a:pPr lvl="0" defTabSz="914400" eaLnBrk="0" fontAlgn="base" hangingPunct="0">
              <a:lnSpc>
                <a:spcPct val="170000"/>
              </a:lnSpc>
              <a:spcBef>
                <a:spcPts val="600"/>
              </a:spcBef>
              <a:spcAft>
                <a:spcPct val="0"/>
              </a:spcAft>
              <a:buClrTx/>
              <a:buSzTx/>
              <a:buFont typeface="Wingdings" panose="05000000000000000000" pitchFamily="2" charset="2"/>
              <a:buChar char="ü"/>
            </a:pPr>
            <a:r>
              <a:rPr lang="en-US" altLang="en-US" sz="3200" dirty="0">
                <a:latin typeface="Arial" panose="020B0604020202020204" pitchFamily="34" charset="0"/>
                <a:cs typeface="Arial" panose="020B0604020202020204" pitchFamily="34" charset="0"/>
              </a:rPr>
              <a:t> Being poor, sick or on drugs, or have history of violence, increases the risk of harming and neglecting a child</a:t>
            </a:r>
          </a:p>
          <a:p>
            <a:endParaRPr lang="en-US" sz="3200" b="1" dirty="0"/>
          </a:p>
        </p:txBody>
      </p:sp>
    </p:spTree>
    <p:extLst>
      <p:ext uri="{BB962C8B-B14F-4D97-AF65-F5344CB8AC3E}">
        <p14:creationId xmlns:p14="http://schemas.microsoft.com/office/powerpoint/2010/main" val="971424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7C88A-D0A6-4D50-5DFB-21DA21F8E1F4}"/>
              </a:ext>
            </a:extLst>
          </p:cNvPr>
          <p:cNvSpPr>
            <a:spLocks noGrp="1"/>
          </p:cNvSpPr>
          <p:nvPr>
            <p:ph type="title"/>
          </p:nvPr>
        </p:nvSpPr>
        <p:spPr>
          <a:xfrm>
            <a:off x="838199" y="365125"/>
            <a:ext cx="10994571" cy="614589"/>
          </a:xfrm>
        </p:spPr>
        <p:txBody>
          <a:bodyPr>
            <a:normAutofit fontScale="90000"/>
          </a:bodyPr>
          <a:lstStyle/>
          <a:p>
            <a:pPr algn="ctr"/>
            <a:br>
              <a:rPr lang="en-US" b="1" dirty="0"/>
            </a:br>
            <a:r>
              <a:rPr lang="en-US" b="1" dirty="0"/>
              <a:t>The Adverse Childhood Experiences (ACE) Study</a:t>
            </a:r>
            <a:br>
              <a:rPr lang="en-US" b="1" dirty="0"/>
            </a:br>
            <a:endParaRPr lang="en-US" dirty="0"/>
          </a:p>
        </p:txBody>
      </p:sp>
      <p:sp>
        <p:nvSpPr>
          <p:cNvPr id="3" name="Content Placeholder 2">
            <a:extLst>
              <a:ext uri="{FF2B5EF4-FFF2-40B4-BE49-F238E27FC236}">
                <a16:creationId xmlns:a16="http://schemas.microsoft.com/office/drawing/2014/main" id="{9C88094A-A6B9-3A4A-9E85-2088792A1652}"/>
              </a:ext>
            </a:extLst>
          </p:cNvPr>
          <p:cNvSpPr>
            <a:spLocks noGrp="1"/>
          </p:cNvSpPr>
          <p:nvPr>
            <p:ph idx="1"/>
          </p:nvPr>
        </p:nvSpPr>
        <p:spPr>
          <a:xfrm>
            <a:off x="315687" y="1175657"/>
            <a:ext cx="11517084" cy="5562600"/>
          </a:xfrm>
        </p:spPr>
        <p:txBody>
          <a:bodyPr>
            <a:normAutofit/>
          </a:bodyPr>
          <a:lstStyle/>
          <a:p>
            <a:pPr marL="0" indent="0">
              <a:lnSpc>
                <a:spcPct val="150000"/>
              </a:lnSpc>
              <a:buNone/>
            </a:pPr>
            <a:r>
              <a:rPr lang="en-US" sz="2400" dirty="0">
                <a:latin typeface="Arial" panose="020B0604020202020204" pitchFamily="34" charset="0"/>
                <a:cs typeface="Arial" panose="020B0604020202020204" pitchFamily="34" charset="0"/>
              </a:rPr>
              <a:t> The ACE Study is a major public health research collaboration between the Centers for Disease Control and Prevention (CDC) and Kaiser Permanente. </a:t>
            </a:r>
          </a:p>
          <a:p>
            <a:pPr marL="0" indent="0">
              <a:lnSpc>
                <a:spcPct val="150000"/>
              </a:lnSpc>
              <a:buNone/>
            </a:pPr>
            <a:r>
              <a:rPr lang="en-US" sz="2400" dirty="0">
                <a:latin typeface="Arial" panose="020B0604020202020204" pitchFamily="34" charset="0"/>
                <a:cs typeface="Arial" panose="020B0604020202020204" pitchFamily="34" charset="0"/>
              </a:rPr>
              <a:t>It investigates the effects of multiple forms of childhood adversity on health and well-being across the lifespan. With over 17,000 participants, it is the largest study of its kind.</a:t>
            </a:r>
          </a:p>
          <a:p>
            <a:pPr marL="0" indent="0">
              <a:lnSpc>
                <a:spcPct val="150000"/>
              </a:lnSpc>
              <a:buNone/>
            </a:pPr>
            <a:r>
              <a:rPr lang="en-US" sz="2400" b="1" dirty="0">
                <a:latin typeface="Arial" panose="020B0604020202020204" pitchFamily="34" charset="0"/>
                <a:cs typeface="Arial" panose="020B0604020202020204" pitchFamily="34" charset="0"/>
              </a:rPr>
              <a:t>The ACE Pyramid:</a:t>
            </a:r>
            <a:r>
              <a:rPr lang="en-US" sz="2400" dirty="0">
                <a:latin typeface="Arial" panose="020B0604020202020204" pitchFamily="34" charset="0"/>
                <a:cs typeface="Arial" panose="020B0604020202020204" pitchFamily="34" charset="0"/>
              </a:rPr>
              <a:t> This model illustrates the life-course pathway: Adverse Childhood Experiences → disrupt neurodevelopment → lead to social, emotional, and cognitive impairment → increase adoption of health-risk behaviors → result in disease, disability, social problems, and early death.</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8978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Violence against children? </a:t>
            </a:r>
          </a:p>
        </p:txBody>
      </p:sp>
      <p:sp>
        <p:nvSpPr>
          <p:cNvPr id="3" name="Content Placeholder 2"/>
          <p:cNvSpPr>
            <a:spLocks noGrp="1"/>
          </p:cNvSpPr>
          <p:nvPr>
            <p:ph idx="1"/>
          </p:nvPr>
        </p:nvSpPr>
        <p:spPr>
          <a:xfrm>
            <a:off x="206829" y="1382487"/>
            <a:ext cx="11601543" cy="5110388"/>
          </a:xfrm>
        </p:spPr>
        <p:txBody>
          <a:bodyPr>
            <a:normAutofit fontScale="77500" lnSpcReduction="20000"/>
          </a:bodyPr>
          <a:lstStyle/>
          <a:p>
            <a:pPr marL="0" indent="0">
              <a:lnSpc>
                <a:spcPct val="170000"/>
              </a:lnSpc>
              <a:buNone/>
            </a:pPr>
            <a:r>
              <a:rPr lang="en-US" sz="3800" dirty="0">
                <a:latin typeface="Arial" panose="020B0604020202020204" pitchFamily="34" charset="0"/>
                <a:cs typeface="Arial" panose="020B0604020202020204" pitchFamily="34" charset="0"/>
              </a:rPr>
              <a:t>A Child is “Every human being under the age of 18 years”.</a:t>
            </a:r>
          </a:p>
          <a:p>
            <a:pPr marL="0" indent="0">
              <a:lnSpc>
                <a:spcPct val="170000"/>
              </a:lnSpc>
              <a:spcBef>
                <a:spcPts val="0"/>
              </a:spcBef>
              <a:buNone/>
            </a:pPr>
            <a:endParaRPr lang="en-US" sz="3800" dirty="0">
              <a:latin typeface="Arial" panose="020B0604020202020204" pitchFamily="34" charset="0"/>
              <a:cs typeface="Arial" panose="020B0604020202020204" pitchFamily="34" charset="0"/>
            </a:endParaRPr>
          </a:p>
          <a:p>
            <a:pPr marL="0" indent="0">
              <a:lnSpc>
                <a:spcPct val="170000"/>
              </a:lnSpc>
              <a:spcBef>
                <a:spcPts val="0"/>
              </a:spcBef>
              <a:buNone/>
            </a:pPr>
            <a:r>
              <a:rPr lang="en-US" sz="3800" dirty="0">
                <a:latin typeface="Arial" panose="020B0604020202020204" pitchFamily="34" charset="0"/>
                <a:cs typeface="Arial" panose="020B0604020202020204" pitchFamily="34" charset="0"/>
              </a:rPr>
              <a:t>Violence against children is “the intentional use of physical force or power, threatened or actual, against a child, by an individual or group, that either results in or has a high likelihood of resulting in actual or potential harm to the child’s health, survival, development or dignity.” (World Report on Violence and Health)</a:t>
            </a:r>
          </a:p>
          <a:p>
            <a:endParaRPr lang="en-US" sz="2800" b="1" dirty="0"/>
          </a:p>
        </p:txBody>
      </p:sp>
    </p:spTree>
    <p:extLst>
      <p:ext uri="{BB962C8B-B14F-4D97-AF65-F5344CB8AC3E}">
        <p14:creationId xmlns:p14="http://schemas.microsoft.com/office/powerpoint/2010/main" val="1369031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173AE6AA-A7F8-D062-FE8C-A3655BCEE6D8}"/>
              </a:ext>
            </a:extLst>
          </p:cNvPr>
          <p:cNvPicPr>
            <a:picLocks noGrp="1" noChangeAspect="1"/>
          </p:cNvPicPr>
          <p:nvPr>
            <p:ph idx="1"/>
          </p:nvPr>
        </p:nvPicPr>
        <p:blipFill>
          <a:blip r:embed="rId2"/>
          <a:srcRect t="19"/>
          <a:stretch>
            <a:fillRect/>
          </a:stretch>
        </p:blipFill>
        <p:spPr>
          <a:xfrm>
            <a:off x="20" y="1282"/>
            <a:ext cx="12191980" cy="6856718"/>
          </a:xfrm>
          <a:prstGeom prst="rect">
            <a:avLst/>
          </a:prstGeom>
        </p:spPr>
      </p:pic>
    </p:spTree>
    <p:extLst>
      <p:ext uri="{BB962C8B-B14F-4D97-AF65-F5344CB8AC3E}">
        <p14:creationId xmlns:p14="http://schemas.microsoft.com/office/powerpoint/2010/main" val="3054286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07E1B-1CC5-34C5-7E7E-6970E2FCC968}"/>
              </a:ext>
            </a:extLst>
          </p:cNvPr>
          <p:cNvSpPr>
            <a:spLocks noGrp="1"/>
          </p:cNvSpPr>
          <p:nvPr>
            <p:ph type="title"/>
          </p:nvPr>
        </p:nvSpPr>
        <p:spPr/>
        <p:txBody>
          <a:bodyPr/>
          <a:lstStyle/>
          <a:p>
            <a:pPr algn="ctr"/>
            <a:r>
              <a:rPr lang="en-US" b="1" dirty="0">
                <a:solidFill>
                  <a:prstClr val="black"/>
                </a:solidFill>
                <a:latin typeface="Aptos" panose="02110004020202020204"/>
              </a:rPr>
              <a:t>Key Findings</a:t>
            </a:r>
            <a:br>
              <a:rPr lang="en-US" dirty="0">
                <a:solidFill>
                  <a:prstClr val="black"/>
                </a:solidFill>
                <a:latin typeface="Aptos" panose="02110004020202020204"/>
              </a:rPr>
            </a:br>
            <a:endParaRPr lang="en-US" dirty="0"/>
          </a:p>
        </p:txBody>
      </p:sp>
      <p:sp>
        <p:nvSpPr>
          <p:cNvPr id="3" name="Content Placeholder 2">
            <a:extLst>
              <a:ext uri="{FF2B5EF4-FFF2-40B4-BE49-F238E27FC236}">
                <a16:creationId xmlns:a16="http://schemas.microsoft.com/office/drawing/2014/main" id="{9BBBE49D-9DBA-0DD8-DC03-286297B19A15}"/>
              </a:ext>
            </a:extLst>
          </p:cNvPr>
          <p:cNvSpPr>
            <a:spLocks noGrp="1"/>
          </p:cNvSpPr>
          <p:nvPr>
            <p:ph idx="1"/>
          </p:nvPr>
        </p:nvSpPr>
        <p:spPr>
          <a:xfrm>
            <a:off x="293913" y="1088572"/>
            <a:ext cx="11615057" cy="5529942"/>
          </a:xfrm>
        </p:spPr>
        <p:txBody>
          <a:bodyPr>
            <a:normAutofit lnSpcReduction="10000"/>
          </a:bodyPr>
          <a:lstStyle/>
          <a:p>
            <a:pPr marL="685800" marR="0" lvl="1" indent="-2286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ACEs Are Common:</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 Two-thirds of participants reported at least one ACE. They occur across all socioeconomic and cultural lines.</a:t>
            </a:r>
          </a:p>
          <a:p>
            <a:pPr marL="685800" marR="0" lvl="1" indent="-2286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ACEs Are Interrelated:</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 Individuals with one ACE category are likely to have experienced others.</a:t>
            </a:r>
          </a:p>
          <a:p>
            <a:pPr marL="685800" marR="0" lvl="1" indent="-2286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Impact is Cumulative:</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 The </a:t>
            </a: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ACE Score</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 (0-10) counts the number of ACE categories experienced. As the ACE Score increases, the risk for numerous health and social problems increases in a strong, graded "dose-response" fashion.</a:t>
            </a:r>
          </a:p>
          <a:p>
            <a:pPr marL="685800" marR="0" lvl="1" indent="-2286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ACEs Are a Powerful Determinant of Health:</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 They are a leading cause of health and social problems, with a significant portion of many conditions—from asthma to life dissatisfaction—linked to ACEs.</a:t>
            </a:r>
          </a:p>
          <a:p>
            <a:endParaRPr lang="en-US" dirty="0"/>
          </a:p>
        </p:txBody>
      </p:sp>
    </p:spTree>
    <p:extLst>
      <p:ext uri="{BB962C8B-B14F-4D97-AF65-F5344CB8AC3E}">
        <p14:creationId xmlns:p14="http://schemas.microsoft.com/office/powerpoint/2010/main" val="1164052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AF008-683F-D0A2-93BA-546621C8F7F9}"/>
              </a:ext>
            </a:extLst>
          </p:cNvPr>
          <p:cNvSpPr>
            <a:spLocks noGrp="1"/>
          </p:cNvSpPr>
          <p:nvPr>
            <p:ph type="title"/>
          </p:nvPr>
        </p:nvSpPr>
        <p:spPr>
          <a:xfrm>
            <a:off x="838199" y="365126"/>
            <a:ext cx="11157857" cy="745218"/>
          </a:xfrm>
        </p:spPr>
        <p:txBody>
          <a:bodyPr>
            <a:normAutofit fontScale="90000"/>
          </a:bodyPr>
          <a:lstStyle/>
          <a:p>
            <a:r>
              <a:rPr lang="en-US" b="1" dirty="0"/>
              <a:t>Biological Impact: How ACEs Affect Development</a:t>
            </a:r>
            <a:br>
              <a:rPr lang="en-US" b="1" dirty="0"/>
            </a:br>
            <a:endParaRPr lang="en-US" dirty="0"/>
          </a:p>
        </p:txBody>
      </p:sp>
      <p:sp>
        <p:nvSpPr>
          <p:cNvPr id="3" name="Content Placeholder 2">
            <a:extLst>
              <a:ext uri="{FF2B5EF4-FFF2-40B4-BE49-F238E27FC236}">
                <a16:creationId xmlns:a16="http://schemas.microsoft.com/office/drawing/2014/main" id="{788EFDEB-9FD6-D7C3-1A59-4F050A84C2D0}"/>
              </a:ext>
            </a:extLst>
          </p:cNvPr>
          <p:cNvSpPr>
            <a:spLocks noGrp="1"/>
          </p:cNvSpPr>
          <p:nvPr>
            <p:ph idx="1"/>
          </p:nvPr>
        </p:nvSpPr>
        <p:spPr>
          <a:xfrm>
            <a:off x="195943" y="1110344"/>
            <a:ext cx="11800113" cy="5671456"/>
          </a:xfrm>
        </p:spPr>
        <p:txBody>
          <a:bodyPr>
            <a:normAutofit fontScale="92500"/>
          </a:bodyPr>
          <a:lstStyle/>
          <a:p>
            <a:pPr>
              <a:lnSpc>
                <a:spcPct val="150000"/>
              </a:lnSpc>
            </a:pPr>
            <a:r>
              <a:rPr lang="en-US" dirty="0"/>
              <a:t>Toxic stress from ACEs (prolonged high levels of stress hormones like cortisol) can damage developing brain cells, impair neural network formation, and disrupt the function of brain regions.</a:t>
            </a:r>
          </a:p>
          <a:p>
            <a:pPr>
              <a:lnSpc>
                <a:spcPct val="150000"/>
              </a:lnSpc>
            </a:pPr>
            <a:r>
              <a:rPr lang="en-US" dirty="0"/>
              <a:t>During childhood, different brain regions have sensitive periods where they are most vulnerable to toxic stress, which can affect language, social perception, emotional regulation, and coordination.</a:t>
            </a:r>
          </a:p>
          <a:p>
            <a:pPr>
              <a:lnSpc>
                <a:spcPct val="150000"/>
              </a:lnSpc>
            </a:pPr>
            <a:r>
              <a:rPr lang="en-US" dirty="0"/>
              <a:t>The impairments caused by toxic stress are the biological pathways that lead to increased risk for health problems, disability, and disease throughout life.</a:t>
            </a:r>
          </a:p>
          <a:p>
            <a:endParaRPr lang="en-US" dirty="0"/>
          </a:p>
        </p:txBody>
      </p:sp>
    </p:spTree>
    <p:extLst>
      <p:ext uri="{BB962C8B-B14F-4D97-AF65-F5344CB8AC3E}">
        <p14:creationId xmlns:p14="http://schemas.microsoft.com/office/powerpoint/2010/main" val="3445528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7ACFA-0A90-E123-5597-99B491140535}"/>
              </a:ext>
            </a:extLst>
          </p:cNvPr>
          <p:cNvSpPr>
            <a:spLocks noGrp="1"/>
          </p:cNvSpPr>
          <p:nvPr>
            <p:ph type="title"/>
          </p:nvPr>
        </p:nvSpPr>
        <p:spPr>
          <a:xfrm>
            <a:off x="446314" y="365125"/>
            <a:ext cx="10907486" cy="1325563"/>
          </a:xfrm>
        </p:spPr>
        <p:txBody>
          <a:bodyPr>
            <a:normAutofit/>
          </a:bodyPr>
          <a:lstStyle/>
          <a:p>
            <a:r>
              <a:rPr lang="en-US" b="1" dirty="0"/>
              <a:t>Associated Health and Social Problems</a:t>
            </a:r>
            <a:br>
              <a:rPr lang="en-US" b="1" dirty="0"/>
            </a:br>
            <a:endParaRPr lang="en-US" dirty="0"/>
          </a:p>
        </p:txBody>
      </p:sp>
      <p:sp>
        <p:nvSpPr>
          <p:cNvPr id="3" name="Content Placeholder 2">
            <a:extLst>
              <a:ext uri="{FF2B5EF4-FFF2-40B4-BE49-F238E27FC236}">
                <a16:creationId xmlns:a16="http://schemas.microsoft.com/office/drawing/2014/main" id="{4ACACE33-3B01-C9B5-E99A-94836499515D}"/>
              </a:ext>
            </a:extLst>
          </p:cNvPr>
          <p:cNvSpPr>
            <a:spLocks noGrp="1"/>
          </p:cNvSpPr>
          <p:nvPr>
            <p:ph idx="1"/>
          </p:nvPr>
        </p:nvSpPr>
        <p:spPr>
          <a:xfrm>
            <a:off x="446313" y="1317171"/>
            <a:ext cx="11462657" cy="5366658"/>
          </a:xfrm>
        </p:spPr>
        <p:txBody>
          <a:bodyPr>
            <a:normAutofit fontScale="92500"/>
          </a:bodyPr>
          <a:lstStyle/>
          <a:p>
            <a:pPr marL="0" indent="0">
              <a:lnSpc>
                <a:spcPct val="150000"/>
              </a:lnSpc>
              <a:buNone/>
            </a:pPr>
            <a:r>
              <a:rPr lang="en-US" dirty="0"/>
              <a:t>ACEs are linked to a wide range of issues, including:</a:t>
            </a:r>
          </a:p>
          <a:p>
            <a:pPr>
              <a:lnSpc>
                <a:spcPct val="150000"/>
              </a:lnSpc>
            </a:pPr>
            <a:r>
              <a:rPr lang="en-US" b="1" dirty="0"/>
              <a:t>Risk Behaviors:</a:t>
            </a:r>
            <a:r>
              <a:rPr lang="en-US" dirty="0"/>
              <a:t> Smoking, alcoholism, drug abuse, obesity, high-risk sexual behavior.</a:t>
            </a:r>
          </a:p>
          <a:p>
            <a:pPr>
              <a:lnSpc>
                <a:spcPct val="150000"/>
              </a:lnSpc>
            </a:pPr>
            <a:r>
              <a:rPr lang="en-US" b="1" dirty="0"/>
              <a:t>Mental Health:</a:t>
            </a:r>
            <a:r>
              <a:rPr lang="en-US" dirty="0"/>
              <a:t> Depression, anxiety, suicide attempts, hallucinations.</a:t>
            </a:r>
          </a:p>
          <a:p>
            <a:pPr>
              <a:lnSpc>
                <a:spcPct val="150000"/>
              </a:lnSpc>
            </a:pPr>
            <a:r>
              <a:rPr lang="en-US" b="1" dirty="0"/>
              <a:t>Chronic Diseases:</a:t>
            </a:r>
            <a:r>
              <a:rPr lang="en-US" dirty="0"/>
              <a:t> Heart disease, chronic obstructive pulmonary disease (COPD), liver disease, cancer.</a:t>
            </a:r>
          </a:p>
          <a:p>
            <a:pPr>
              <a:lnSpc>
                <a:spcPct val="150000"/>
              </a:lnSpc>
            </a:pPr>
            <a:r>
              <a:rPr lang="en-US" b="1" dirty="0"/>
              <a:t>Social Outcomes:</a:t>
            </a:r>
            <a:r>
              <a:rPr lang="en-US" dirty="0"/>
              <a:t> Intimate partner violence, workplace problems, unintended pregnancy, fetal death, poor quality of life.</a:t>
            </a:r>
          </a:p>
          <a:p>
            <a:endParaRPr lang="en-US" dirty="0"/>
          </a:p>
        </p:txBody>
      </p:sp>
    </p:spTree>
    <p:extLst>
      <p:ext uri="{BB962C8B-B14F-4D97-AF65-F5344CB8AC3E}">
        <p14:creationId xmlns:p14="http://schemas.microsoft.com/office/powerpoint/2010/main" val="689482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3EB30CBB-0613-BC85-9B6A-6171929E449F}"/>
              </a:ext>
            </a:extLst>
          </p:cNvPr>
          <p:cNvPicPr>
            <a:picLocks noGrp="1" noChangeAspect="1"/>
          </p:cNvPicPr>
          <p:nvPr>
            <p:ph idx="1"/>
          </p:nvPr>
        </p:nvPicPr>
        <p:blipFill>
          <a:blip r:embed="rId2"/>
          <a:srcRect b="461"/>
          <a:stretch>
            <a:fillRect/>
          </a:stretch>
        </p:blipFill>
        <p:spPr>
          <a:xfrm>
            <a:off x="20" y="1282"/>
            <a:ext cx="12191980" cy="6856718"/>
          </a:xfrm>
          <a:prstGeom prst="rect">
            <a:avLst/>
          </a:prstGeom>
        </p:spPr>
      </p:pic>
    </p:spTree>
    <p:extLst>
      <p:ext uri="{BB962C8B-B14F-4D97-AF65-F5344CB8AC3E}">
        <p14:creationId xmlns:p14="http://schemas.microsoft.com/office/powerpoint/2010/main" val="1962895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CEE7F-54A0-3AB2-1EB8-EE3A9BA22B5F}"/>
              </a:ext>
            </a:extLst>
          </p:cNvPr>
          <p:cNvSpPr>
            <a:spLocks noGrp="1"/>
          </p:cNvSpPr>
          <p:nvPr>
            <p:ph type="title"/>
          </p:nvPr>
        </p:nvSpPr>
        <p:spPr>
          <a:xfrm>
            <a:off x="838200" y="365126"/>
            <a:ext cx="10515600" cy="658132"/>
          </a:xfrm>
        </p:spPr>
        <p:txBody>
          <a:bodyPr>
            <a:normAutofit fontScale="90000"/>
          </a:bodyPr>
          <a:lstStyle/>
          <a:p>
            <a:pPr algn="ctr"/>
            <a:r>
              <a:rPr lang="en-US" b="1" dirty="0">
                <a:solidFill>
                  <a:srgbClr val="0F1115"/>
                </a:solidFill>
                <a:latin typeface="quote-cjk-patch"/>
              </a:rPr>
              <a:t>Prevention</a:t>
            </a:r>
            <a:br>
              <a:rPr lang="en-US" b="1" dirty="0">
                <a:solidFill>
                  <a:srgbClr val="0F1115"/>
                </a:solidFill>
                <a:latin typeface="quote-cjk-patch"/>
              </a:rPr>
            </a:br>
            <a:endParaRPr lang="en-US" dirty="0"/>
          </a:p>
        </p:txBody>
      </p:sp>
      <p:sp>
        <p:nvSpPr>
          <p:cNvPr id="3" name="Content Placeholder 2">
            <a:extLst>
              <a:ext uri="{FF2B5EF4-FFF2-40B4-BE49-F238E27FC236}">
                <a16:creationId xmlns:a16="http://schemas.microsoft.com/office/drawing/2014/main" id="{C06C9E54-3E63-F27F-7B87-88098EDCB555}"/>
              </a:ext>
            </a:extLst>
          </p:cNvPr>
          <p:cNvSpPr>
            <a:spLocks noGrp="1"/>
          </p:cNvSpPr>
          <p:nvPr>
            <p:ph idx="1"/>
          </p:nvPr>
        </p:nvSpPr>
        <p:spPr>
          <a:xfrm>
            <a:off x="195943" y="1197429"/>
            <a:ext cx="11702143" cy="5453742"/>
          </a:xfrm>
        </p:spPr>
        <p:txBody>
          <a:bodyPr>
            <a:normAutofit fontScale="92500" lnSpcReduction="10000"/>
          </a:bodyPr>
          <a:lstStyle/>
          <a:p>
            <a:pPr algn="l">
              <a:lnSpc>
                <a:spcPct val="150000"/>
              </a:lnSpc>
              <a:spcBef>
                <a:spcPts val="1200"/>
              </a:spcBef>
              <a:buFont typeface="Arial" panose="020B0604020202020204" pitchFamily="34" charset="0"/>
              <a:buChar char="•"/>
            </a:pPr>
            <a:r>
              <a:rPr lang="en-US" b="0" i="0" dirty="0">
                <a:solidFill>
                  <a:srgbClr val="0F1115"/>
                </a:solidFill>
                <a:effectLst/>
                <a:latin typeface="Arial" panose="020B0604020202020204" pitchFamily="34" charset="0"/>
                <a:cs typeface="Arial" panose="020B0604020202020204" pitchFamily="34" charset="0"/>
              </a:rPr>
              <a:t>Preventing ACEs is presented as the greatest opportunity for improving population well-being, as it would reduce all associated problems.</a:t>
            </a:r>
          </a:p>
          <a:p>
            <a:pPr algn="l">
              <a:lnSpc>
                <a:spcPct val="150000"/>
              </a:lnSpc>
              <a:spcBef>
                <a:spcPts val="450"/>
              </a:spcBef>
              <a:spcAft>
                <a:spcPts val="600"/>
              </a:spcAft>
              <a:buFont typeface="Arial" panose="020B0604020202020204" pitchFamily="34" charset="0"/>
              <a:buChar char="•"/>
            </a:pPr>
            <a:r>
              <a:rPr lang="en-US" b="0" i="0" dirty="0">
                <a:solidFill>
                  <a:srgbClr val="0F1115"/>
                </a:solidFill>
                <a:effectLst/>
                <a:latin typeface="Arial" panose="020B0604020202020204" pitchFamily="34" charset="0"/>
                <a:cs typeface="Arial" panose="020B0604020202020204" pitchFamily="34" charset="0"/>
              </a:rPr>
              <a:t>Positive adaptation is guided by three nested protective systems:</a:t>
            </a:r>
          </a:p>
          <a:p>
            <a:pPr marL="742950" lvl="1" indent="-285750" algn="l">
              <a:lnSpc>
                <a:spcPct val="150000"/>
              </a:lnSpc>
              <a:spcBef>
                <a:spcPts val="300"/>
              </a:spcBef>
              <a:buFont typeface="Arial" panose="020B0604020202020204" pitchFamily="34" charset="0"/>
              <a:buChar char="•"/>
            </a:pPr>
            <a:r>
              <a:rPr lang="en-US" b="0" i="0" dirty="0">
                <a:solidFill>
                  <a:srgbClr val="0F1115"/>
                </a:solidFill>
                <a:effectLst/>
                <a:latin typeface="Arial" panose="020B0604020202020204" pitchFamily="34" charset="0"/>
                <a:cs typeface="Arial" panose="020B0604020202020204" pitchFamily="34" charset="0"/>
              </a:rPr>
              <a:t>Individual capabilities.</a:t>
            </a:r>
          </a:p>
          <a:p>
            <a:pPr marL="742950" lvl="1" indent="-285750" algn="l">
              <a:lnSpc>
                <a:spcPct val="150000"/>
              </a:lnSpc>
              <a:spcBef>
                <a:spcPts val="450"/>
              </a:spcBef>
              <a:buFont typeface="Arial" panose="020B0604020202020204" pitchFamily="34" charset="0"/>
              <a:buChar char="•"/>
            </a:pPr>
            <a:r>
              <a:rPr lang="en-US" b="0" i="0" dirty="0">
                <a:solidFill>
                  <a:srgbClr val="0F1115"/>
                </a:solidFill>
                <a:effectLst/>
                <a:latin typeface="Arial" panose="020B0604020202020204" pitchFamily="34" charset="0"/>
                <a:cs typeface="Arial" panose="020B0604020202020204" pitchFamily="34" charset="0"/>
              </a:rPr>
              <a:t>Attachment and belonging (family).</a:t>
            </a:r>
          </a:p>
          <a:p>
            <a:pPr marL="742950" lvl="1" indent="-285750" algn="l">
              <a:lnSpc>
                <a:spcPct val="150000"/>
              </a:lnSpc>
              <a:spcBef>
                <a:spcPts val="450"/>
              </a:spcBef>
              <a:buFont typeface="Arial" panose="020B0604020202020204" pitchFamily="34" charset="0"/>
              <a:buChar char="•"/>
            </a:pPr>
            <a:r>
              <a:rPr lang="en-US" b="0" i="0" dirty="0">
                <a:solidFill>
                  <a:srgbClr val="0F1115"/>
                </a:solidFill>
                <a:effectLst/>
                <a:latin typeface="Arial" panose="020B0604020202020204" pitchFamily="34" charset="0"/>
                <a:cs typeface="Arial" panose="020B0604020202020204" pitchFamily="34" charset="0"/>
              </a:rPr>
              <a:t>Community, faith, and cultural processes.</a:t>
            </a:r>
          </a:p>
          <a:p>
            <a:pPr algn="l">
              <a:lnSpc>
                <a:spcPct val="150000"/>
              </a:lnSpc>
              <a:spcBef>
                <a:spcPts val="450"/>
              </a:spcBef>
              <a:buFont typeface="Arial" panose="020B0604020202020204" pitchFamily="34" charset="0"/>
              <a:buChar char="•"/>
            </a:pPr>
            <a:r>
              <a:rPr lang="en-US" b="1" i="0" dirty="0">
                <a:solidFill>
                  <a:srgbClr val="0F1115"/>
                </a:solidFill>
                <a:effectLst/>
                <a:latin typeface="Arial" panose="020B0604020202020204" pitchFamily="34" charset="0"/>
                <a:cs typeface="Arial" panose="020B0604020202020204" pitchFamily="34" charset="0"/>
              </a:rPr>
              <a:t>Global Relevance:</a:t>
            </a:r>
            <a:r>
              <a:rPr lang="en-US" b="0" i="0" dirty="0">
                <a:solidFill>
                  <a:srgbClr val="0F1115"/>
                </a:solidFill>
                <a:effectLst/>
                <a:latin typeface="Arial" panose="020B0604020202020204" pitchFamily="34" charset="0"/>
                <a:cs typeface="Arial" panose="020B0604020202020204" pitchFamily="34" charset="0"/>
              </a:rPr>
              <a:t> The World Health Organization (WHO) has adopted the ACE framework, collaborating with the CDC to study the global impact of adverse childhood experiences.</a:t>
            </a:r>
          </a:p>
          <a:p>
            <a:endParaRPr lang="en-US" dirty="0"/>
          </a:p>
        </p:txBody>
      </p:sp>
    </p:spTree>
    <p:extLst>
      <p:ext uri="{BB962C8B-B14F-4D97-AF65-F5344CB8AC3E}">
        <p14:creationId xmlns:p14="http://schemas.microsoft.com/office/powerpoint/2010/main" val="252267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339" y="801759"/>
            <a:ext cx="10858736" cy="1027042"/>
          </a:xfrm>
        </p:spPr>
        <p:txBody>
          <a:bodyPr>
            <a:normAutofit fontScale="90000"/>
          </a:bodyPr>
          <a:lstStyle/>
          <a:p>
            <a:r>
              <a:rPr lang="en-US" dirty="0"/>
              <a:t>Jordan Population and Family Health Survey 2023</a:t>
            </a:r>
            <a:endParaRPr lang="en-US" sz="4800" b="1" dirty="0"/>
          </a:p>
        </p:txBody>
      </p:sp>
      <p:sp>
        <p:nvSpPr>
          <p:cNvPr id="3" name="Content Placeholder 2"/>
          <p:cNvSpPr>
            <a:spLocks noGrp="1"/>
          </p:cNvSpPr>
          <p:nvPr>
            <p:ph idx="1"/>
          </p:nvPr>
        </p:nvSpPr>
        <p:spPr>
          <a:xfrm>
            <a:off x="581192" y="2180496"/>
            <a:ext cx="11383281" cy="4542276"/>
          </a:xfrm>
        </p:spPr>
        <p:txBody>
          <a:bodyPr>
            <a:normAutofit/>
          </a:bodyPr>
          <a:lstStyle/>
          <a:p>
            <a:pPr>
              <a:lnSpc>
                <a:spcPct val="150000"/>
              </a:lnSpc>
            </a:pPr>
            <a:r>
              <a:rPr lang="en-US" sz="2400" b="1" dirty="0"/>
              <a:t>In Jordan</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Twenty percent of children age 1–14 experienced only nonviolent discipline during the month prior to the interview, 72% experienced psychological aggression, 53% experienced physical punishment, and 10% experienced severe physical punishment. Overall, 75% of children age 1–14 experienced at least one form of violent discipline </a:t>
            </a:r>
            <a:r>
              <a:rPr lang="en-US" sz="2400" b="1" dirty="0"/>
              <a:t>(JPFHS, 2023).</a:t>
            </a:r>
          </a:p>
          <a:p>
            <a:pPr marL="0" indent="0">
              <a:buNone/>
            </a:pPr>
            <a:endParaRPr lang="en-US" sz="4000" b="1" dirty="0">
              <a:solidFill>
                <a:schemeClr val="accent1"/>
              </a:solidFill>
            </a:endParaRPr>
          </a:p>
        </p:txBody>
      </p:sp>
    </p:spTree>
    <p:extLst>
      <p:ext uri="{BB962C8B-B14F-4D97-AF65-F5344CB8AC3E}">
        <p14:creationId xmlns:p14="http://schemas.microsoft.com/office/powerpoint/2010/main" val="470603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60816"/>
            <a:ext cx="11073996" cy="1027042"/>
          </a:xfrm>
        </p:spPr>
        <p:txBody>
          <a:bodyPr>
            <a:normAutofit fontScale="90000"/>
          </a:bodyPr>
          <a:lstStyle/>
          <a:p>
            <a:r>
              <a:rPr lang="en-US" dirty="0"/>
              <a:t>Jordan Population and Family Health Survey 2023</a:t>
            </a:r>
            <a:endParaRPr lang="en-US" sz="4800" b="1" dirty="0"/>
          </a:p>
        </p:txBody>
      </p:sp>
      <p:sp>
        <p:nvSpPr>
          <p:cNvPr id="3" name="Content Placeholder 2"/>
          <p:cNvSpPr>
            <a:spLocks noGrp="1"/>
          </p:cNvSpPr>
          <p:nvPr>
            <p:ph idx="1"/>
          </p:nvPr>
        </p:nvSpPr>
        <p:spPr>
          <a:xfrm>
            <a:off x="581192" y="2180496"/>
            <a:ext cx="11383281" cy="4542276"/>
          </a:xfrm>
        </p:spPr>
        <p:txBody>
          <a:bodyPr>
            <a:normAutofit/>
          </a:bodyPr>
          <a:lstStyle/>
          <a:p>
            <a:pPr>
              <a:lnSpc>
                <a:spcPct val="150000"/>
              </a:lnSpc>
            </a:pPr>
            <a:r>
              <a:rPr lang="en-US" sz="4000" dirty="0">
                <a:latin typeface="Arial" panose="020B0604020202020204" pitchFamily="34" charset="0"/>
                <a:cs typeface="Arial" panose="020B0604020202020204" pitchFamily="34" charset="0"/>
              </a:rPr>
              <a:t>Fourteen percent of respondents believe that a child needs physical punishment to be raised or educated properly(JPFHS, 2023).</a:t>
            </a:r>
            <a:endParaRPr lang="en-US" sz="40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840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4E1E2F-1D08-3CA4-B794-4FF9A1760EB7}"/>
              </a:ext>
            </a:extLst>
          </p:cNvPr>
          <p:cNvPicPr>
            <a:picLocks noChangeAspect="1"/>
          </p:cNvPicPr>
          <p:nvPr/>
        </p:nvPicPr>
        <p:blipFill>
          <a:blip r:embed="rId2"/>
          <a:stretch>
            <a:fillRect/>
          </a:stretch>
        </p:blipFill>
        <p:spPr>
          <a:xfrm>
            <a:off x="288758" y="811302"/>
            <a:ext cx="11177337" cy="6046697"/>
          </a:xfrm>
          <a:prstGeom prst="rect">
            <a:avLst/>
          </a:prstGeom>
        </p:spPr>
      </p:pic>
    </p:spTree>
    <p:extLst>
      <p:ext uri="{BB962C8B-B14F-4D97-AF65-F5344CB8AC3E}">
        <p14:creationId xmlns:p14="http://schemas.microsoft.com/office/powerpoint/2010/main" val="1998385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 Global and Universal Problem</a:t>
            </a:r>
            <a:endParaRPr lang="en-US" sz="3600" b="1" dirty="0"/>
          </a:p>
        </p:txBody>
      </p:sp>
      <p:sp>
        <p:nvSpPr>
          <p:cNvPr id="3" name="Content Placeholder 2"/>
          <p:cNvSpPr>
            <a:spLocks noGrp="1"/>
          </p:cNvSpPr>
          <p:nvPr>
            <p:ph idx="1"/>
          </p:nvPr>
        </p:nvSpPr>
        <p:spPr>
          <a:xfrm>
            <a:off x="261582" y="1602962"/>
            <a:ext cx="11668836" cy="5015552"/>
          </a:xfrm>
        </p:spPr>
        <p:txBody>
          <a:bodyPr>
            <a:normAutofit fontScale="85000" lnSpcReduction="10000"/>
          </a:bodyPr>
          <a:lstStyle/>
          <a:p>
            <a:pPr>
              <a:lnSpc>
                <a:spcPct val="150000"/>
              </a:lnSpc>
            </a:pPr>
            <a:r>
              <a:rPr lang="en-US" sz="3200" dirty="0">
                <a:latin typeface="Arial" panose="020B0604020202020204" pitchFamily="34" charset="0"/>
                <a:cs typeface="Arial" panose="020B0604020202020204" pitchFamily="34" charset="0"/>
              </a:rPr>
              <a:t>Violence against children cuts across boundaries of geography, race, class, religion and culture. </a:t>
            </a:r>
          </a:p>
          <a:p>
            <a:pPr>
              <a:lnSpc>
                <a:spcPct val="150000"/>
              </a:lnSpc>
            </a:pPr>
            <a:r>
              <a:rPr lang="en-US" sz="3200" dirty="0">
                <a:latin typeface="Arial" panose="020B0604020202020204" pitchFamily="34" charset="0"/>
                <a:cs typeface="Arial" panose="020B0604020202020204" pitchFamily="34" charset="0"/>
              </a:rPr>
              <a:t>It occurs in homes, schools and streets; in places of work and entertainment, and in care and detention centers.</a:t>
            </a:r>
          </a:p>
          <a:p>
            <a:pPr>
              <a:lnSpc>
                <a:spcPct val="150000"/>
              </a:lnSpc>
            </a:pPr>
            <a:r>
              <a:rPr lang="en-US" sz="3200" dirty="0">
                <a:latin typeface="Arial" panose="020B0604020202020204" pitchFamily="34" charset="0"/>
                <a:cs typeface="Arial" panose="020B0604020202020204" pitchFamily="34" charset="0"/>
              </a:rPr>
              <a:t>Perpetrators include parents, family members, teachers, caretakers, law enforcement authorities and other children. </a:t>
            </a:r>
          </a:p>
          <a:p>
            <a:pPr>
              <a:lnSpc>
                <a:spcPct val="150000"/>
              </a:lnSpc>
            </a:pPr>
            <a:r>
              <a:rPr lang="en-US" sz="3200" dirty="0">
                <a:latin typeface="Arial" panose="020B0604020202020204" pitchFamily="34" charset="0"/>
                <a:cs typeface="Arial" panose="020B0604020202020204" pitchFamily="34" charset="0"/>
              </a:rPr>
              <a:t>Some children are particularly vulnerable because of gender, race, disability or social status. And no country is immune, whether rich or poor.</a:t>
            </a:r>
          </a:p>
        </p:txBody>
      </p:sp>
    </p:spTree>
    <p:extLst>
      <p:ext uri="{BB962C8B-B14F-4D97-AF65-F5344CB8AC3E}">
        <p14:creationId xmlns:p14="http://schemas.microsoft.com/office/powerpoint/2010/main" val="1915314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D4C2F-828C-D1F6-6F95-50A0AE08C765}"/>
              </a:ext>
            </a:extLst>
          </p:cNvPr>
          <p:cNvSpPr>
            <a:spLocks noGrp="1"/>
          </p:cNvSpPr>
          <p:nvPr>
            <p:ph type="title"/>
          </p:nvPr>
        </p:nvSpPr>
        <p:spPr>
          <a:xfrm>
            <a:off x="838200" y="397782"/>
            <a:ext cx="10515600" cy="734332"/>
          </a:xfrm>
        </p:spPr>
        <p:txBody>
          <a:bodyPr>
            <a:normAutofit fontScale="90000"/>
          </a:bodyPr>
          <a:lstStyle/>
          <a:p>
            <a:r>
              <a:rPr lang="en-US" b="1" dirty="0"/>
              <a:t>The Alarming Scale of the Problem (Global Statistics)</a:t>
            </a:r>
            <a:endParaRPr lang="en-US" dirty="0"/>
          </a:p>
        </p:txBody>
      </p:sp>
      <p:sp>
        <p:nvSpPr>
          <p:cNvPr id="3" name="Content Placeholder 2">
            <a:extLst>
              <a:ext uri="{FF2B5EF4-FFF2-40B4-BE49-F238E27FC236}">
                <a16:creationId xmlns:a16="http://schemas.microsoft.com/office/drawing/2014/main" id="{431E30DF-05DA-8015-305D-B36396BA26DF}"/>
              </a:ext>
            </a:extLst>
          </p:cNvPr>
          <p:cNvSpPr>
            <a:spLocks noGrp="1"/>
          </p:cNvSpPr>
          <p:nvPr>
            <p:ph idx="1"/>
          </p:nvPr>
        </p:nvSpPr>
        <p:spPr>
          <a:xfrm>
            <a:off x="402771" y="1272720"/>
            <a:ext cx="11430000" cy="5334909"/>
          </a:xfrm>
        </p:spPr>
        <p:txBody>
          <a:bodyPr>
            <a:normAutofit lnSpcReduction="10000"/>
          </a:bodyPr>
          <a:lstStyle/>
          <a:p>
            <a:endParaRPr lang="en-US" b="1" dirty="0"/>
          </a:p>
          <a:p>
            <a:pPr>
              <a:lnSpc>
                <a:spcPct val="160000"/>
              </a:lnSpc>
            </a:pPr>
            <a:r>
              <a:rPr lang="en-US" dirty="0">
                <a:latin typeface="Arial" panose="020B0604020202020204" pitchFamily="34" charset="0"/>
                <a:cs typeface="Arial" panose="020B0604020202020204" pitchFamily="34" charset="0"/>
              </a:rPr>
              <a:t>Globally, it is estimated that up to 1 billion children aged 2–17 years, have experienced physical, sexual, or emotional violence or neglect in the past year</a:t>
            </a:r>
          </a:p>
          <a:p>
            <a:pPr>
              <a:lnSpc>
                <a:spcPct val="160000"/>
              </a:lnSpc>
            </a:pPr>
            <a:r>
              <a:rPr lang="en-US" dirty="0">
                <a:latin typeface="Arial" panose="020B0604020202020204" pitchFamily="34" charset="0"/>
                <a:cs typeface="Arial" panose="020B0604020202020204" pitchFamily="34" charset="0"/>
              </a:rPr>
              <a:t>Every 4 minutes, somewhere in the world, a child is killed by an act of violence.</a:t>
            </a:r>
          </a:p>
          <a:p>
            <a:pPr>
              <a:lnSpc>
                <a:spcPct val="160000"/>
              </a:lnSpc>
            </a:pPr>
            <a:r>
              <a:rPr lang="en-US" dirty="0">
                <a:latin typeface="Arial" panose="020B0604020202020204" pitchFamily="34" charset="0"/>
                <a:cs typeface="Arial" panose="020B0604020202020204" pitchFamily="34" charset="0"/>
              </a:rPr>
              <a:t>Boys face a higher risk of dying from violence: 3 out of every 4 children and adolescents killed by violence were boys.</a:t>
            </a:r>
          </a:p>
          <a:p>
            <a:endParaRPr lang="en-US" dirty="0"/>
          </a:p>
        </p:txBody>
      </p:sp>
    </p:spTree>
    <p:extLst>
      <p:ext uri="{BB962C8B-B14F-4D97-AF65-F5344CB8AC3E}">
        <p14:creationId xmlns:p14="http://schemas.microsoft.com/office/powerpoint/2010/main" val="1249152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D1BEF-6549-8030-A8AB-2FBAA27737AE}"/>
              </a:ext>
            </a:extLst>
          </p:cNvPr>
          <p:cNvSpPr>
            <a:spLocks noGrp="1"/>
          </p:cNvSpPr>
          <p:nvPr>
            <p:ph type="title"/>
          </p:nvPr>
        </p:nvSpPr>
        <p:spPr/>
        <p:txBody>
          <a:bodyPr/>
          <a:lstStyle/>
          <a:p>
            <a:r>
              <a:rPr lang="en-US" dirty="0"/>
              <a:t>Child Risk Factors</a:t>
            </a:r>
          </a:p>
        </p:txBody>
      </p:sp>
      <p:sp>
        <p:nvSpPr>
          <p:cNvPr id="3" name="Content Placeholder 2">
            <a:extLst>
              <a:ext uri="{FF2B5EF4-FFF2-40B4-BE49-F238E27FC236}">
                <a16:creationId xmlns:a16="http://schemas.microsoft.com/office/drawing/2014/main" id="{D324183D-D126-4A2D-5379-06DCEA6D8B56}"/>
              </a:ext>
            </a:extLst>
          </p:cNvPr>
          <p:cNvSpPr>
            <a:spLocks noGrp="1"/>
          </p:cNvSpPr>
          <p:nvPr>
            <p:ph idx="1"/>
          </p:nvPr>
        </p:nvSpPr>
        <p:spPr>
          <a:xfrm>
            <a:off x="293913" y="1458686"/>
            <a:ext cx="11571515" cy="5181600"/>
          </a:xfrm>
        </p:spPr>
        <p:txBody>
          <a:bodyPr>
            <a:normAutofit fontScale="77500" lnSpcReduction="20000"/>
          </a:bodyPr>
          <a:lstStyle/>
          <a:p>
            <a:pPr>
              <a:lnSpc>
                <a:spcPct val="160000"/>
              </a:lnSpc>
            </a:pPr>
            <a:r>
              <a:rPr lang="en-US" dirty="0"/>
              <a:t>Young children are at greater risk for abuse because they are more dependent on their caregivers which can leave a parent feeling overwhelmed and frustrated </a:t>
            </a:r>
          </a:p>
          <a:p>
            <a:pPr>
              <a:lnSpc>
                <a:spcPct val="160000"/>
              </a:lnSpc>
            </a:pPr>
            <a:r>
              <a:rPr lang="en-US" dirty="0"/>
              <a:t>Children between the ages of 14-17 are at higher risk for sexual abuse </a:t>
            </a:r>
          </a:p>
          <a:p>
            <a:pPr>
              <a:lnSpc>
                <a:spcPct val="160000"/>
              </a:lnSpc>
            </a:pPr>
            <a:r>
              <a:rPr lang="en-US" dirty="0"/>
              <a:t>Children with disabilities and illness are at higher risk of abuse due to increased levels of parental depression, stress, and anxiety. Cognitively disabled children may not comprehend abusive behaviors as wrong, while physically disabled children may not be able to defend against abuse </a:t>
            </a:r>
          </a:p>
          <a:p>
            <a:pPr>
              <a:lnSpc>
                <a:spcPct val="160000"/>
              </a:lnSpc>
            </a:pPr>
            <a:r>
              <a:rPr lang="en-US" dirty="0"/>
              <a:t>Children with attention deficiencies, conduct issues, or taxing temperaments are at higher risk for abuse, especially when parents have poor emotional control and coping skills </a:t>
            </a:r>
          </a:p>
        </p:txBody>
      </p:sp>
    </p:spTree>
    <p:extLst>
      <p:ext uri="{BB962C8B-B14F-4D97-AF65-F5344CB8AC3E}">
        <p14:creationId xmlns:p14="http://schemas.microsoft.com/office/powerpoint/2010/main" val="2429871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57" y="503755"/>
            <a:ext cx="10515600" cy="1325563"/>
          </a:xfrm>
        </p:spPr>
        <p:txBody>
          <a:bodyPr>
            <a:normAutofit/>
          </a:bodyPr>
          <a:lstStyle/>
          <a:p>
            <a:r>
              <a:rPr lang="en-US" b="1" dirty="0"/>
              <a:t>Where and How Does Violence Occur?  </a:t>
            </a:r>
            <a:endParaRPr lang="en-US" sz="3600" dirty="0"/>
          </a:p>
        </p:txBody>
      </p:sp>
      <p:sp>
        <p:nvSpPr>
          <p:cNvPr id="3" name="Content Placeholder 2"/>
          <p:cNvSpPr>
            <a:spLocks noGrp="1"/>
          </p:cNvSpPr>
          <p:nvPr>
            <p:ph idx="1"/>
          </p:nvPr>
        </p:nvSpPr>
        <p:spPr>
          <a:xfrm>
            <a:off x="801665" y="1524000"/>
            <a:ext cx="11122293" cy="4778829"/>
          </a:xfrm>
        </p:spPr>
        <p:txBody>
          <a:bodyPr>
            <a:normAutofit fontScale="77500" lnSpcReduction="20000"/>
          </a:bodyPr>
          <a:lstStyle/>
          <a:p>
            <a:pPr>
              <a:lnSpc>
                <a:spcPct val="150000"/>
              </a:lnSpc>
            </a:pPr>
            <a:endParaRPr lang="en-US" sz="2800" dirty="0">
              <a:latin typeface="Arial" panose="020B0604020202020204" pitchFamily="34" charset="0"/>
              <a:cs typeface="Arial" panose="020B0604020202020204" pitchFamily="34" charset="0"/>
            </a:endParaRPr>
          </a:p>
          <a:p>
            <a:pPr marL="0" indent="0">
              <a:lnSpc>
                <a:spcPct val="150000"/>
              </a:lnSpc>
              <a:buNone/>
            </a:pPr>
            <a:r>
              <a:rPr lang="en-US" sz="3400" dirty="0">
                <a:latin typeface="Arial" panose="020B0604020202020204" pitchFamily="34" charset="0"/>
                <a:cs typeface="Arial" panose="020B0604020202020204" pitchFamily="34" charset="0"/>
              </a:rPr>
              <a:t>Violence against children occurs in the environments or settings in which childhood is spent :</a:t>
            </a:r>
          </a:p>
          <a:p>
            <a:pPr marL="514350" indent="-514350">
              <a:lnSpc>
                <a:spcPct val="150000"/>
              </a:lnSpc>
              <a:buFont typeface="+mj-lt"/>
              <a:buAutoNum type="arabicPeriod"/>
            </a:pPr>
            <a:r>
              <a:rPr lang="en-US" sz="2800" dirty="0">
                <a:latin typeface="Arial" panose="020B0604020202020204" pitchFamily="34" charset="0"/>
                <a:cs typeface="Arial" panose="020B0604020202020204" pitchFamily="34" charset="0"/>
              </a:rPr>
              <a:t>Home and family (domestic violence is a form of child abuse)</a:t>
            </a:r>
          </a:p>
          <a:p>
            <a:pPr marL="514350" indent="-514350">
              <a:lnSpc>
                <a:spcPct val="150000"/>
              </a:lnSpc>
              <a:buFont typeface="+mj-lt"/>
              <a:buAutoNum type="arabicPeriod"/>
            </a:pPr>
            <a:r>
              <a:rPr lang="en-US" sz="2800" dirty="0">
                <a:latin typeface="Arial" panose="020B0604020202020204" pitchFamily="34" charset="0"/>
                <a:cs typeface="Arial" panose="020B0604020202020204" pitchFamily="34" charset="0"/>
              </a:rPr>
              <a:t>Schools and educational setting</a:t>
            </a:r>
          </a:p>
          <a:p>
            <a:pPr marL="514350" indent="-514350">
              <a:lnSpc>
                <a:spcPct val="150000"/>
              </a:lnSpc>
              <a:buFont typeface="+mj-lt"/>
              <a:buAutoNum type="arabicPeriod"/>
            </a:pPr>
            <a:r>
              <a:rPr lang="en-US" sz="2800" dirty="0">
                <a:latin typeface="Arial" panose="020B0604020202020204" pitchFamily="34" charset="0"/>
                <a:cs typeface="Arial" panose="020B0604020202020204" pitchFamily="34" charset="0"/>
              </a:rPr>
              <a:t>Care institutions and Justice systems</a:t>
            </a:r>
          </a:p>
          <a:p>
            <a:pPr marL="514350" indent="-514350">
              <a:lnSpc>
                <a:spcPct val="150000"/>
              </a:lnSpc>
              <a:buFont typeface="+mj-lt"/>
              <a:buAutoNum type="arabicPeriod"/>
            </a:pPr>
            <a:r>
              <a:rPr lang="en-US" sz="2800" dirty="0">
                <a:latin typeface="Arial" panose="020B0604020202020204" pitchFamily="34" charset="0"/>
                <a:cs typeface="Arial" panose="020B0604020202020204" pitchFamily="34" charset="0"/>
              </a:rPr>
              <a:t>Work settings </a:t>
            </a:r>
          </a:p>
          <a:p>
            <a:pPr marL="514350" indent="-514350">
              <a:lnSpc>
                <a:spcPct val="150000"/>
              </a:lnSpc>
              <a:buFont typeface="+mj-lt"/>
              <a:buAutoNum type="arabicPeriod"/>
            </a:pPr>
            <a:r>
              <a:rPr lang="en-US" sz="2800" dirty="0">
                <a:latin typeface="Arial" panose="020B0604020202020204" pitchFamily="34" charset="0"/>
                <a:cs typeface="Arial" panose="020B0604020202020204" pitchFamily="34" charset="0"/>
              </a:rPr>
              <a:t>the community.</a:t>
            </a:r>
          </a:p>
          <a:p>
            <a:pPr marL="514350" indent="-514350">
              <a:buFont typeface="+mj-lt"/>
              <a:buAutoNum type="arabicPeriod"/>
            </a:pPr>
            <a:endParaRPr lang="en-US" sz="2800" dirty="0"/>
          </a:p>
        </p:txBody>
      </p:sp>
      <p:pic>
        <p:nvPicPr>
          <p:cNvPr id="5" name="Picture 4" descr="A child sitting on the ground with his head in his hands&#10;&#10;AI-generated content may be incorrect.">
            <a:extLst>
              <a:ext uri="{FF2B5EF4-FFF2-40B4-BE49-F238E27FC236}">
                <a16:creationId xmlns:a16="http://schemas.microsoft.com/office/drawing/2014/main" id="{B064CEF6-1742-4B88-79DB-5EBD1AA69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6346" y="3781168"/>
            <a:ext cx="4707612" cy="2879124"/>
          </a:xfrm>
          <a:prstGeom prst="rect">
            <a:avLst/>
          </a:prstGeom>
        </p:spPr>
      </p:pic>
    </p:spTree>
    <p:extLst>
      <p:ext uri="{BB962C8B-B14F-4D97-AF65-F5344CB8AC3E}">
        <p14:creationId xmlns:p14="http://schemas.microsoft.com/office/powerpoint/2010/main" val="732186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Violence in the Home and Family</a:t>
            </a:r>
            <a:endParaRPr lang="en-US" sz="3200" dirty="0"/>
          </a:p>
        </p:txBody>
      </p:sp>
      <p:sp>
        <p:nvSpPr>
          <p:cNvPr id="3" name="Content Placeholder 2"/>
          <p:cNvSpPr>
            <a:spLocks noGrp="1"/>
          </p:cNvSpPr>
          <p:nvPr>
            <p:ph idx="1"/>
          </p:nvPr>
        </p:nvSpPr>
        <p:spPr>
          <a:xfrm>
            <a:off x="0" y="1382486"/>
            <a:ext cx="12072257" cy="5357949"/>
          </a:xfrm>
        </p:spPr>
        <p:txBody>
          <a:bodyPr>
            <a:noAutofit/>
          </a:bodyPr>
          <a:lstStyle/>
          <a:p>
            <a:pPr marL="0" indent="0">
              <a:lnSpc>
                <a:spcPct val="150000"/>
              </a:lnSpc>
              <a:buNone/>
            </a:pPr>
            <a:r>
              <a:rPr lang="en-US" sz="2400" dirty="0">
                <a:solidFill>
                  <a:schemeClr val="tx1">
                    <a:lumMod val="65000"/>
                    <a:lumOff val="35000"/>
                  </a:schemeClr>
                </a:solidFill>
                <a:latin typeface="Arial" panose="020B0604020202020204" pitchFamily="34" charset="0"/>
                <a:cs typeface="Arial" panose="020B0604020202020204" pitchFamily="34" charset="0"/>
              </a:rPr>
              <a:t>A family is supposed to take care of the child, but in recent years violence against children by parents and other family members has been documented. This can include physical, sexual and psychological violence as well as deliberate neglect.</a:t>
            </a:r>
          </a:p>
          <a:p>
            <a:pPr>
              <a:lnSpc>
                <a:spcPct val="150000"/>
              </a:lnSpc>
            </a:pPr>
            <a:r>
              <a:rPr lang="en-US" sz="2400" dirty="0">
                <a:solidFill>
                  <a:schemeClr val="tx1">
                    <a:lumMod val="65000"/>
                    <a:lumOff val="35000"/>
                  </a:schemeClr>
                </a:solidFill>
                <a:latin typeface="Arial" panose="020B0604020202020204" pitchFamily="34" charset="0"/>
                <a:cs typeface="Arial" panose="020B0604020202020204" pitchFamily="34" charset="0"/>
              </a:rPr>
              <a:t>Frequently, children experience physical, cruel or humiliating punishment in the context of discipline. </a:t>
            </a:r>
          </a:p>
          <a:p>
            <a:pPr>
              <a:lnSpc>
                <a:spcPct val="150000"/>
              </a:lnSpc>
            </a:pPr>
            <a:r>
              <a:rPr lang="en-US" sz="2400" dirty="0">
                <a:solidFill>
                  <a:schemeClr val="tx1">
                    <a:lumMod val="65000"/>
                    <a:lumOff val="35000"/>
                  </a:schemeClr>
                </a:solidFill>
                <a:latin typeface="Arial" panose="020B0604020202020204" pitchFamily="34" charset="0"/>
                <a:cs typeface="Arial" panose="020B0604020202020204" pitchFamily="34" charset="0"/>
              </a:rPr>
              <a:t>Children are most frequently sexually abused by someone they know, often a member of their own family. Much of this violence is hidden behind closed doors or because of shame or fear.</a:t>
            </a:r>
          </a:p>
        </p:txBody>
      </p:sp>
    </p:spTree>
    <p:extLst>
      <p:ext uri="{BB962C8B-B14F-4D97-AF65-F5344CB8AC3E}">
        <p14:creationId xmlns:p14="http://schemas.microsoft.com/office/powerpoint/2010/main" val="3458152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664578"/>
            <a:ext cx="11029616" cy="1013800"/>
          </a:xfrm>
        </p:spPr>
        <p:txBody>
          <a:bodyPr>
            <a:normAutofit/>
          </a:bodyPr>
          <a:lstStyle/>
          <a:p>
            <a:r>
              <a:rPr lang="en-US" b="1" dirty="0"/>
              <a:t>Violence in Schools and Educational Settings</a:t>
            </a:r>
            <a:endParaRPr lang="en-US" sz="3600" dirty="0"/>
          </a:p>
        </p:txBody>
      </p:sp>
      <p:sp>
        <p:nvSpPr>
          <p:cNvPr id="3" name="Content Placeholder 2"/>
          <p:cNvSpPr>
            <a:spLocks noGrp="1"/>
          </p:cNvSpPr>
          <p:nvPr>
            <p:ph idx="1"/>
          </p:nvPr>
        </p:nvSpPr>
        <p:spPr>
          <a:xfrm>
            <a:off x="346841" y="1678378"/>
            <a:ext cx="11477729" cy="5286094"/>
          </a:xfrm>
        </p:spPr>
        <p:txBody>
          <a:bodyPr>
            <a:normAutofit fontScale="70000" lnSpcReduction="20000"/>
          </a:bodyPr>
          <a:lstStyle/>
          <a:p>
            <a:pPr marL="0" indent="0">
              <a:lnSpc>
                <a:spcPct val="170000"/>
              </a:lnSpc>
              <a:buNone/>
            </a:pPr>
            <a:r>
              <a:rPr lang="en-US" sz="2800" dirty="0">
                <a:solidFill>
                  <a:schemeClr val="tx1">
                    <a:lumMod val="65000"/>
                    <a:lumOff val="35000"/>
                  </a:schemeClr>
                </a:solidFill>
                <a:latin typeface="Arial" panose="020B0604020202020204" pitchFamily="34" charset="0"/>
                <a:cs typeface="Arial" panose="020B0604020202020204" pitchFamily="34" charset="0"/>
              </a:rPr>
              <a:t>Schools have an important role in protecting children from violence. For many children, though, educational settings expose them to violence and may teach them violence. </a:t>
            </a:r>
          </a:p>
          <a:p>
            <a:pPr>
              <a:lnSpc>
                <a:spcPct val="170000"/>
              </a:lnSpc>
            </a:pPr>
            <a:r>
              <a:rPr lang="en-US" sz="2800" dirty="0">
                <a:solidFill>
                  <a:schemeClr val="tx1">
                    <a:lumMod val="65000"/>
                    <a:lumOff val="35000"/>
                  </a:schemeClr>
                </a:solidFill>
                <a:latin typeface="Arial" panose="020B0604020202020204" pitchFamily="34" charset="0"/>
                <a:cs typeface="Arial" panose="020B0604020202020204" pitchFamily="34" charset="0"/>
              </a:rPr>
              <a:t>They are exposed to corporal punishment, cruel and humiliating forms of psychological punishment, sexual and gender-based violence, and bullying. </a:t>
            </a:r>
          </a:p>
          <a:p>
            <a:pPr>
              <a:lnSpc>
                <a:spcPct val="170000"/>
              </a:lnSpc>
            </a:pPr>
            <a:r>
              <a:rPr lang="en-US" sz="2800" dirty="0">
                <a:solidFill>
                  <a:schemeClr val="tx1">
                    <a:lumMod val="65000"/>
                    <a:lumOff val="35000"/>
                  </a:schemeClr>
                </a:solidFill>
                <a:latin typeface="Arial" panose="020B0604020202020204" pitchFamily="34" charset="0"/>
                <a:cs typeface="Arial" panose="020B0604020202020204" pitchFamily="34" charset="0"/>
              </a:rPr>
              <a:t>Although </a:t>
            </a:r>
            <a:r>
              <a:rPr lang="en-US" dirty="0">
                <a:solidFill>
                  <a:schemeClr val="tx1">
                    <a:lumMod val="65000"/>
                    <a:lumOff val="35000"/>
                  </a:schemeClr>
                </a:solidFill>
                <a:latin typeface="Arial" panose="020B0604020202020204" pitchFamily="34" charset="0"/>
                <a:cs typeface="Arial" panose="020B0604020202020204" pitchFamily="34" charset="0"/>
              </a:rPr>
              <a:t>many </a:t>
            </a:r>
            <a:r>
              <a:rPr lang="en-US" sz="2800" dirty="0">
                <a:solidFill>
                  <a:schemeClr val="tx1">
                    <a:lumMod val="65000"/>
                    <a:lumOff val="35000"/>
                  </a:schemeClr>
                </a:solidFill>
                <a:latin typeface="Arial" panose="020B0604020202020204" pitchFamily="34" charset="0"/>
                <a:cs typeface="Arial" panose="020B0604020202020204" pitchFamily="34" charset="0"/>
              </a:rPr>
              <a:t>countries have banned corporal punishment in schools, often this ban is not adequately enforced.</a:t>
            </a:r>
          </a:p>
          <a:p>
            <a:pPr>
              <a:lnSpc>
                <a:spcPct val="170000"/>
              </a:lnSpc>
            </a:pPr>
            <a:r>
              <a:rPr lang="en-US" sz="2800" dirty="0">
                <a:solidFill>
                  <a:schemeClr val="tx1">
                    <a:lumMod val="65000"/>
                    <a:lumOff val="35000"/>
                  </a:schemeClr>
                </a:solidFill>
                <a:latin typeface="Arial" panose="020B0604020202020204" pitchFamily="34" charset="0"/>
                <a:cs typeface="Arial" panose="020B0604020202020204" pitchFamily="34" charset="0"/>
              </a:rPr>
              <a:t>Fighting and bullying are also examples of violence against children in schools. Often bullying is associated with discrimination against students from poor families or marginalized groups, or those with personal characteristics such as appearance or a disability</a:t>
            </a:r>
            <a:r>
              <a:rPr lang="en-US" sz="2200" dirty="0">
                <a:solidFill>
                  <a:schemeClr val="tx1">
                    <a:lumMod val="65000"/>
                    <a:lumOff val="3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81731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Violence in Care and Justice Systems</a:t>
            </a:r>
            <a:endParaRPr lang="en-US" sz="3200" dirty="0"/>
          </a:p>
        </p:txBody>
      </p:sp>
      <p:sp>
        <p:nvSpPr>
          <p:cNvPr id="3" name="Content Placeholder 2"/>
          <p:cNvSpPr>
            <a:spLocks noGrp="1"/>
          </p:cNvSpPr>
          <p:nvPr>
            <p:ph idx="1"/>
          </p:nvPr>
        </p:nvSpPr>
        <p:spPr>
          <a:xfrm>
            <a:off x="450937" y="1469571"/>
            <a:ext cx="11490853" cy="5388429"/>
          </a:xfrm>
        </p:spPr>
        <p:txBody>
          <a:bodyPr>
            <a:normAutofit fontScale="92500"/>
          </a:bodyPr>
          <a:lstStyle/>
          <a:p>
            <a:pPr marL="0" indent="0">
              <a:lnSpc>
                <a:spcPct val="160000"/>
              </a:lnSpc>
              <a:spcBef>
                <a:spcPts val="0"/>
              </a:spcBef>
              <a:buNone/>
            </a:pPr>
            <a:r>
              <a:rPr lang="en-US" sz="2400" dirty="0">
                <a:solidFill>
                  <a:schemeClr val="tx1">
                    <a:lumMod val="65000"/>
                    <a:lumOff val="35000"/>
                  </a:schemeClr>
                </a:solidFill>
                <a:latin typeface="Arial" panose="020B0604020202020204" pitchFamily="34" charset="0"/>
                <a:cs typeface="Arial" panose="020B0604020202020204" pitchFamily="34" charset="0"/>
              </a:rPr>
              <a:t>As many as 8 million of the world's children are in residential care. Relatively few are there because they have no parents; most are in care because of disability, family disintegration, violence in the home and social and economic conditions such as poverty. </a:t>
            </a:r>
          </a:p>
          <a:p>
            <a:pPr>
              <a:lnSpc>
                <a:spcPct val="160000"/>
              </a:lnSpc>
              <a:spcBef>
                <a:spcPts val="0"/>
              </a:spcBef>
            </a:pPr>
            <a:r>
              <a:rPr lang="en-US" sz="2400" dirty="0">
                <a:solidFill>
                  <a:schemeClr val="tx1">
                    <a:lumMod val="65000"/>
                    <a:lumOff val="35000"/>
                  </a:schemeClr>
                </a:solidFill>
                <a:latin typeface="Arial" panose="020B0604020202020204" pitchFamily="34" charset="0"/>
                <a:cs typeface="Arial" panose="020B0604020202020204" pitchFamily="34" charset="0"/>
              </a:rPr>
              <a:t>Children in some institutions face violence from care-givers and other children. Staff may 'discipline' them with beatings or restraints, or by locking them up. </a:t>
            </a:r>
          </a:p>
          <a:p>
            <a:pPr>
              <a:lnSpc>
                <a:spcPct val="160000"/>
              </a:lnSpc>
              <a:spcBef>
                <a:spcPts val="0"/>
              </a:spcBef>
            </a:pPr>
            <a:r>
              <a:rPr lang="en-US" sz="2400" dirty="0">
                <a:solidFill>
                  <a:schemeClr val="tx1">
                    <a:lumMod val="65000"/>
                    <a:lumOff val="35000"/>
                  </a:schemeClr>
                </a:solidFill>
                <a:latin typeface="Arial" panose="020B0604020202020204" pitchFamily="34" charset="0"/>
                <a:cs typeface="Arial" panose="020B0604020202020204" pitchFamily="34" charset="0"/>
              </a:rPr>
              <a:t>In some institutions, children with disabilities face violence in the process of treatment, such as being subjected to electric shock to control their behavior or given drugs to make them more 'compliant’. </a:t>
            </a:r>
          </a:p>
          <a:p>
            <a:pPr>
              <a:lnSpc>
                <a:spcPct val="160000"/>
              </a:lnSpc>
              <a:spcBef>
                <a:spcPts val="0"/>
              </a:spcBef>
            </a:pPr>
            <a:r>
              <a:rPr lang="en-US" sz="2400" dirty="0">
                <a:solidFill>
                  <a:schemeClr val="tx1">
                    <a:lumMod val="65000"/>
                    <a:lumOff val="35000"/>
                  </a:schemeClr>
                </a:solidFill>
                <a:latin typeface="Arial" panose="020B0604020202020204" pitchFamily="34" charset="0"/>
                <a:cs typeface="Arial" panose="020B0604020202020204" pitchFamily="34" charset="0"/>
              </a:rPr>
              <a:t>Children in detention are frequently subjected to violence by staff.  </a:t>
            </a:r>
          </a:p>
        </p:txBody>
      </p:sp>
    </p:spTree>
    <p:extLst>
      <p:ext uri="{BB962C8B-B14F-4D97-AF65-F5344CB8AC3E}">
        <p14:creationId xmlns:p14="http://schemas.microsoft.com/office/powerpoint/2010/main" val="3887237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27114</TotalTime>
  <Words>2124</Words>
  <Application>Microsoft Office PowerPoint</Application>
  <PresentationFormat>Widescreen</PresentationFormat>
  <Paragraphs>127</Paragraphs>
  <Slides>28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Aptos</vt:lpstr>
      <vt:lpstr>Aptos Display</vt:lpstr>
      <vt:lpstr>Arial</vt:lpstr>
      <vt:lpstr>Calibri</vt:lpstr>
      <vt:lpstr>quote-cjk-patch</vt:lpstr>
      <vt:lpstr>verdana</vt:lpstr>
      <vt:lpstr>Wingdings</vt:lpstr>
      <vt:lpstr>Office Theme</vt:lpstr>
      <vt:lpstr>PowerPoint Presentation</vt:lpstr>
      <vt:lpstr>Violence against children? </vt:lpstr>
      <vt:lpstr>A Global and Universal Problem</vt:lpstr>
      <vt:lpstr>The Alarming Scale of the Problem (Global Statistics)</vt:lpstr>
      <vt:lpstr>Child Risk Factors</vt:lpstr>
      <vt:lpstr>Where and How Does Violence Occur?  </vt:lpstr>
      <vt:lpstr>Violence in the Home and Family</vt:lpstr>
      <vt:lpstr>Violence in Schools and Educational Settings</vt:lpstr>
      <vt:lpstr>Violence in Care and Justice Systems</vt:lpstr>
      <vt:lpstr>Violence in Work Settings </vt:lpstr>
      <vt:lpstr>Violence in the community </vt:lpstr>
      <vt:lpstr>The Many Forms of Violence Against Children</vt:lpstr>
      <vt:lpstr>Physical Violence</vt:lpstr>
      <vt:lpstr>Sexual Abuse: </vt:lpstr>
      <vt:lpstr>Emotional and Verbal Harm: </vt:lpstr>
      <vt:lpstr>Child neglect  and abandonment:</vt:lpstr>
      <vt:lpstr>Signs of Child abuse and violence</vt:lpstr>
      <vt:lpstr>Signs of Child abuse and violence</vt:lpstr>
      <vt:lpstr> The Adverse Childhood Experiences (ACE) Study </vt:lpstr>
      <vt:lpstr>PowerPoint Presentation</vt:lpstr>
      <vt:lpstr>Key Findings </vt:lpstr>
      <vt:lpstr>Biological Impact: How ACEs Affect Development </vt:lpstr>
      <vt:lpstr>Associated Health and Social Problems </vt:lpstr>
      <vt:lpstr>PowerPoint Presentation</vt:lpstr>
      <vt:lpstr>Prevention </vt:lpstr>
      <vt:lpstr>Jordan Population and Family Health Survey 2023</vt:lpstr>
      <vt:lpstr>Jordan Population and Family Health Survey 2023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Violence against Women</dc:title>
  <dc:creator>sireen</dc:creator>
  <cp:lastModifiedBy>Ruba Alhabahbeh</cp:lastModifiedBy>
  <cp:revision>71</cp:revision>
  <cp:lastPrinted>2025-12-03T12:58:25Z</cp:lastPrinted>
  <dcterms:created xsi:type="dcterms:W3CDTF">2015-10-12T09:59:00Z</dcterms:created>
  <dcterms:modified xsi:type="dcterms:W3CDTF">2026-03-15T20:10:10Z</dcterms:modified>
</cp:coreProperties>
</file>