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 id="2147483843" r:id="rId2"/>
  </p:sldMasterIdLst>
  <p:notesMasterIdLst>
    <p:notesMasterId r:id="rId36"/>
  </p:notesMasterIdLst>
  <p:sldIdLst>
    <p:sldId id="256" r:id="rId3"/>
    <p:sldId id="343" r:id="rId4"/>
    <p:sldId id="318" r:id="rId5"/>
    <p:sldId id="319" r:id="rId6"/>
    <p:sldId id="305" r:id="rId7"/>
    <p:sldId id="317" r:id="rId8"/>
    <p:sldId id="313" r:id="rId9"/>
    <p:sldId id="321" r:id="rId10"/>
    <p:sldId id="314" r:id="rId11"/>
    <p:sldId id="315" r:id="rId12"/>
    <p:sldId id="322" r:id="rId13"/>
    <p:sldId id="323" r:id="rId14"/>
    <p:sldId id="261" r:id="rId15"/>
    <p:sldId id="262" r:id="rId16"/>
    <p:sldId id="263" r:id="rId17"/>
    <p:sldId id="264" r:id="rId18"/>
    <p:sldId id="324" r:id="rId19"/>
    <p:sldId id="265" r:id="rId20"/>
    <p:sldId id="325" r:id="rId21"/>
    <p:sldId id="327" r:id="rId22"/>
    <p:sldId id="330" r:id="rId23"/>
    <p:sldId id="342" r:id="rId24"/>
    <p:sldId id="331" r:id="rId25"/>
    <p:sldId id="339" r:id="rId26"/>
    <p:sldId id="332" r:id="rId27"/>
    <p:sldId id="341" r:id="rId28"/>
    <p:sldId id="333" r:id="rId29"/>
    <p:sldId id="334" r:id="rId30"/>
    <p:sldId id="335" r:id="rId31"/>
    <p:sldId id="336" r:id="rId32"/>
    <p:sldId id="344" r:id="rId33"/>
    <p:sldId id="338" r:id="rId34"/>
    <p:sldId id="337" r:id="rId35"/>
  </p:sldIdLst>
  <p:sldSz cx="12192000" cy="6858000"/>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8976" autoAdjust="0"/>
    <p:restoredTop sz="86174" autoAdjust="0"/>
  </p:normalViewPr>
  <p:slideViewPr>
    <p:cSldViewPr snapToGrid="0">
      <p:cViewPr varScale="1">
        <p:scale>
          <a:sx n="59" d="100"/>
          <a:sy n="59" d="100"/>
        </p:scale>
        <p:origin x="19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53C83DFF-819E-425E-A001-ED05888815A5}" type="datetimeFigureOut">
              <a:rPr lang="en-US" smtClean="0"/>
              <a:t>3/26/2026</a:t>
            </a:fld>
            <a:endParaRPr lang="en-US"/>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7DFAC422-D163-4537-9CB8-143DC7684EDF}" type="slidenum">
              <a:rPr lang="en-US" smtClean="0"/>
              <a:t>‹#›</a:t>
            </a:fld>
            <a:endParaRPr lang="en-US"/>
          </a:p>
        </p:txBody>
      </p:sp>
    </p:spTree>
    <p:extLst>
      <p:ext uri="{BB962C8B-B14F-4D97-AF65-F5344CB8AC3E}">
        <p14:creationId xmlns:p14="http://schemas.microsoft.com/office/powerpoint/2010/main" val="322660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FAC422-D163-4537-9CB8-143DC7684EDF}" type="slidenum">
              <a:rPr lang="en-US" smtClean="0"/>
              <a:t>4</a:t>
            </a:fld>
            <a:endParaRPr lang="en-US"/>
          </a:p>
        </p:txBody>
      </p:sp>
    </p:spTree>
    <p:extLst>
      <p:ext uri="{BB962C8B-B14F-4D97-AF65-F5344CB8AC3E}">
        <p14:creationId xmlns:p14="http://schemas.microsoft.com/office/powerpoint/2010/main" val="3354262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A21375-EC80-454B-AF64-0161034202D0}"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B18ECA-6D3D-432E-9D16-9A1F8D62A0F5}" type="slidenum">
              <a:rPr lang="en-US" smtClean="0"/>
              <a:t>‹#›</a:t>
            </a:fld>
            <a:endParaRPr lang="en-US"/>
          </a:p>
        </p:txBody>
      </p:sp>
    </p:spTree>
    <p:extLst>
      <p:ext uri="{BB962C8B-B14F-4D97-AF65-F5344CB8AC3E}">
        <p14:creationId xmlns:p14="http://schemas.microsoft.com/office/powerpoint/2010/main" val="3083188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A21375-EC80-454B-AF64-0161034202D0}"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B18ECA-6D3D-432E-9D16-9A1F8D62A0F5}" type="slidenum">
              <a:rPr lang="en-US" smtClean="0"/>
              <a:t>‹#›</a:t>
            </a:fld>
            <a:endParaRPr lang="en-US"/>
          </a:p>
        </p:txBody>
      </p:sp>
    </p:spTree>
    <p:extLst>
      <p:ext uri="{BB962C8B-B14F-4D97-AF65-F5344CB8AC3E}">
        <p14:creationId xmlns:p14="http://schemas.microsoft.com/office/powerpoint/2010/main" val="3224281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A21375-EC80-454B-AF64-0161034202D0}"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B18ECA-6D3D-432E-9D16-9A1F8D62A0F5}" type="slidenum">
              <a:rPr lang="en-US" smtClean="0"/>
              <a:t>‹#›</a:t>
            </a:fld>
            <a:endParaRPr lang="en-US"/>
          </a:p>
        </p:txBody>
      </p:sp>
    </p:spTree>
    <p:extLst>
      <p:ext uri="{BB962C8B-B14F-4D97-AF65-F5344CB8AC3E}">
        <p14:creationId xmlns:p14="http://schemas.microsoft.com/office/powerpoint/2010/main" val="2135715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5A21375-EC80-454B-AF64-0161034202D0}"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B18ECA-6D3D-432E-9D16-9A1F8D62A0F5}" type="slidenum">
              <a:rPr lang="en-US" smtClean="0"/>
              <a:t>‹#›</a:t>
            </a:fld>
            <a:endParaRPr lang="en-US"/>
          </a:p>
        </p:txBody>
      </p:sp>
    </p:spTree>
    <p:extLst>
      <p:ext uri="{BB962C8B-B14F-4D97-AF65-F5344CB8AC3E}">
        <p14:creationId xmlns:p14="http://schemas.microsoft.com/office/powerpoint/2010/main" val="209155215"/>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A21375-EC80-454B-AF64-0161034202D0}"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B18ECA-6D3D-432E-9D16-9A1F8D62A0F5}" type="slidenum">
              <a:rPr lang="en-US" smtClean="0"/>
              <a:t>‹#›</a:t>
            </a:fld>
            <a:endParaRPr lang="en-US"/>
          </a:p>
        </p:txBody>
      </p:sp>
    </p:spTree>
    <p:extLst>
      <p:ext uri="{BB962C8B-B14F-4D97-AF65-F5344CB8AC3E}">
        <p14:creationId xmlns:p14="http://schemas.microsoft.com/office/powerpoint/2010/main" val="581752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A21375-EC80-454B-AF64-0161034202D0}"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B18ECA-6D3D-432E-9D16-9A1F8D62A0F5}" type="slidenum">
              <a:rPr lang="en-US" smtClean="0"/>
              <a:t>‹#›</a:t>
            </a:fld>
            <a:endParaRPr lang="en-US"/>
          </a:p>
        </p:txBody>
      </p:sp>
    </p:spTree>
    <p:extLst>
      <p:ext uri="{BB962C8B-B14F-4D97-AF65-F5344CB8AC3E}">
        <p14:creationId xmlns:p14="http://schemas.microsoft.com/office/powerpoint/2010/main" val="12474251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A21375-EC80-454B-AF64-0161034202D0}" type="datetimeFigureOut">
              <a:rPr lang="en-US" smtClean="0"/>
              <a:t>3/26/2026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B18ECA-6D3D-432E-9D16-9A1F8D62A0F5}" type="slidenum">
              <a:rPr lang="en-US" smtClean="0"/>
              <a:t>‹#›</a:t>
            </a:fld>
            <a:endParaRPr lang="en-US"/>
          </a:p>
        </p:txBody>
      </p:sp>
    </p:spTree>
    <p:extLst>
      <p:ext uri="{BB962C8B-B14F-4D97-AF65-F5344CB8AC3E}">
        <p14:creationId xmlns:p14="http://schemas.microsoft.com/office/powerpoint/2010/main" val="1305213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A21375-EC80-454B-AF64-0161034202D0}" type="datetimeFigureOut">
              <a:rPr lang="en-US" smtClean="0"/>
              <a:t>3/26/2026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B18ECA-6D3D-432E-9D16-9A1F8D62A0F5}" type="slidenum">
              <a:rPr lang="en-US" smtClean="0"/>
              <a:t>‹#›</a:t>
            </a:fld>
            <a:endParaRPr lang="en-US"/>
          </a:p>
        </p:txBody>
      </p:sp>
    </p:spTree>
    <p:extLst>
      <p:ext uri="{BB962C8B-B14F-4D97-AF65-F5344CB8AC3E}">
        <p14:creationId xmlns:p14="http://schemas.microsoft.com/office/powerpoint/2010/main" val="15897690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A21375-EC80-454B-AF64-0161034202D0}" type="datetimeFigureOut">
              <a:rPr lang="en-US" smtClean="0"/>
              <a:t>3/26/2026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B18ECA-6D3D-432E-9D16-9A1F8D62A0F5}" type="slidenum">
              <a:rPr lang="en-US" smtClean="0"/>
              <a:t>‹#›</a:t>
            </a:fld>
            <a:endParaRPr lang="en-US"/>
          </a:p>
        </p:txBody>
      </p:sp>
    </p:spTree>
    <p:extLst>
      <p:ext uri="{BB962C8B-B14F-4D97-AF65-F5344CB8AC3E}">
        <p14:creationId xmlns:p14="http://schemas.microsoft.com/office/powerpoint/2010/main" val="30699376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A21375-EC80-454B-AF64-0161034202D0}" type="datetimeFigureOut">
              <a:rPr lang="en-US" smtClean="0"/>
              <a:t>3/26/2026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B18ECA-6D3D-432E-9D16-9A1F8D62A0F5}" type="slidenum">
              <a:rPr lang="en-US" smtClean="0"/>
              <a:t>‹#›</a:t>
            </a:fld>
            <a:endParaRPr lang="en-US"/>
          </a:p>
        </p:txBody>
      </p:sp>
    </p:spTree>
    <p:extLst>
      <p:ext uri="{BB962C8B-B14F-4D97-AF65-F5344CB8AC3E}">
        <p14:creationId xmlns:p14="http://schemas.microsoft.com/office/powerpoint/2010/main" val="398548752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A21375-EC80-454B-AF64-0161034202D0}" type="datetimeFigureOut">
              <a:rPr lang="en-US" smtClean="0"/>
              <a:t>3/26/2026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B18ECA-6D3D-432E-9D16-9A1F8D62A0F5}" type="slidenum">
              <a:rPr lang="en-US" smtClean="0"/>
              <a:t>‹#›</a:t>
            </a:fld>
            <a:endParaRPr lang="en-US"/>
          </a:p>
        </p:txBody>
      </p:sp>
    </p:spTree>
    <p:extLst>
      <p:ext uri="{BB962C8B-B14F-4D97-AF65-F5344CB8AC3E}">
        <p14:creationId xmlns:p14="http://schemas.microsoft.com/office/powerpoint/2010/main" val="207017751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A21375-EC80-454B-AF64-0161034202D0}"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B18ECA-6D3D-432E-9D16-9A1F8D62A0F5}" type="slidenum">
              <a:rPr lang="en-US" smtClean="0"/>
              <a:t>‹#›</a:t>
            </a:fld>
            <a:endParaRPr lang="en-US"/>
          </a:p>
        </p:txBody>
      </p:sp>
    </p:spTree>
    <p:extLst>
      <p:ext uri="{BB962C8B-B14F-4D97-AF65-F5344CB8AC3E}">
        <p14:creationId xmlns:p14="http://schemas.microsoft.com/office/powerpoint/2010/main" val="4332316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A21375-EC80-454B-AF64-0161034202D0}" type="datetimeFigureOut">
              <a:rPr lang="en-US" smtClean="0"/>
              <a:t>3/26/2026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B18ECA-6D3D-432E-9D16-9A1F8D62A0F5}" type="slidenum">
              <a:rPr lang="en-US" smtClean="0"/>
              <a:t>‹#›</a:t>
            </a:fld>
            <a:endParaRPr lang="en-US"/>
          </a:p>
        </p:txBody>
      </p:sp>
    </p:spTree>
    <p:extLst>
      <p:ext uri="{BB962C8B-B14F-4D97-AF65-F5344CB8AC3E}">
        <p14:creationId xmlns:p14="http://schemas.microsoft.com/office/powerpoint/2010/main" val="35819296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A21375-EC80-454B-AF64-0161034202D0}"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B18ECA-6D3D-432E-9D16-9A1F8D62A0F5}" type="slidenum">
              <a:rPr lang="en-US" smtClean="0"/>
              <a:t>‹#›</a:t>
            </a:fld>
            <a:endParaRPr lang="en-US"/>
          </a:p>
        </p:txBody>
      </p:sp>
    </p:spTree>
    <p:extLst>
      <p:ext uri="{BB962C8B-B14F-4D97-AF65-F5344CB8AC3E}">
        <p14:creationId xmlns:p14="http://schemas.microsoft.com/office/powerpoint/2010/main" val="17262940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A21375-EC80-454B-AF64-0161034202D0}"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B18ECA-6D3D-432E-9D16-9A1F8D62A0F5}" type="slidenum">
              <a:rPr lang="en-US" smtClean="0"/>
              <a:t>‹#›</a:t>
            </a:fld>
            <a:endParaRPr lang="en-US"/>
          </a:p>
        </p:txBody>
      </p:sp>
    </p:spTree>
    <p:extLst>
      <p:ext uri="{BB962C8B-B14F-4D97-AF65-F5344CB8AC3E}">
        <p14:creationId xmlns:p14="http://schemas.microsoft.com/office/powerpoint/2010/main" val="3498889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A21375-EC80-454B-AF64-0161034202D0}"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B18ECA-6D3D-432E-9D16-9A1F8D62A0F5}" type="slidenum">
              <a:rPr lang="en-US" smtClean="0"/>
              <a:t>‹#›</a:t>
            </a:fld>
            <a:endParaRPr lang="en-US"/>
          </a:p>
        </p:txBody>
      </p:sp>
    </p:spTree>
    <p:extLst>
      <p:ext uri="{BB962C8B-B14F-4D97-AF65-F5344CB8AC3E}">
        <p14:creationId xmlns:p14="http://schemas.microsoft.com/office/powerpoint/2010/main" val="2117006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A21375-EC80-454B-AF64-0161034202D0}" type="datetimeFigureOut">
              <a:rPr lang="en-US" smtClean="0"/>
              <a:t>3/26/2026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B18ECA-6D3D-432E-9D16-9A1F8D62A0F5}" type="slidenum">
              <a:rPr lang="en-US" smtClean="0"/>
              <a:t>‹#›</a:t>
            </a:fld>
            <a:endParaRPr lang="en-US"/>
          </a:p>
        </p:txBody>
      </p:sp>
    </p:spTree>
    <p:extLst>
      <p:ext uri="{BB962C8B-B14F-4D97-AF65-F5344CB8AC3E}">
        <p14:creationId xmlns:p14="http://schemas.microsoft.com/office/powerpoint/2010/main" val="4017700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A21375-EC80-454B-AF64-0161034202D0}" type="datetimeFigureOut">
              <a:rPr lang="en-US" smtClean="0"/>
              <a:t>3/26/2026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B18ECA-6D3D-432E-9D16-9A1F8D62A0F5}"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756989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5A21375-EC80-454B-AF64-0161034202D0}" type="datetimeFigureOut">
              <a:rPr lang="en-US" smtClean="0"/>
              <a:t>3/26/2026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B18ECA-6D3D-432E-9D16-9A1F8D62A0F5}"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9290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A21375-EC80-454B-AF64-0161034202D0}" type="datetimeFigureOut">
              <a:rPr lang="en-US" smtClean="0"/>
              <a:t>3/26/2026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B18ECA-6D3D-432E-9D16-9A1F8D62A0F5}" type="slidenum">
              <a:rPr lang="en-US" smtClean="0"/>
              <a:t>‹#›</a:t>
            </a:fld>
            <a:endParaRPr lang="en-US"/>
          </a:p>
        </p:txBody>
      </p:sp>
    </p:spTree>
    <p:extLst>
      <p:ext uri="{BB962C8B-B14F-4D97-AF65-F5344CB8AC3E}">
        <p14:creationId xmlns:p14="http://schemas.microsoft.com/office/powerpoint/2010/main" val="2275803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A21375-EC80-454B-AF64-0161034202D0}" type="datetimeFigureOut">
              <a:rPr lang="en-US" smtClean="0"/>
              <a:t>3/26/2026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B18ECA-6D3D-432E-9D16-9A1F8D62A0F5}" type="slidenum">
              <a:rPr lang="en-US" smtClean="0"/>
              <a:t>‹#›</a:t>
            </a:fld>
            <a:endParaRPr lang="en-US"/>
          </a:p>
        </p:txBody>
      </p:sp>
    </p:spTree>
    <p:extLst>
      <p:ext uri="{BB962C8B-B14F-4D97-AF65-F5344CB8AC3E}">
        <p14:creationId xmlns:p14="http://schemas.microsoft.com/office/powerpoint/2010/main" val="3391633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A21375-EC80-454B-AF64-0161034202D0}" type="datetimeFigureOut">
              <a:rPr lang="en-US" smtClean="0"/>
              <a:t>3/26/2026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B18ECA-6D3D-432E-9D16-9A1F8D62A0F5}" type="slidenum">
              <a:rPr lang="en-US" smtClean="0"/>
              <a:t>‹#›</a:t>
            </a:fld>
            <a:endParaRPr lang="en-US"/>
          </a:p>
        </p:txBody>
      </p:sp>
    </p:spTree>
    <p:extLst>
      <p:ext uri="{BB962C8B-B14F-4D97-AF65-F5344CB8AC3E}">
        <p14:creationId xmlns:p14="http://schemas.microsoft.com/office/powerpoint/2010/main" val="254335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75A21375-EC80-454B-AF64-0161034202D0}" type="datetimeFigureOut">
              <a:rPr lang="en-US" smtClean="0"/>
              <a:t>3/26/2026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16B18ECA-6D3D-432E-9D16-9A1F8D62A0F5}" type="slidenum">
              <a:rPr lang="en-US" smtClean="0"/>
              <a:t>‹#›</a:t>
            </a:fld>
            <a:endParaRPr lang="en-US"/>
          </a:p>
        </p:txBody>
      </p:sp>
    </p:spTree>
    <p:extLst>
      <p:ext uri="{BB962C8B-B14F-4D97-AF65-F5344CB8AC3E}">
        <p14:creationId xmlns:p14="http://schemas.microsoft.com/office/powerpoint/2010/main" val="4105056710"/>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A21375-EC80-454B-AF64-0161034202D0}" type="datetimeFigureOut">
              <a:rPr lang="en-US" smtClean="0"/>
              <a:t>3/26/2026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B18ECA-6D3D-432E-9D16-9A1F8D62A0F5}" type="slidenum">
              <a:rPr lang="en-US" smtClean="0"/>
              <a:t>‹#›</a:t>
            </a:fld>
            <a:endParaRPr lang="en-US"/>
          </a:p>
        </p:txBody>
      </p:sp>
    </p:spTree>
    <p:extLst>
      <p:ext uri="{BB962C8B-B14F-4D97-AF65-F5344CB8AC3E}">
        <p14:creationId xmlns:p14="http://schemas.microsoft.com/office/powerpoint/2010/main" val="2286437661"/>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Musculoskeletal_disorders" TargetMode="External"/><Relationship Id="rId2" Type="http://schemas.openxmlformats.org/officeDocument/2006/relationships/hyperlink" Target="http://en.wikipedia.org/wiki/Manual_handling"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hyperlink" Target="http://en.wikipedia.org/wiki/Risk_assessment"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hyperlink" Target="http://en.wikipedia.org/wiki/Equipment" TargetMode="External"/><Relationship Id="rId13" Type="http://schemas.openxmlformats.org/officeDocument/2006/relationships/hyperlink" Target="http://en.wikipedia.org/wiki/Shearing_(manufacturing)" TargetMode="External"/><Relationship Id="rId3" Type="http://schemas.openxmlformats.org/officeDocument/2006/relationships/hyperlink" Target="http://en.wikipedia.org/wiki/Slip_and_fall" TargetMode="External"/><Relationship Id="rId7" Type="http://schemas.openxmlformats.org/officeDocument/2006/relationships/hyperlink" Target="http://en.wikipedia.org/wiki/Entanglement" TargetMode="External"/><Relationship Id="rId12" Type="http://schemas.openxmlformats.org/officeDocument/2006/relationships/hyperlink" Target="http://en.wikipedia.org/wiki/Abrasion_(medical)" TargetMode="External"/><Relationship Id="rId2" Type="http://schemas.openxmlformats.org/officeDocument/2006/relationships/hyperlink" Target="http://en.wikipedia.org/wiki/Impact_force" TargetMode="External"/><Relationship Id="rId1" Type="http://schemas.openxmlformats.org/officeDocument/2006/relationships/slideLayout" Target="../slideLayouts/slideLayout13.xml"/><Relationship Id="rId6" Type="http://schemas.openxmlformats.org/officeDocument/2006/relationships/hyperlink" Target="http://en.wikipedia.org/wiki/High_pressure" TargetMode="External"/><Relationship Id="rId11" Type="http://schemas.openxmlformats.org/officeDocument/2006/relationships/hyperlink" Target="http://en.wikipedia.org/wiki/Friction" TargetMode="External"/><Relationship Id="rId5" Type="http://schemas.openxmlformats.org/officeDocument/2006/relationships/hyperlink" Target="http://en.wikipedia.org/wiki/Compressed_air" TargetMode="External"/><Relationship Id="rId15" Type="http://schemas.openxmlformats.org/officeDocument/2006/relationships/hyperlink" Target="http://en.wikipedia.org/wiki/Wound#Open" TargetMode="External"/><Relationship Id="rId10" Type="http://schemas.openxmlformats.org/officeDocument/2006/relationships/hyperlink" Target="http://en.wikipedia.org/wiki/Cutting" TargetMode="External"/><Relationship Id="rId4" Type="http://schemas.openxmlformats.org/officeDocument/2006/relationships/hyperlink" Target="http://en.wikipedia.org/wiki/Falling_on_a_pointed_object" TargetMode="External"/><Relationship Id="rId9" Type="http://schemas.openxmlformats.org/officeDocument/2006/relationships/hyperlink" Target="http://en.wikipedia.org/wiki/Crushing" TargetMode="External"/><Relationship Id="rId14" Type="http://schemas.openxmlformats.org/officeDocument/2006/relationships/hyperlink" Target="http://en.wikipedia.org/wiki/Stabbing"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en.wikipedia.org/wiki/Hyperthermia" TargetMode="External"/><Relationship Id="rId3" Type="http://schemas.openxmlformats.org/officeDocument/2006/relationships/hyperlink" Target="http://en.wikipedia.org/wiki/Oscillation" TargetMode="External"/><Relationship Id="rId7" Type="http://schemas.openxmlformats.org/officeDocument/2006/relationships/hyperlink" Target="http://en.wikipedia.org/wiki/Hypothermia" TargetMode="External"/><Relationship Id="rId2" Type="http://schemas.openxmlformats.org/officeDocument/2006/relationships/hyperlink" Target="http://en.wikipedia.org/wiki/Noise" TargetMode="External"/><Relationship Id="rId1" Type="http://schemas.openxmlformats.org/officeDocument/2006/relationships/slideLayout" Target="../slideLayouts/slideLayout13.xml"/><Relationship Id="rId6" Type="http://schemas.openxmlformats.org/officeDocument/2006/relationships/hyperlink" Target="http://en.wikipedia.org/wiki/Asphyxiation" TargetMode="External"/><Relationship Id="rId5" Type="http://schemas.openxmlformats.org/officeDocument/2006/relationships/hyperlink" Target="http://en.wikipedia.org/wiki/Electric_shock" TargetMode="External"/><Relationship Id="rId4" Type="http://schemas.openxmlformats.org/officeDocument/2006/relationships/hyperlink" Target="http://en.wikipedia.org/wiki/Barotrauma"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ki/Virus" TargetMode="External"/><Relationship Id="rId2" Type="http://schemas.openxmlformats.org/officeDocument/2006/relationships/hyperlink" Target="http://en.wikipedia.org/wiki/Bacteria" TargetMode="External"/><Relationship Id="rId1" Type="http://schemas.openxmlformats.org/officeDocument/2006/relationships/slideLayout" Target="../slideLayouts/slideLayout13.xml"/><Relationship Id="rId6" Type="http://schemas.openxmlformats.org/officeDocument/2006/relationships/hyperlink" Target="http://en.wikipedia.org/wiki/Tuberculosis" TargetMode="External"/><Relationship Id="rId5" Type="http://schemas.openxmlformats.org/officeDocument/2006/relationships/hyperlink" Target="http://en.wikipedia.org/wiki/Blood-borne_pathogens" TargetMode="External"/><Relationship Id="rId4" Type="http://schemas.openxmlformats.org/officeDocument/2006/relationships/hyperlink" Target="http://en.wikipedia.org/wiki/Fungi"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Base_(chemistry)" TargetMode="External"/><Relationship Id="rId7" Type="http://schemas.openxmlformats.org/officeDocument/2006/relationships/hyperlink" Target="http://en.wikipedia.org/wiki/Reactivity_(chemistry)" TargetMode="External"/><Relationship Id="rId2" Type="http://schemas.openxmlformats.org/officeDocument/2006/relationships/hyperlink" Target="http://en.wikipedia.org/wiki/Acid" TargetMode="External"/><Relationship Id="rId1" Type="http://schemas.openxmlformats.org/officeDocument/2006/relationships/slideLayout" Target="../slideLayouts/slideLayout13.xml"/><Relationship Id="rId6" Type="http://schemas.openxmlformats.org/officeDocument/2006/relationships/hyperlink" Target="http://en.wikipedia.org/wiki/Particulates" TargetMode="External"/><Relationship Id="rId5" Type="http://schemas.openxmlformats.org/officeDocument/2006/relationships/hyperlink" Target="http://en.wikipedia.org/wiki/Solvent" TargetMode="External"/><Relationship Id="rId4" Type="http://schemas.openxmlformats.org/officeDocument/2006/relationships/hyperlink" Target="http://en.wikipedia.org/wiki/Heavy_metal_(chemistry)"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hyperlink" Target="http://en.wikipedia.org/wiki/Sexual_harassment" TargetMode="External"/><Relationship Id="rId3" Type="http://schemas.openxmlformats.org/officeDocument/2006/relationships/hyperlink" Target="http://en.wikipedia.org/wiki/Overwork" TargetMode="External"/><Relationship Id="rId7" Type="http://schemas.openxmlformats.org/officeDocument/2006/relationships/hyperlink" Target="http://en.wikipedia.org/wiki/Verbal_abuse" TargetMode="External"/><Relationship Id="rId2" Type="http://schemas.openxmlformats.org/officeDocument/2006/relationships/hyperlink" Target="http://en.wikipedia.org/wiki/Stress_(medicine)" TargetMode="External"/><Relationship Id="rId1" Type="http://schemas.openxmlformats.org/officeDocument/2006/relationships/slideLayout" Target="../slideLayouts/slideLayout13.xml"/><Relationship Id="rId6" Type="http://schemas.openxmlformats.org/officeDocument/2006/relationships/hyperlink" Target="http://en.wikipedia.org/wiki/Emotional_abuse" TargetMode="External"/><Relationship Id="rId11" Type="http://schemas.openxmlformats.org/officeDocument/2006/relationships/hyperlink" Target="http://en.wikipedia.org/wiki/Alcohol" TargetMode="External"/><Relationship Id="rId5" Type="http://schemas.openxmlformats.org/officeDocument/2006/relationships/hyperlink" Target="http://en.wikipedia.org/wiki/Bullying" TargetMode="External"/><Relationship Id="rId10" Type="http://schemas.openxmlformats.org/officeDocument/2006/relationships/hyperlink" Target="http://en.wikipedia.org/wiki/Tobacco" TargetMode="External"/><Relationship Id="rId4" Type="http://schemas.openxmlformats.org/officeDocument/2006/relationships/hyperlink" Target="http://en.wikipedia.org/wiki/Violence" TargetMode="External"/><Relationship Id="rId9" Type="http://schemas.openxmlformats.org/officeDocument/2006/relationships/hyperlink" Target="http://en.wikipedia.org/wiki/Burnout_(psychology)"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ki/World_Health_Organization" TargetMode="External"/><Relationship Id="rId2" Type="http://schemas.openxmlformats.org/officeDocument/2006/relationships/hyperlink" Target="http://en.wikipedia.org/wiki/International_Labour_Organization" TargetMode="Externa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jo/imgres?imgurl=http://www.weitzlux.com/images/workaccidents/ManInPain.gif&amp;imgrefurl=http://www.weitzlux.com/occupationalinjuries/backbelts_1098.html&amp;usg=__TDUqtDSFSljFfeYsEBkxIWdZlio=&amp;h=1418&amp;w=841&amp;sz=262&amp;hl=ar&amp;start=37&amp;zoom=1&amp;um=1&amp;itbs=1&amp;tbnid=Aq5Hxk3O9Nr9fM:&amp;tbnh=150&amp;tbnw=89&amp;prev=/images?q%3Doccupational%2Binjuries%26start%3D20%26um%3D1%26hl%3Dar%26sa%3DN%26rlz%3D1G1ACAW_ARJO403%26ndsp%3D20%26tbs%3Disch:1" TargetMode="External"/><Relationship Id="rId2" Type="http://schemas.openxmlformats.org/officeDocument/2006/relationships/hyperlink" Target="http://en.wikipedia.org/wiki/Ergonomics" TargetMode="Externa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Severity" TargetMode="External"/><Relationship Id="rId2" Type="http://schemas.openxmlformats.org/officeDocument/2006/relationships/hyperlink" Target="http://en.wikipedia.org/wiki/Probability"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3199" y="1327624"/>
            <a:ext cx="10840279" cy="1814020"/>
          </a:xfrm>
        </p:spPr>
        <p:txBody>
          <a:bodyPr>
            <a:noAutofit/>
          </a:bodyPr>
          <a:lstStyle/>
          <a:p>
            <a:r>
              <a:rPr lang="en-US" sz="8800" b="1" dirty="0">
                <a:solidFill>
                  <a:srgbClr val="FF0000"/>
                </a:solidFill>
                <a:latin typeface="+mn-lt"/>
              </a:rPr>
              <a:t>Occupational </a:t>
            </a:r>
            <a:br>
              <a:rPr lang="en-US" sz="8800" b="1" dirty="0">
                <a:solidFill>
                  <a:srgbClr val="FF0000"/>
                </a:solidFill>
                <a:latin typeface="+mn-lt"/>
              </a:rPr>
            </a:br>
            <a:r>
              <a:rPr lang="en-US" sz="8800" b="1" dirty="0">
                <a:solidFill>
                  <a:srgbClr val="FF0000"/>
                </a:solidFill>
                <a:latin typeface="+mn-lt"/>
              </a:rPr>
              <a:t>Health</a:t>
            </a:r>
          </a:p>
        </p:txBody>
      </p:sp>
      <p:pic>
        <p:nvPicPr>
          <p:cNvPr id="4" name="Picture 3"/>
          <p:cNvPicPr>
            <a:picLocks noChangeAspect="1"/>
          </p:cNvPicPr>
          <p:nvPr/>
        </p:nvPicPr>
        <p:blipFill>
          <a:blip r:embed="rId2"/>
          <a:stretch>
            <a:fillRect/>
          </a:stretch>
        </p:blipFill>
        <p:spPr>
          <a:xfrm>
            <a:off x="6079290" y="3070120"/>
            <a:ext cx="5475890" cy="3468064"/>
          </a:xfrm>
          <a:prstGeom prst="rect">
            <a:avLst/>
          </a:prstGeom>
        </p:spPr>
      </p:pic>
      <p:pic>
        <p:nvPicPr>
          <p:cNvPr id="5" name="Picture 4"/>
          <p:cNvPicPr>
            <a:picLocks noChangeAspect="1"/>
          </p:cNvPicPr>
          <p:nvPr/>
        </p:nvPicPr>
        <p:blipFill>
          <a:blip r:embed="rId3"/>
          <a:stretch>
            <a:fillRect/>
          </a:stretch>
        </p:blipFill>
        <p:spPr>
          <a:xfrm>
            <a:off x="1545186" y="3731356"/>
            <a:ext cx="3863459" cy="2701991"/>
          </a:xfrm>
          <a:prstGeom prst="rect">
            <a:avLst/>
          </a:prstGeom>
        </p:spPr>
      </p:pic>
    </p:spTree>
    <p:extLst>
      <p:ext uri="{BB962C8B-B14F-4D97-AF65-F5344CB8AC3E}">
        <p14:creationId xmlns:p14="http://schemas.microsoft.com/office/powerpoint/2010/main" val="1984848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1169506" y="1237957"/>
            <a:ext cx="10464476" cy="5345723"/>
          </a:xfrm>
        </p:spPr>
        <p:txBody>
          <a:bodyPr>
            <a:noAutofit/>
          </a:bodyPr>
          <a:lstStyle/>
          <a:p>
            <a:pPr eaLnBrk="1" hangingPunct="1">
              <a:lnSpc>
                <a:spcPct val="80000"/>
              </a:lnSpc>
              <a:spcBef>
                <a:spcPts val="1800"/>
              </a:spcBef>
            </a:pPr>
            <a:r>
              <a:rPr lang="en-US" altLang="en-US" sz="3600" dirty="0">
                <a:solidFill>
                  <a:srgbClr val="0070C0"/>
                </a:solidFill>
              </a:rPr>
              <a:t>For example, repetitively carrying out </a:t>
            </a:r>
            <a:r>
              <a:rPr lang="en-US" altLang="en-US" sz="3600" dirty="0">
                <a:solidFill>
                  <a:srgbClr val="0070C0"/>
                </a:solidFill>
                <a:hlinkClick r:id="rId2" tooltip="Manual handling"/>
              </a:rPr>
              <a:t>manual handling</a:t>
            </a:r>
            <a:r>
              <a:rPr lang="en-US" altLang="en-US" sz="3600" dirty="0">
                <a:solidFill>
                  <a:srgbClr val="0070C0"/>
                </a:solidFill>
              </a:rPr>
              <a:t> of heavy objects is a </a:t>
            </a:r>
            <a:r>
              <a:rPr lang="en-US" altLang="en-US" sz="3600" b="1" dirty="0">
                <a:solidFill>
                  <a:srgbClr val="0070C0"/>
                </a:solidFill>
              </a:rPr>
              <a:t>hazard</a:t>
            </a:r>
            <a:r>
              <a:rPr lang="en-US" altLang="en-US" sz="3600" dirty="0">
                <a:solidFill>
                  <a:srgbClr val="0070C0"/>
                </a:solidFill>
              </a:rPr>
              <a:t>. </a:t>
            </a:r>
          </a:p>
          <a:p>
            <a:pPr marL="0" indent="0" eaLnBrk="1" hangingPunct="1">
              <a:lnSpc>
                <a:spcPct val="80000"/>
              </a:lnSpc>
              <a:spcBef>
                <a:spcPts val="1800"/>
              </a:spcBef>
              <a:buNone/>
            </a:pPr>
            <a:endParaRPr lang="en-US" altLang="en-US" sz="3600" dirty="0">
              <a:solidFill>
                <a:srgbClr val="0070C0"/>
              </a:solidFill>
            </a:endParaRPr>
          </a:p>
          <a:p>
            <a:pPr eaLnBrk="1" hangingPunct="1">
              <a:lnSpc>
                <a:spcPct val="80000"/>
              </a:lnSpc>
              <a:spcBef>
                <a:spcPts val="1800"/>
              </a:spcBef>
            </a:pPr>
            <a:r>
              <a:rPr lang="en-US" altLang="en-US" sz="3600" dirty="0">
                <a:solidFill>
                  <a:srgbClr val="0070C0"/>
                </a:solidFill>
              </a:rPr>
              <a:t>The outcome could be a </a:t>
            </a:r>
            <a:r>
              <a:rPr lang="en-US" altLang="en-US" sz="3600" dirty="0">
                <a:solidFill>
                  <a:srgbClr val="0070C0"/>
                </a:solidFill>
                <a:hlinkClick r:id="rId3" tooltip="Musculoskeletal disorders"/>
              </a:rPr>
              <a:t>musculoskeletal disorder</a:t>
            </a:r>
            <a:r>
              <a:rPr lang="en-US" altLang="en-US" sz="3600" dirty="0">
                <a:solidFill>
                  <a:srgbClr val="0070C0"/>
                </a:solidFill>
              </a:rPr>
              <a:t> (MSD) or an acute back or joint injury. </a:t>
            </a:r>
          </a:p>
          <a:p>
            <a:pPr marL="0" indent="0" eaLnBrk="1" hangingPunct="1">
              <a:lnSpc>
                <a:spcPct val="80000"/>
              </a:lnSpc>
              <a:spcBef>
                <a:spcPts val="1800"/>
              </a:spcBef>
              <a:buNone/>
            </a:pPr>
            <a:endParaRPr lang="en-US" altLang="en-US" sz="3600" dirty="0">
              <a:solidFill>
                <a:srgbClr val="0070C0"/>
              </a:solidFill>
            </a:endParaRPr>
          </a:p>
          <a:p>
            <a:pPr eaLnBrk="1" hangingPunct="1">
              <a:lnSpc>
                <a:spcPct val="80000"/>
              </a:lnSpc>
              <a:spcBef>
                <a:spcPts val="1800"/>
              </a:spcBef>
            </a:pPr>
            <a:r>
              <a:rPr lang="en-US" altLang="en-US" sz="3600" dirty="0">
                <a:solidFill>
                  <a:srgbClr val="0070C0"/>
                </a:solidFill>
              </a:rPr>
              <a:t>The </a:t>
            </a:r>
            <a:r>
              <a:rPr lang="en-US" altLang="en-US" sz="3600" b="1" dirty="0">
                <a:solidFill>
                  <a:srgbClr val="0070C0"/>
                </a:solidFill>
              </a:rPr>
              <a:t>risk </a:t>
            </a:r>
            <a:r>
              <a:rPr lang="en-US" altLang="en-US" sz="3600" dirty="0">
                <a:solidFill>
                  <a:srgbClr val="0070C0"/>
                </a:solidFill>
              </a:rPr>
              <a:t>can be expressed numerically (e.g. a 0.5 or 50/50 chance of the outcome occurring during a year), in relative terms (e.g. "high/medium/low").</a:t>
            </a:r>
          </a:p>
        </p:txBody>
      </p:sp>
      <p:sp>
        <p:nvSpPr>
          <p:cNvPr id="2" name="TextBox 1"/>
          <p:cNvSpPr txBox="1"/>
          <p:nvPr/>
        </p:nvSpPr>
        <p:spPr>
          <a:xfrm>
            <a:off x="1169506" y="0"/>
            <a:ext cx="9293086" cy="1107996"/>
          </a:xfrm>
          <a:prstGeom prst="rect">
            <a:avLst/>
          </a:prstGeom>
          <a:noFill/>
        </p:spPr>
        <p:txBody>
          <a:bodyPr wrap="square" rtlCol="0">
            <a:spAutoFit/>
          </a:bodyPr>
          <a:lstStyle/>
          <a:p>
            <a:r>
              <a:rPr lang="en-US" altLang="en-US" sz="4000" b="1" dirty="0">
                <a:solidFill>
                  <a:srgbClr val="FF0000"/>
                </a:solidFill>
                <a:ea typeface="+mj-ea"/>
                <a:cs typeface="+mj-cs"/>
              </a:rPr>
              <a:t>Identifying Safety and Health Hazards</a:t>
            </a:r>
            <a:r>
              <a:rPr lang="en-US" altLang="en-US" sz="6600" b="1" dirty="0">
                <a:solidFill>
                  <a:srgbClr val="FF0000"/>
                </a:solidFill>
                <a:ea typeface="+mj-ea"/>
                <a:cs typeface="+mj-cs"/>
              </a:rPr>
              <a:t> </a:t>
            </a:r>
            <a:endParaRPr lang="en-US" sz="2000" dirty="0"/>
          </a:p>
        </p:txBody>
      </p:sp>
    </p:spTree>
    <p:extLst>
      <p:ext uri="{BB962C8B-B14F-4D97-AF65-F5344CB8AC3E}">
        <p14:creationId xmlns:p14="http://schemas.microsoft.com/office/powerpoint/2010/main" val="1344105540"/>
      </p:ext>
    </p:extLst>
  </p:cSld>
  <p:clrMapOvr>
    <a:masterClrMapping/>
  </p:clrMapOvr>
  <mc:AlternateContent xmlns:mc="http://schemas.openxmlformats.org/markup-compatibility/2006" xmlns:p14="http://schemas.microsoft.com/office/powerpoint/2010/main">
    <mc:Choice Requires="p14">
      <p:transition spd="slow" p14:dur="2000" advTm="55170"/>
    </mc:Choice>
    <mc:Fallback xmlns="">
      <p:transition spd="slow" advTm="5517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323536" y="208670"/>
            <a:ext cx="6870700" cy="755650"/>
          </a:xfrm>
        </p:spPr>
        <p:txBody>
          <a:bodyPr>
            <a:noAutofit/>
          </a:bodyPr>
          <a:lstStyle/>
          <a:p>
            <a:pPr eaLnBrk="1" hangingPunct="1"/>
            <a:r>
              <a:rPr lang="en-US" altLang="en-US" sz="5400" b="1" dirty="0">
                <a:solidFill>
                  <a:srgbClr val="FF0000"/>
                </a:solidFill>
                <a:latin typeface="+mn-lt"/>
              </a:rPr>
              <a:t>Risk assessment </a:t>
            </a:r>
          </a:p>
        </p:txBody>
      </p:sp>
      <p:sp>
        <p:nvSpPr>
          <p:cNvPr id="28675" name="Rectangle 3"/>
          <p:cNvSpPr>
            <a:spLocks noGrp="1" noChangeArrowheads="1"/>
          </p:cNvSpPr>
          <p:nvPr>
            <p:ph idx="1"/>
          </p:nvPr>
        </p:nvSpPr>
        <p:spPr>
          <a:xfrm>
            <a:off x="1323536" y="1125538"/>
            <a:ext cx="9930618" cy="4360862"/>
          </a:xfrm>
        </p:spPr>
        <p:txBody>
          <a:bodyPr>
            <a:noAutofit/>
          </a:bodyPr>
          <a:lstStyle/>
          <a:p>
            <a:pPr marL="0" indent="0" eaLnBrk="1" hangingPunct="1">
              <a:buNone/>
            </a:pPr>
            <a:r>
              <a:rPr lang="en-US" altLang="en-US" sz="3200" dirty="0">
                <a:solidFill>
                  <a:srgbClr val="0070C0"/>
                </a:solidFill>
              </a:rPr>
              <a:t>Modern occupational safety and health legislation usually demands that a </a:t>
            </a:r>
            <a:r>
              <a:rPr lang="en-US" altLang="en-US" sz="3200" b="1" dirty="0">
                <a:solidFill>
                  <a:srgbClr val="0070C0"/>
                </a:solidFill>
                <a:hlinkClick r:id="rId2" tooltip="Risk assessment"/>
              </a:rPr>
              <a:t>risk assessment</a:t>
            </a:r>
            <a:r>
              <a:rPr lang="en-US" altLang="en-US" sz="3200" dirty="0">
                <a:solidFill>
                  <a:srgbClr val="0070C0"/>
                </a:solidFill>
              </a:rPr>
              <a:t> be carried out prior to making an intervention. </a:t>
            </a:r>
          </a:p>
          <a:p>
            <a:pPr marL="0" indent="0" eaLnBrk="1" hangingPunct="1">
              <a:buNone/>
            </a:pPr>
            <a:r>
              <a:rPr lang="en-US" altLang="en-US" sz="3200" dirty="0">
                <a:solidFill>
                  <a:srgbClr val="0070C0"/>
                </a:solidFill>
              </a:rPr>
              <a:t>It should be kept in mind that risk management requires risk to be managed to a level which is as low as is reasonably practical.</a:t>
            </a:r>
          </a:p>
          <a:p>
            <a:pPr marL="0" indent="0" eaLnBrk="1" hangingPunct="1">
              <a:buNone/>
            </a:pPr>
            <a:r>
              <a:rPr lang="en-US" altLang="en-US" sz="3200" dirty="0">
                <a:solidFill>
                  <a:srgbClr val="0070C0"/>
                </a:solidFill>
              </a:rPr>
              <a:t>This assessment should:</a:t>
            </a:r>
          </a:p>
          <a:p>
            <a:pPr eaLnBrk="1" hangingPunct="1">
              <a:spcBef>
                <a:spcPts val="0"/>
              </a:spcBef>
            </a:pPr>
            <a:r>
              <a:rPr lang="en-US" altLang="en-US" sz="3200" b="1" dirty="0">
                <a:solidFill>
                  <a:srgbClr val="FF0000"/>
                </a:solidFill>
              </a:rPr>
              <a:t>Identify the hazards </a:t>
            </a:r>
          </a:p>
          <a:p>
            <a:pPr eaLnBrk="1" hangingPunct="1">
              <a:spcBef>
                <a:spcPts val="0"/>
              </a:spcBef>
            </a:pPr>
            <a:r>
              <a:rPr lang="en-US" altLang="en-US" sz="3200" b="1" dirty="0">
                <a:solidFill>
                  <a:srgbClr val="FF0000"/>
                </a:solidFill>
              </a:rPr>
              <a:t>Identify all affected by the hazard and how </a:t>
            </a:r>
          </a:p>
          <a:p>
            <a:pPr eaLnBrk="1" hangingPunct="1">
              <a:spcBef>
                <a:spcPts val="0"/>
              </a:spcBef>
            </a:pPr>
            <a:r>
              <a:rPr lang="en-US" altLang="en-US" sz="3200" b="1" dirty="0">
                <a:solidFill>
                  <a:srgbClr val="FF0000"/>
                </a:solidFill>
              </a:rPr>
              <a:t>Evaluate the risk </a:t>
            </a:r>
          </a:p>
          <a:p>
            <a:pPr eaLnBrk="1" hangingPunct="1">
              <a:spcBef>
                <a:spcPts val="0"/>
              </a:spcBef>
            </a:pPr>
            <a:r>
              <a:rPr lang="en-US" altLang="en-US" sz="3200" b="1" dirty="0">
                <a:solidFill>
                  <a:srgbClr val="FF0000"/>
                </a:solidFill>
              </a:rPr>
              <a:t>Identify and prioritize appropriate control measures </a:t>
            </a:r>
          </a:p>
          <a:p>
            <a:pPr eaLnBrk="1" hangingPunct="1">
              <a:spcBef>
                <a:spcPts val="0"/>
              </a:spcBef>
            </a:pPr>
            <a:endParaRPr lang="en-US" altLang="en-US" sz="3200" b="1" dirty="0">
              <a:solidFill>
                <a:srgbClr val="FF0000"/>
              </a:solidFill>
            </a:endParaRPr>
          </a:p>
        </p:txBody>
      </p:sp>
    </p:spTree>
    <p:extLst>
      <p:ext uri="{BB962C8B-B14F-4D97-AF65-F5344CB8AC3E}">
        <p14:creationId xmlns:p14="http://schemas.microsoft.com/office/powerpoint/2010/main" val="2253299284"/>
      </p:ext>
    </p:extLst>
  </p:cSld>
  <p:clrMapOvr>
    <a:masterClrMapping/>
  </p:clrMapOvr>
  <mc:AlternateContent xmlns:mc="http://schemas.openxmlformats.org/markup-compatibility/2006" xmlns:p14="http://schemas.microsoft.com/office/powerpoint/2010/main">
    <mc:Choice Requires="p14">
      <p:transition spd="slow" p14:dur="2000" advTm="56115"/>
    </mc:Choice>
    <mc:Fallback xmlns="">
      <p:transition spd="slow" advTm="56115"/>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en-US" sz="4800" b="1" dirty="0">
                <a:solidFill>
                  <a:srgbClr val="FF0000"/>
                </a:solidFill>
                <a:latin typeface="+mn-lt"/>
              </a:rPr>
              <a:t>Risk Assessment</a:t>
            </a:r>
          </a:p>
        </p:txBody>
      </p:sp>
      <p:sp>
        <p:nvSpPr>
          <p:cNvPr id="3" name="Content Placeholder 2"/>
          <p:cNvSpPr>
            <a:spLocks noGrp="1"/>
          </p:cNvSpPr>
          <p:nvPr>
            <p:ph idx="1"/>
          </p:nvPr>
        </p:nvSpPr>
        <p:spPr>
          <a:xfrm>
            <a:off x="838200" y="1423851"/>
            <a:ext cx="10515600" cy="4753112"/>
          </a:xfrm>
        </p:spPr>
        <p:txBody>
          <a:bodyPr>
            <a:noAutofit/>
          </a:bodyPr>
          <a:lstStyle/>
          <a:p>
            <a:pPr>
              <a:spcBef>
                <a:spcPts val="1800"/>
              </a:spcBef>
            </a:pPr>
            <a:r>
              <a:rPr lang="en-US" altLang="en-US" sz="3600" b="1" dirty="0">
                <a:solidFill>
                  <a:srgbClr val="0070C0"/>
                </a:solidFill>
              </a:rPr>
              <a:t>The assessment should include practical recommendations to control the risk. </a:t>
            </a:r>
          </a:p>
          <a:p>
            <a:pPr>
              <a:spcBef>
                <a:spcPts val="1800"/>
              </a:spcBef>
            </a:pPr>
            <a:r>
              <a:rPr lang="en-US" altLang="en-US" sz="3600" b="1" dirty="0">
                <a:solidFill>
                  <a:srgbClr val="0070C0"/>
                </a:solidFill>
              </a:rPr>
              <a:t>Once recommended controls are implemented, the risk should be re-calculated to determine if it has been lowered to an acceptable level.</a:t>
            </a:r>
          </a:p>
          <a:p>
            <a:pPr>
              <a:spcBef>
                <a:spcPts val="1800"/>
              </a:spcBef>
            </a:pPr>
            <a:r>
              <a:rPr lang="en-US" altLang="en-US" sz="3600" b="1" dirty="0">
                <a:solidFill>
                  <a:srgbClr val="0070C0"/>
                </a:solidFill>
              </a:rPr>
              <a:t> Generally speaking, newly introduced controls should lower risk by one level, i.e., from high to medium or from medium to low.</a:t>
            </a:r>
          </a:p>
          <a:p>
            <a:endParaRPr lang="en-US" altLang="en-US" sz="3600" b="1" dirty="0">
              <a:solidFill>
                <a:srgbClr val="0070C0"/>
              </a:solidFill>
            </a:endParaRPr>
          </a:p>
          <a:p>
            <a:endParaRPr lang="en-US" sz="3600" b="1" dirty="0">
              <a:solidFill>
                <a:srgbClr val="0070C0"/>
              </a:solidFill>
            </a:endParaRPr>
          </a:p>
        </p:txBody>
      </p:sp>
    </p:spTree>
    <p:extLst>
      <p:ext uri="{BB962C8B-B14F-4D97-AF65-F5344CB8AC3E}">
        <p14:creationId xmlns:p14="http://schemas.microsoft.com/office/powerpoint/2010/main" val="3947809040"/>
      </p:ext>
    </p:extLst>
  </p:cSld>
  <p:clrMapOvr>
    <a:masterClrMapping/>
  </p:clrMapOvr>
  <mc:AlternateContent xmlns:mc="http://schemas.openxmlformats.org/markup-compatibility/2006" xmlns:p14="http://schemas.microsoft.com/office/powerpoint/2010/main">
    <mc:Choice Requires="p14">
      <p:transition spd="slow" p14:dur="2000" advTm="40745"/>
    </mc:Choice>
    <mc:Fallback xmlns="">
      <p:transition spd="slow" advTm="40745"/>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708149" y="641350"/>
            <a:ext cx="9662216" cy="573088"/>
          </a:xfrm>
        </p:spPr>
        <p:txBody>
          <a:bodyPr>
            <a:noAutofit/>
          </a:bodyPr>
          <a:lstStyle/>
          <a:p>
            <a:pPr eaLnBrk="1" hangingPunct="1"/>
            <a:r>
              <a:rPr lang="en-US" altLang="en-US" sz="4800" b="1" dirty="0">
                <a:solidFill>
                  <a:srgbClr val="FF0000"/>
                </a:solidFill>
                <a:latin typeface="+mn-lt"/>
              </a:rPr>
              <a:t>Common workplace hazard groups </a:t>
            </a:r>
            <a:br>
              <a:rPr lang="en-US" altLang="en-US" sz="4800" b="1" dirty="0">
                <a:solidFill>
                  <a:srgbClr val="FF0000"/>
                </a:solidFill>
                <a:latin typeface="+mn-lt"/>
              </a:rPr>
            </a:br>
            <a:endParaRPr lang="en-US" altLang="en-US" sz="4800" b="1" dirty="0">
              <a:solidFill>
                <a:srgbClr val="FF0000"/>
              </a:solidFill>
              <a:latin typeface="+mn-lt"/>
            </a:endParaRPr>
          </a:p>
        </p:txBody>
      </p:sp>
      <p:sp>
        <p:nvSpPr>
          <p:cNvPr id="31747" name="Rectangle 3"/>
          <p:cNvSpPr>
            <a:spLocks noGrp="1" noChangeArrowheads="1"/>
          </p:cNvSpPr>
          <p:nvPr>
            <p:ph type="body" idx="1"/>
          </p:nvPr>
        </p:nvSpPr>
        <p:spPr>
          <a:xfrm>
            <a:off x="1338470" y="1214438"/>
            <a:ext cx="9375913" cy="5643562"/>
          </a:xfrm>
        </p:spPr>
        <p:txBody>
          <a:bodyPr>
            <a:normAutofit fontScale="92500" lnSpcReduction="20000"/>
          </a:bodyPr>
          <a:lstStyle/>
          <a:p>
            <a:pPr eaLnBrk="1" hangingPunct="1">
              <a:lnSpc>
                <a:spcPct val="90000"/>
              </a:lnSpc>
              <a:buFontTx/>
              <a:buNone/>
            </a:pPr>
            <a:r>
              <a:rPr lang="en-US" altLang="en-US" b="1" u="sng" dirty="0">
                <a:solidFill>
                  <a:srgbClr val="FF0000"/>
                </a:solidFill>
              </a:rPr>
              <a:t>1- </a:t>
            </a:r>
            <a:r>
              <a:rPr lang="en-US" altLang="en-US" sz="3600" b="1" u="sng" dirty="0">
                <a:solidFill>
                  <a:srgbClr val="FF0000"/>
                </a:solidFill>
              </a:rPr>
              <a:t>Mechanical hazards.</a:t>
            </a:r>
          </a:p>
          <a:p>
            <a:pPr lvl="1" eaLnBrk="1" hangingPunct="1">
              <a:lnSpc>
                <a:spcPct val="90000"/>
              </a:lnSpc>
              <a:buFontTx/>
              <a:buNone/>
            </a:pPr>
            <a:r>
              <a:rPr lang="en-US" altLang="en-US" sz="3200" i="1" dirty="0">
                <a:solidFill>
                  <a:srgbClr val="FF0000"/>
                </a:solidFill>
              </a:rPr>
              <a:t>By type of agent:</a:t>
            </a:r>
            <a:r>
              <a:rPr lang="en-US" altLang="en-US" sz="3200" dirty="0">
                <a:solidFill>
                  <a:srgbClr val="FF0000"/>
                </a:solidFill>
              </a:rPr>
              <a:t>   </a:t>
            </a:r>
          </a:p>
          <a:p>
            <a:pPr lvl="1" eaLnBrk="1" hangingPunct="1">
              <a:lnSpc>
                <a:spcPct val="90000"/>
              </a:lnSpc>
            </a:pPr>
            <a:r>
              <a:rPr lang="en-US" altLang="en-US" sz="3200" u="sng" dirty="0">
                <a:solidFill>
                  <a:srgbClr val="0070C0"/>
                </a:solidFill>
              </a:rPr>
              <a:t>Falling from a height (construction  workers)</a:t>
            </a:r>
          </a:p>
          <a:p>
            <a:pPr lvl="1" eaLnBrk="1" hangingPunct="1">
              <a:lnSpc>
                <a:spcPct val="90000"/>
              </a:lnSpc>
            </a:pPr>
            <a:r>
              <a:rPr lang="en-US" altLang="en-US" sz="3200" u="sng" dirty="0">
                <a:solidFill>
                  <a:srgbClr val="0070C0"/>
                </a:solidFill>
              </a:rPr>
              <a:t>Confined Space</a:t>
            </a:r>
          </a:p>
          <a:p>
            <a:pPr lvl="1"/>
            <a:r>
              <a:rPr lang="en-US" altLang="en-US" sz="3200" u="sng" dirty="0">
                <a:solidFill>
                  <a:srgbClr val="0070C0"/>
                </a:solidFill>
                <a:hlinkClick r:id="rId2" tooltip="Impact force"/>
              </a:rPr>
              <a:t>Impact force</a:t>
            </a:r>
            <a:endParaRPr lang="en-US" altLang="en-US" sz="3200" u="sng" dirty="0">
              <a:solidFill>
                <a:srgbClr val="0070C0"/>
              </a:solidFill>
            </a:endParaRPr>
          </a:p>
          <a:p>
            <a:pPr lvl="1" eaLnBrk="1" hangingPunct="1">
              <a:lnSpc>
                <a:spcPct val="90000"/>
              </a:lnSpc>
            </a:pPr>
            <a:r>
              <a:rPr lang="en-US" altLang="en-US" sz="3200" u="sng" dirty="0">
                <a:solidFill>
                  <a:srgbClr val="0070C0"/>
                </a:solidFill>
                <a:hlinkClick r:id="rId3" tooltip="Slip and fall"/>
              </a:rPr>
              <a:t>Slips and trips</a:t>
            </a:r>
            <a:r>
              <a:rPr lang="en-US" altLang="en-US" sz="3200" u="sng" dirty="0">
                <a:solidFill>
                  <a:srgbClr val="0070C0"/>
                </a:solidFill>
              </a:rPr>
              <a:t> </a:t>
            </a:r>
          </a:p>
          <a:p>
            <a:pPr lvl="1" eaLnBrk="1" hangingPunct="1">
              <a:lnSpc>
                <a:spcPct val="90000"/>
              </a:lnSpc>
            </a:pPr>
            <a:r>
              <a:rPr lang="en-US" altLang="en-US" sz="3200" u="sng" dirty="0">
                <a:solidFill>
                  <a:srgbClr val="0070C0"/>
                </a:solidFill>
                <a:hlinkClick r:id="rId4" tooltip="Falling on a pointed object"/>
              </a:rPr>
              <a:t>Falling on a pointed object</a:t>
            </a:r>
            <a:r>
              <a:rPr lang="en-US" altLang="en-US" sz="3200" u="sng" dirty="0">
                <a:solidFill>
                  <a:srgbClr val="0070C0"/>
                </a:solidFill>
              </a:rPr>
              <a:t> </a:t>
            </a:r>
          </a:p>
          <a:p>
            <a:pPr lvl="1" eaLnBrk="1" hangingPunct="1">
              <a:lnSpc>
                <a:spcPct val="90000"/>
              </a:lnSpc>
            </a:pPr>
            <a:r>
              <a:rPr lang="en-US" altLang="en-US" sz="3200" u="sng" dirty="0">
                <a:solidFill>
                  <a:srgbClr val="0070C0"/>
                </a:solidFill>
                <a:hlinkClick r:id="rId5" tooltip="Compressed air"/>
              </a:rPr>
              <a:t>Compressed air</a:t>
            </a:r>
            <a:r>
              <a:rPr lang="en-US" altLang="en-US" sz="3200" u="sng" dirty="0">
                <a:solidFill>
                  <a:srgbClr val="0070C0"/>
                </a:solidFill>
              </a:rPr>
              <a:t>/</a:t>
            </a:r>
            <a:r>
              <a:rPr lang="en-US" altLang="en-US" sz="3200" u="sng" dirty="0">
                <a:solidFill>
                  <a:srgbClr val="0070C0"/>
                </a:solidFill>
                <a:hlinkClick r:id="rId6" tooltip="High pressure"/>
              </a:rPr>
              <a:t>high pressure</a:t>
            </a:r>
            <a:endParaRPr lang="en-US" altLang="en-US" sz="3200" u="sng" dirty="0">
              <a:solidFill>
                <a:srgbClr val="0070C0"/>
              </a:solidFill>
            </a:endParaRPr>
          </a:p>
          <a:p>
            <a:pPr lvl="1" eaLnBrk="1" hangingPunct="1">
              <a:lnSpc>
                <a:spcPct val="90000"/>
              </a:lnSpc>
            </a:pPr>
            <a:r>
              <a:rPr lang="en-US" altLang="en-US" sz="3200" u="sng" dirty="0">
                <a:solidFill>
                  <a:srgbClr val="0070C0"/>
                </a:solidFill>
                <a:hlinkClick r:id="rId7" tooltip="Entanglement"/>
              </a:rPr>
              <a:t>Entanglement</a:t>
            </a:r>
            <a:r>
              <a:rPr lang="en-US" altLang="en-US" sz="3200" u="sng" dirty="0">
                <a:solidFill>
                  <a:srgbClr val="0070C0"/>
                </a:solidFill>
              </a:rPr>
              <a:t> </a:t>
            </a:r>
          </a:p>
          <a:p>
            <a:pPr lvl="1" eaLnBrk="1" hangingPunct="1">
              <a:lnSpc>
                <a:spcPct val="90000"/>
              </a:lnSpc>
            </a:pPr>
            <a:r>
              <a:rPr lang="en-US" altLang="en-US" sz="3200" dirty="0">
                <a:solidFill>
                  <a:srgbClr val="0070C0"/>
                </a:solidFill>
                <a:hlinkClick r:id="rId8" tooltip="Equipment"/>
              </a:rPr>
              <a:t>Equipment</a:t>
            </a:r>
            <a:r>
              <a:rPr lang="en-US" altLang="en-US" sz="3200" dirty="0">
                <a:solidFill>
                  <a:srgbClr val="0070C0"/>
                </a:solidFill>
              </a:rPr>
              <a:t>-related injury </a:t>
            </a:r>
          </a:p>
          <a:p>
            <a:pPr marL="457200" lvl="1" indent="0" eaLnBrk="1" hangingPunct="1">
              <a:lnSpc>
                <a:spcPct val="90000"/>
              </a:lnSpc>
              <a:spcBef>
                <a:spcPts val="1800"/>
              </a:spcBef>
              <a:buNone/>
            </a:pPr>
            <a:r>
              <a:rPr lang="en-US" altLang="en-US" sz="3200" i="1" dirty="0">
                <a:solidFill>
                  <a:srgbClr val="FF0000"/>
                </a:solidFill>
              </a:rPr>
              <a:t>By type of damage:</a:t>
            </a:r>
            <a:r>
              <a:rPr lang="en-US" altLang="en-US" sz="3200" dirty="0">
                <a:solidFill>
                  <a:srgbClr val="FF0000"/>
                </a:solidFill>
              </a:rPr>
              <a:t> </a:t>
            </a:r>
          </a:p>
          <a:p>
            <a:pPr eaLnBrk="1" hangingPunct="1">
              <a:lnSpc>
                <a:spcPct val="90000"/>
              </a:lnSpc>
              <a:buFontTx/>
              <a:buNone/>
            </a:pPr>
            <a:r>
              <a:rPr lang="en-US" altLang="en-US" sz="3200" dirty="0"/>
              <a:t>         </a:t>
            </a:r>
            <a:r>
              <a:rPr lang="en-US" altLang="en-US" sz="3200" dirty="0">
                <a:solidFill>
                  <a:srgbClr val="0070C0"/>
                </a:solidFill>
                <a:hlinkClick r:id="rId9" tooltip="Crushing"/>
              </a:rPr>
              <a:t>Crushing</a:t>
            </a:r>
            <a:r>
              <a:rPr lang="en-US" altLang="en-US" sz="3200" dirty="0">
                <a:solidFill>
                  <a:srgbClr val="0070C0"/>
                </a:solidFill>
              </a:rPr>
              <a:t>, </a:t>
            </a:r>
            <a:r>
              <a:rPr lang="en-US" altLang="en-US" sz="3200" dirty="0">
                <a:solidFill>
                  <a:srgbClr val="0070C0"/>
                </a:solidFill>
                <a:hlinkClick r:id="rId10" tooltip="Cutting"/>
              </a:rPr>
              <a:t>Cutting</a:t>
            </a:r>
            <a:r>
              <a:rPr lang="en-US" altLang="en-US" sz="3200" dirty="0">
                <a:solidFill>
                  <a:srgbClr val="0070C0"/>
                </a:solidFill>
              </a:rPr>
              <a:t>, </a:t>
            </a:r>
            <a:r>
              <a:rPr lang="en-US" altLang="en-US" sz="3200" dirty="0">
                <a:solidFill>
                  <a:srgbClr val="0070C0"/>
                </a:solidFill>
                <a:hlinkClick r:id="rId11" tooltip="Friction"/>
              </a:rPr>
              <a:t>Friction</a:t>
            </a:r>
            <a:r>
              <a:rPr lang="en-US" altLang="en-US" sz="3200" dirty="0">
                <a:solidFill>
                  <a:srgbClr val="0070C0"/>
                </a:solidFill>
              </a:rPr>
              <a:t> and </a:t>
            </a:r>
            <a:r>
              <a:rPr lang="en-US" altLang="en-US" sz="3200" dirty="0">
                <a:solidFill>
                  <a:srgbClr val="0070C0"/>
                </a:solidFill>
                <a:hlinkClick r:id="rId12" tooltip="Abrasion (medical)"/>
              </a:rPr>
              <a:t>abrasion</a:t>
            </a:r>
            <a:r>
              <a:rPr lang="en-US" altLang="en-US" sz="3200" dirty="0">
                <a:solidFill>
                  <a:srgbClr val="0070C0"/>
                </a:solidFill>
              </a:rPr>
              <a:t>, </a:t>
            </a:r>
            <a:r>
              <a:rPr lang="en-US" altLang="en-US" sz="3200" dirty="0">
                <a:solidFill>
                  <a:srgbClr val="0070C0"/>
                </a:solidFill>
                <a:hlinkClick r:id="rId13" tooltip="Shearing (manufacturing)"/>
              </a:rPr>
              <a:t>Shearing</a:t>
            </a:r>
            <a:r>
              <a:rPr lang="en-US" altLang="en-US" sz="3200" dirty="0">
                <a:solidFill>
                  <a:srgbClr val="0070C0"/>
                </a:solidFill>
              </a:rPr>
              <a:t> , </a:t>
            </a:r>
            <a:r>
              <a:rPr lang="en-US" altLang="en-US" sz="3200" dirty="0">
                <a:solidFill>
                  <a:srgbClr val="0070C0"/>
                </a:solidFill>
                <a:hlinkClick r:id="rId14" tooltip="Stabbing"/>
              </a:rPr>
              <a:t>Stabbing</a:t>
            </a:r>
            <a:r>
              <a:rPr lang="en-US" altLang="en-US" sz="3200" dirty="0">
                <a:solidFill>
                  <a:srgbClr val="0070C0"/>
                </a:solidFill>
              </a:rPr>
              <a:t> and </a:t>
            </a:r>
            <a:r>
              <a:rPr lang="en-US" altLang="en-US" sz="3200" dirty="0">
                <a:solidFill>
                  <a:srgbClr val="0070C0"/>
                </a:solidFill>
                <a:hlinkClick r:id="rId15" tooltip="Wound"/>
              </a:rPr>
              <a:t>puncture</a:t>
            </a:r>
            <a:endParaRPr lang="en-US" altLang="en-US" sz="3200" dirty="0">
              <a:solidFill>
                <a:srgbClr val="0070C0"/>
              </a:solidFill>
            </a:endParaRPr>
          </a:p>
          <a:p>
            <a:pPr lvl="1" eaLnBrk="1" hangingPunct="1">
              <a:lnSpc>
                <a:spcPct val="90000"/>
              </a:lnSpc>
              <a:buFontTx/>
              <a:buNone/>
            </a:pPr>
            <a:endParaRPr lang="en-US" altLang="en-US" sz="1800" dirty="0"/>
          </a:p>
          <a:p>
            <a:pPr eaLnBrk="1" hangingPunct="1">
              <a:lnSpc>
                <a:spcPct val="90000"/>
              </a:lnSpc>
              <a:buFontTx/>
              <a:buNone/>
            </a:pPr>
            <a:endParaRPr lang="en-US" altLang="en-US" sz="1800" dirty="0"/>
          </a:p>
        </p:txBody>
      </p:sp>
      <p:sp>
        <p:nvSpPr>
          <p:cNvPr id="31748" name="Rectangle 4"/>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a:p>
            <a:pPr>
              <a:spcBef>
                <a:spcPct val="0"/>
              </a:spcBef>
              <a:buFontTx/>
              <a:buNone/>
            </a:pPr>
            <a:endParaRPr lang="en-US" altLang="en-US" sz="1800">
              <a:latin typeface="Arial" panose="020B0604020202020204" pitchFamily="34" charset="0"/>
            </a:endParaRPr>
          </a:p>
        </p:txBody>
      </p:sp>
      <p:sp>
        <p:nvSpPr>
          <p:cNvPr id="31749" name="Rectangle 5"/>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a:p>
            <a:pPr>
              <a:spcBef>
                <a:spcPct val="0"/>
              </a:spcBef>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1497277438"/>
      </p:ext>
    </p:extLst>
  </p:cSld>
  <p:clrMapOvr>
    <a:masterClrMapping/>
  </p:clrMapOvr>
  <mc:AlternateContent xmlns:mc="http://schemas.openxmlformats.org/markup-compatibility/2006" xmlns:p14="http://schemas.microsoft.com/office/powerpoint/2010/main">
    <mc:Choice Requires="p14">
      <p:transition spd="slow" p14:dur="2000" advTm="88472"/>
    </mc:Choice>
    <mc:Fallback xmlns="">
      <p:transition spd="slow" advTm="88472"/>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idx="1"/>
          </p:nvPr>
        </p:nvSpPr>
        <p:spPr>
          <a:xfrm>
            <a:off x="1404730" y="728871"/>
            <a:ext cx="9753600" cy="6003234"/>
          </a:xfrm>
        </p:spPr>
        <p:txBody>
          <a:bodyPr>
            <a:normAutofit/>
          </a:bodyPr>
          <a:lstStyle/>
          <a:p>
            <a:pPr eaLnBrk="1" hangingPunct="1">
              <a:buFontTx/>
              <a:buNone/>
            </a:pPr>
            <a:r>
              <a:rPr lang="en-US" altLang="en-US" b="1" u="sng" dirty="0">
                <a:solidFill>
                  <a:srgbClr val="FF0000"/>
                </a:solidFill>
              </a:rPr>
              <a:t>2.  </a:t>
            </a:r>
            <a:r>
              <a:rPr lang="en-US" altLang="en-US" sz="4000" b="1" u="sng" dirty="0">
                <a:solidFill>
                  <a:srgbClr val="FF0000"/>
                </a:solidFill>
              </a:rPr>
              <a:t>physical hazards .</a:t>
            </a:r>
          </a:p>
          <a:p>
            <a:pPr eaLnBrk="1" hangingPunct="1"/>
            <a:r>
              <a:rPr lang="en-US" altLang="en-US" sz="3200" dirty="0">
                <a:solidFill>
                  <a:srgbClr val="0070C0"/>
                </a:solidFill>
                <a:hlinkClick r:id="rId2" tooltip="Noise"/>
              </a:rPr>
              <a:t>Noise</a:t>
            </a:r>
            <a:r>
              <a:rPr lang="en-US" altLang="en-US" sz="3200" dirty="0">
                <a:solidFill>
                  <a:srgbClr val="0070C0"/>
                </a:solidFill>
              </a:rPr>
              <a:t> </a:t>
            </a:r>
          </a:p>
          <a:p>
            <a:pPr eaLnBrk="1" hangingPunct="1"/>
            <a:r>
              <a:rPr lang="en-US" altLang="en-US" sz="3200" dirty="0">
                <a:solidFill>
                  <a:srgbClr val="0070C0"/>
                </a:solidFill>
                <a:hlinkClick r:id="rId3" tooltip="Oscillation"/>
              </a:rPr>
              <a:t>Vibration</a:t>
            </a:r>
            <a:r>
              <a:rPr lang="en-US" altLang="en-US" sz="3200" dirty="0">
                <a:solidFill>
                  <a:srgbClr val="0070C0"/>
                </a:solidFill>
              </a:rPr>
              <a:t> </a:t>
            </a:r>
          </a:p>
          <a:p>
            <a:pPr eaLnBrk="1" hangingPunct="1"/>
            <a:r>
              <a:rPr lang="en-US" altLang="en-US" sz="3200" dirty="0">
                <a:solidFill>
                  <a:srgbClr val="0070C0"/>
                </a:solidFill>
                <a:hlinkClick r:id="rId4" tooltip="Barotrauma"/>
              </a:rPr>
              <a:t> Barotrauma</a:t>
            </a:r>
            <a:r>
              <a:rPr lang="en-US" altLang="en-US" sz="3200" dirty="0">
                <a:solidFill>
                  <a:srgbClr val="0070C0"/>
                </a:solidFill>
              </a:rPr>
              <a:t> (hypobaric/hyperbaric pressure) </a:t>
            </a:r>
          </a:p>
          <a:p>
            <a:pPr eaLnBrk="1" hangingPunct="1"/>
            <a:r>
              <a:rPr lang="en-US" altLang="en-US" sz="3200" dirty="0">
                <a:solidFill>
                  <a:srgbClr val="0070C0"/>
                </a:solidFill>
              </a:rPr>
              <a:t> </a:t>
            </a:r>
            <a:r>
              <a:rPr lang="en-US" altLang="en-US" sz="3600" u="sng" dirty="0">
                <a:solidFill>
                  <a:srgbClr val="0070C0"/>
                </a:solidFill>
              </a:rPr>
              <a:t>Ionizing radiation</a:t>
            </a:r>
            <a:endParaRPr lang="en-US" altLang="en-US" sz="3200" u="sng" dirty="0">
              <a:solidFill>
                <a:srgbClr val="0070C0"/>
              </a:solidFill>
            </a:endParaRPr>
          </a:p>
          <a:p>
            <a:pPr eaLnBrk="1" hangingPunct="1"/>
            <a:r>
              <a:rPr lang="en-US" altLang="en-US" sz="3200" dirty="0">
                <a:solidFill>
                  <a:srgbClr val="0070C0"/>
                </a:solidFill>
                <a:hlinkClick r:id="rId5" tooltip="Electric shock"/>
              </a:rPr>
              <a:t> Electricity</a:t>
            </a:r>
            <a:r>
              <a:rPr lang="en-US" altLang="en-US" sz="3200" dirty="0">
                <a:solidFill>
                  <a:srgbClr val="0070C0"/>
                </a:solidFill>
              </a:rPr>
              <a:t> </a:t>
            </a:r>
          </a:p>
          <a:p>
            <a:pPr eaLnBrk="1" hangingPunct="1"/>
            <a:r>
              <a:rPr lang="en-US" altLang="en-US" sz="3200" dirty="0">
                <a:solidFill>
                  <a:srgbClr val="0070C0"/>
                </a:solidFill>
                <a:hlinkClick r:id="rId6" tooltip="Asphyxiation"/>
              </a:rPr>
              <a:t> Asphyxiation</a:t>
            </a:r>
            <a:r>
              <a:rPr lang="en-US" altLang="en-US" sz="3200" dirty="0">
                <a:solidFill>
                  <a:srgbClr val="0070C0"/>
                </a:solidFill>
              </a:rPr>
              <a:t> </a:t>
            </a:r>
          </a:p>
          <a:p>
            <a:pPr eaLnBrk="1" hangingPunct="1"/>
            <a:r>
              <a:rPr lang="en-US" altLang="en-US" sz="3200" dirty="0">
                <a:solidFill>
                  <a:srgbClr val="0070C0"/>
                </a:solidFill>
              </a:rPr>
              <a:t>Cold stress (</a:t>
            </a:r>
            <a:r>
              <a:rPr lang="en-US" altLang="en-US" sz="3200" dirty="0">
                <a:solidFill>
                  <a:srgbClr val="0070C0"/>
                </a:solidFill>
                <a:hlinkClick r:id="rId7" tooltip="Hypothermia"/>
              </a:rPr>
              <a:t>hypothermia</a:t>
            </a:r>
            <a:r>
              <a:rPr lang="en-US" altLang="en-US" sz="3200" dirty="0">
                <a:solidFill>
                  <a:srgbClr val="0070C0"/>
                </a:solidFill>
              </a:rPr>
              <a:t>) </a:t>
            </a:r>
          </a:p>
          <a:p>
            <a:pPr eaLnBrk="1" hangingPunct="1"/>
            <a:r>
              <a:rPr lang="en-US" altLang="en-US" sz="3200" dirty="0">
                <a:solidFill>
                  <a:srgbClr val="0070C0"/>
                </a:solidFill>
              </a:rPr>
              <a:t>Heat stress (</a:t>
            </a:r>
            <a:r>
              <a:rPr lang="en-US" altLang="en-US" sz="3200" dirty="0">
                <a:solidFill>
                  <a:srgbClr val="0070C0"/>
                </a:solidFill>
                <a:hlinkClick r:id="rId8" tooltip="Hyperthermia"/>
              </a:rPr>
              <a:t>hyperthermia</a:t>
            </a:r>
            <a:r>
              <a:rPr lang="en-US" altLang="en-US" sz="3200" dirty="0"/>
              <a:t>) </a:t>
            </a:r>
          </a:p>
        </p:txBody>
      </p:sp>
    </p:spTree>
    <p:extLst>
      <p:ext uri="{BB962C8B-B14F-4D97-AF65-F5344CB8AC3E}">
        <p14:creationId xmlns:p14="http://schemas.microsoft.com/office/powerpoint/2010/main" val="1257440745"/>
      </p:ext>
    </p:extLst>
  </p:cSld>
  <p:clrMapOvr>
    <a:masterClrMapping/>
  </p:clrMapOvr>
  <mc:AlternateContent xmlns:mc="http://schemas.openxmlformats.org/markup-compatibility/2006" xmlns:p14="http://schemas.microsoft.com/office/powerpoint/2010/main">
    <mc:Choice Requires="p14">
      <p:transition spd="slow" p14:dur="2000" advTm="25186"/>
    </mc:Choice>
    <mc:Fallback xmlns="">
      <p:transition spd="slow" advTm="25186"/>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a:xfrm>
            <a:off x="1311965" y="1404730"/>
            <a:ext cx="9713843" cy="5088835"/>
          </a:xfrm>
        </p:spPr>
        <p:txBody>
          <a:bodyPr>
            <a:normAutofit/>
          </a:bodyPr>
          <a:lstStyle/>
          <a:p>
            <a:pPr eaLnBrk="1" hangingPunct="1">
              <a:buFontTx/>
              <a:buNone/>
            </a:pPr>
            <a:r>
              <a:rPr lang="en-US" altLang="en-US" sz="4000" u="sng" dirty="0">
                <a:solidFill>
                  <a:srgbClr val="FF0000"/>
                </a:solidFill>
              </a:rPr>
              <a:t>3- Biological Hazards:</a:t>
            </a:r>
          </a:p>
          <a:p>
            <a:pPr eaLnBrk="1" hangingPunct="1"/>
            <a:r>
              <a:rPr lang="en-US" altLang="en-US" sz="3600" u="sng" dirty="0">
                <a:solidFill>
                  <a:srgbClr val="FF0000"/>
                </a:solidFill>
                <a:hlinkClick r:id="rId2" tooltip="Bacteria"/>
              </a:rPr>
              <a:t> </a:t>
            </a:r>
            <a:r>
              <a:rPr lang="en-US" altLang="en-US" sz="3200" dirty="0">
                <a:solidFill>
                  <a:srgbClr val="FF0000"/>
                </a:solidFill>
                <a:hlinkClick r:id="rId2" tooltip="Bacteria"/>
              </a:rPr>
              <a:t>Bacteria</a:t>
            </a:r>
            <a:r>
              <a:rPr lang="en-US" altLang="en-US" sz="3200" dirty="0">
                <a:solidFill>
                  <a:srgbClr val="FF0000"/>
                </a:solidFill>
              </a:rPr>
              <a:t> </a:t>
            </a:r>
          </a:p>
          <a:p>
            <a:pPr eaLnBrk="1" hangingPunct="1"/>
            <a:r>
              <a:rPr lang="en-US" altLang="en-US" sz="3200" dirty="0">
                <a:solidFill>
                  <a:srgbClr val="0070C0"/>
                </a:solidFill>
                <a:hlinkClick r:id="rId3" tooltip="Virus"/>
              </a:rPr>
              <a:t> Virus</a:t>
            </a:r>
            <a:r>
              <a:rPr lang="en-US" altLang="en-US" sz="3200" dirty="0">
                <a:solidFill>
                  <a:srgbClr val="0070C0"/>
                </a:solidFill>
              </a:rPr>
              <a:t> </a:t>
            </a:r>
          </a:p>
          <a:p>
            <a:pPr eaLnBrk="1" hangingPunct="1"/>
            <a:r>
              <a:rPr lang="en-US" altLang="en-US" sz="3200" dirty="0">
                <a:solidFill>
                  <a:srgbClr val="0070C0"/>
                </a:solidFill>
                <a:hlinkClick r:id="rId4" tooltip="Fungi"/>
              </a:rPr>
              <a:t> Fungi</a:t>
            </a:r>
            <a:r>
              <a:rPr lang="en-US" altLang="en-US" sz="3200" dirty="0">
                <a:solidFill>
                  <a:srgbClr val="0070C0"/>
                </a:solidFill>
              </a:rPr>
              <a:t> </a:t>
            </a:r>
          </a:p>
          <a:p>
            <a:pPr marL="0" indent="0" eaLnBrk="1" hangingPunct="1">
              <a:buNone/>
            </a:pPr>
            <a:r>
              <a:rPr lang="en-US" altLang="en-US" sz="3200" dirty="0">
                <a:solidFill>
                  <a:srgbClr val="0070C0"/>
                </a:solidFill>
                <a:hlinkClick r:id="rId5" tooltip="Blood-borne pathogens"/>
              </a:rPr>
              <a:t> e.g. Blood-borne pathogens</a:t>
            </a:r>
            <a:r>
              <a:rPr lang="en-US" altLang="en-US" sz="3200" dirty="0">
                <a:solidFill>
                  <a:srgbClr val="0070C0"/>
                </a:solidFill>
              </a:rPr>
              <a:t> </a:t>
            </a:r>
          </a:p>
          <a:p>
            <a:pPr marL="0" indent="0" eaLnBrk="1" hangingPunct="1">
              <a:buNone/>
            </a:pPr>
            <a:r>
              <a:rPr lang="en-US" altLang="en-US" sz="3200" dirty="0">
                <a:solidFill>
                  <a:srgbClr val="0070C0"/>
                </a:solidFill>
                <a:hlinkClick r:id="rId6" tooltip="Tuberculosis"/>
              </a:rPr>
              <a:t> e.g. Tuberculosis</a:t>
            </a:r>
            <a:r>
              <a:rPr lang="en-US" altLang="en-US" sz="3200" dirty="0">
                <a:solidFill>
                  <a:srgbClr val="0070C0"/>
                </a:solidFill>
              </a:rPr>
              <a:t> </a:t>
            </a:r>
          </a:p>
        </p:txBody>
      </p:sp>
    </p:spTree>
    <p:extLst>
      <p:ext uri="{BB962C8B-B14F-4D97-AF65-F5344CB8AC3E}">
        <p14:creationId xmlns:p14="http://schemas.microsoft.com/office/powerpoint/2010/main" val="3568964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body" idx="1"/>
          </p:nvPr>
        </p:nvSpPr>
        <p:spPr>
          <a:xfrm>
            <a:off x="1086678" y="1111941"/>
            <a:ext cx="10561983" cy="5620163"/>
          </a:xfrm>
        </p:spPr>
        <p:txBody>
          <a:bodyPr>
            <a:normAutofit fontScale="70000" lnSpcReduction="20000"/>
          </a:bodyPr>
          <a:lstStyle/>
          <a:p>
            <a:pPr eaLnBrk="1" hangingPunct="1">
              <a:buFontTx/>
              <a:buNone/>
            </a:pPr>
            <a:r>
              <a:rPr lang="en-US" altLang="en-US" sz="6900" u="sng" dirty="0">
                <a:solidFill>
                  <a:srgbClr val="FF0000"/>
                </a:solidFill>
              </a:rPr>
              <a:t>4- Chemical hazards </a:t>
            </a:r>
          </a:p>
          <a:p>
            <a:pPr eaLnBrk="1" hangingPunct="1"/>
            <a:r>
              <a:rPr lang="en-US" altLang="en-US" sz="5700" u="sng" dirty="0">
                <a:solidFill>
                  <a:srgbClr val="0070C0"/>
                </a:solidFill>
              </a:rPr>
              <a:t>include: </a:t>
            </a:r>
          </a:p>
          <a:p>
            <a:pPr eaLnBrk="1" hangingPunct="1">
              <a:buFontTx/>
              <a:buNone/>
            </a:pPr>
            <a:r>
              <a:rPr lang="en-US" altLang="en-US" sz="5700" u="sng" dirty="0">
                <a:solidFill>
                  <a:srgbClr val="0070C0"/>
                </a:solidFill>
                <a:hlinkClick r:id="rId2" tooltip="Acid"/>
              </a:rPr>
              <a:t>Acids</a:t>
            </a:r>
            <a:r>
              <a:rPr lang="en-US" altLang="en-US" sz="5700" u="sng" dirty="0">
                <a:solidFill>
                  <a:srgbClr val="0070C0"/>
                </a:solidFill>
              </a:rPr>
              <a:t> </a:t>
            </a:r>
          </a:p>
          <a:p>
            <a:pPr eaLnBrk="1" hangingPunct="1">
              <a:buFontTx/>
              <a:buNone/>
            </a:pPr>
            <a:r>
              <a:rPr lang="en-US" altLang="en-US" sz="5700" u="sng" dirty="0">
                <a:solidFill>
                  <a:srgbClr val="0070C0"/>
                </a:solidFill>
                <a:hlinkClick r:id="rId3" tooltip="Base (chemistry)"/>
              </a:rPr>
              <a:t>Bases</a:t>
            </a:r>
            <a:r>
              <a:rPr lang="en-US" altLang="en-US" sz="5700" u="sng" dirty="0">
                <a:solidFill>
                  <a:srgbClr val="0070C0"/>
                </a:solidFill>
              </a:rPr>
              <a:t> </a:t>
            </a:r>
          </a:p>
          <a:p>
            <a:pPr eaLnBrk="1" hangingPunct="1">
              <a:buFontTx/>
              <a:buNone/>
            </a:pPr>
            <a:r>
              <a:rPr lang="en-US" altLang="en-US" sz="5700" u="sng" dirty="0">
                <a:solidFill>
                  <a:srgbClr val="0070C0"/>
                </a:solidFill>
                <a:hlinkClick r:id="rId4" tooltip="Heavy metal (chemistry)"/>
              </a:rPr>
              <a:t>Heavy metals</a:t>
            </a:r>
            <a:r>
              <a:rPr lang="en-US" altLang="en-US" sz="5700" dirty="0">
                <a:solidFill>
                  <a:srgbClr val="0070C0"/>
                </a:solidFill>
              </a:rPr>
              <a:t> </a:t>
            </a:r>
          </a:p>
          <a:p>
            <a:pPr eaLnBrk="1" hangingPunct="1">
              <a:buFontTx/>
              <a:buNone/>
            </a:pPr>
            <a:r>
              <a:rPr lang="en-US" altLang="en-US" sz="5700" dirty="0">
                <a:solidFill>
                  <a:srgbClr val="0070C0"/>
                </a:solidFill>
                <a:hlinkClick r:id="rId5" tooltip="Solvent"/>
              </a:rPr>
              <a:t>Solvents</a:t>
            </a:r>
            <a:r>
              <a:rPr lang="en-US" altLang="en-US" sz="5700" dirty="0">
                <a:solidFill>
                  <a:srgbClr val="0070C0"/>
                </a:solidFill>
              </a:rPr>
              <a:t> </a:t>
            </a:r>
          </a:p>
          <a:p>
            <a:pPr eaLnBrk="1" hangingPunct="1">
              <a:buFontTx/>
              <a:buNone/>
            </a:pPr>
            <a:r>
              <a:rPr lang="en-US" altLang="en-US" sz="5700" dirty="0">
                <a:solidFill>
                  <a:srgbClr val="0070C0"/>
                </a:solidFill>
                <a:hlinkClick r:id="rId6" tooltip="Particulates"/>
              </a:rPr>
              <a:t>Particulates</a:t>
            </a:r>
            <a:r>
              <a:rPr lang="en-US" altLang="en-US" sz="5700" dirty="0">
                <a:solidFill>
                  <a:srgbClr val="0070C0"/>
                </a:solidFill>
              </a:rPr>
              <a:t>: </a:t>
            </a:r>
            <a:r>
              <a:rPr lang="en-US" altLang="en-US" sz="4600" b="1" dirty="0">
                <a:solidFill>
                  <a:srgbClr val="0070C0"/>
                </a:solidFill>
              </a:rPr>
              <a:t>Fumes (noxious gases/vapors), silica             particles (pneumoconiosis) </a:t>
            </a:r>
          </a:p>
          <a:p>
            <a:pPr eaLnBrk="1" hangingPunct="1">
              <a:buFontTx/>
              <a:buNone/>
            </a:pPr>
            <a:r>
              <a:rPr lang="en-US" altLang="en-US" sz="5700" dirty="0">
                <a:solidFill>
                  <a:srgbClr val="0070C0"/>
                </a:solidFill>
                <a:hlinkClick r:id="rId7" tooltip="Reactivity (chemistry)"/>
              </a:rPr>
              <a:t>Highly-reactive chemicals</a:t>
            </a:r>
            <a:r>
              <a:rPr lang="en-US" altLang="en-US" sz="5700" dirty="0">
                <a:solidFill>
                  <a:srgbClr val="0070C0"/>
                </a:solidFill>
              </a:rPr>
              <a:t> </a:t>
            </a:r>
          </a:p>
          <a:p>
            <a:pPr eaLnBrk="1" hangingPunct="1">
              <a:buFontTx/>
              <a:buNone/>
            </a:pPr>
            <a:r>
              <a:rPr lang="en-US" altLang="en-US" sz="5700" dirty="0">
                <a:solidFill>
                  <a:srgbClr val="0070C0"/>
                </a:solidFill>
              </a:rPr>
              <a:t>         </a:t>
            </a:r>
            <a:r>
              <a:rPr lang="en-US" altLang="en-US" sz="5100" dirty="0">
                <a:solidFill>
                  <a:srgbClr val="0070C0"/>
                </a:solidFill>
              </a:rPr>
              <a:t>Fire and explosion hazards</a:t>
            </a:r>
            <a:r>
              <a:rPr lang="en-US" altLang="en-US" sz="1700" dirty="0">
                <a:solidFill>
                  <a:srgbClr val="0070C0"/>
                </a:solidFill>
              </a:rPr>
              <a:t>.</a:t>
            </a:r>
          </a:p>
        </p:txBody>
      </p:sp>
    </p:spTree>
    <p:extLst>
      <p:ext uri="{BB962C8B-B14F-4D97-AF65-F5344CB8AC3E}">
        <p14:creationId xmlns:p14="http://schemas.microsoft.com/office/powerpoint/2010/main" val="1019883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1436914" y="234498"/>
            <a:ext cx="9916886" cy="719092"/>
          </a:xfrm>
        </p:spPr>
        <p:txBody>
          <a:bodyPr>
            <a:noAutofit/>
          </a:bodyPr>
          <a:lstStyle/>
          <a:p>
            <a:r>
              <a:rPr lang="en-US" altLang="en-US" b="1" dirty="0">
                <a:solidFill>
                  <a:srgbClr val="FF0000"/>
                </a:solidFill>
                <a:latin typeface="+mn-lt"/>
              </a:rPr>
              <a:t>Pneumoconiosis</a:t>
            </a:r>
            <a:endParaRPr lang="ar-SA" altLang="en-US" b="1" dirty="0">
              <a:solidFill>
                <a:srgbClr val="FF0000"/>
              </a:solidFill>
              <a:latin typeface="+mn-lt"/>
            </a:endParaRPr>
          </a:p>
        </p:txBody>
      </p:sp>
      <p:sp>
        <p:nvSpPr>
          <p:cNvPr id="47107" name="Content Placeholder 2"/>
          <p:cNvSpPr>
            <a:spLocks noGrp="1"/>
          </p:cNvSpPr>
          <p:nvPr>
            <p:ph idx="1"/>
          </p:nvPr>
        </p:nvSpPr>
        <p:spPr>
          <a:xfrm>
            <a:off x="1436914" y="1162595"/>
            <a:ext cx="10202092" cy="5499462"/>
          </a:xfrm>
        </p:spPr>
        <p:txBody>
          <a:bodyPr>
            <a:noAutofit/>
          </a:bodyPr>
          <a:lstStyle/>
          <a:p>
            <a:pPr>
              <a:spcBef>
                <a:spcPts val="1200"/>
              </a:spcBef>
            </a:pPr>
            <a:r>
              <a:rPr lang="en-US" altLang="en-US" sz="3200" dirty="0">
                <a:solidFill>
                  <a:srgbClr val="0070C0"/>
                </a:solidFill>
              </a:rPr>
              <a:t>In China, the number of workers exposed to silica containing dusts was estimated to be as high as 12 million .</a:t>
            </a:r>
          </a:p>
          <a:p>
            <a:pPr>
              <a:spcBef>
                <a:spcPts val="1200"/>
              </a:spcBef>
            </a:pPr>
            <a:r>
              <a:rPr lang="en-US" altLang="en-US" sz="3200" dirty="0">
                <a:solidFill>
                  <a:srgbClr val="0070C0"/>
                </a:solidFill>
              </a:rPr>
              <a:t>Pneumoconiosis has been the most serious and preventable occupational disease for a long time.</a:t>
            </a:r>
          </a:p>
          <a:p>
            <a:pPr>
              <a:spcBef>
                <a:spcPts val="1200"/>
              </a:spcBef>
            </a:pPr>
            <a:r>
              <a:rPr lang="en-US" altLang="en-US" sz="3200" dirty="0">
                <a:solidFill>
                  <a:srgbClr val="0070C0"/>
                </a:solidFill>
              </a:rPr>
              <a:t> In recent years, new cases were estimated at 12,000–15,000 annually, representing 70–80% of the total number of cases of reported occupational diseases. </a:t>
            </a:r>
          </a:p>
          <a:p>
            <a:pPr>
              <a:spcBef>
                <a:spcPts val="1200"/>
              </a:spcBef>
            </a:pPr>
            <a:r>
              <a:rPr lang="en-US" altLang="en-US" sz="3200" dirty="0">
                <a:solidFill>
                  <a:srgbClr val="0070C0"/>
                </a:solidFill>
              </a:rPr>
              <a:t>Most of the cases were found in coal-mining industries, followed by the construction materials manufacturing industry, the metallurgical industry, non-ferrous metal industries, and machinery industries (Zhang, 2010).</a:t>
            </a:r>
            <a:endParaRPr lang="ar-SA" altLang="en-US" sz="3200" dirty="0">
              <a:solidFill>
                <a:srgbClr val="0070C0"/>
              </a:solidFill>
            </a:endParaRPr>
          </a:p>
          <a:p>
            <a:pPr marL="0" indent="0">
              <a:buNone/>
            </a:pPr>
            <a:endParaRPr lang="en-US" altLang="en-US" sz="3200" dirty="0">
              <a:solidFill>
                <a:srgbClr val="0070C0"/>
              </a:solidFill>
            </a:endParaRPr>
          </a:p>
        </p:txBody>
      </p:sp>
      <p:sp>
        <p:nvSpPr>
          <p:cNvPr id="2" name="Rectangle 1"/>
          <p:cNvSpPr/>
          <p:nvPr/>
        </p:nvSpPr>
        <p:spPr>
          <a:xfrm>
            <a:off x="3048000" y="1889604"/>
            <a:ext cx="6096000" cy="388696"/>
          </a:xfrm>
          <a:prstGeom prst="rect">
            <a:avLst/>
          </a:prstGeom>
        </p:spPr>
        <p:txBody>
          <a:bodyPr>
            <a:spAutoFit/>
          </a:bodyPr>
          <a:lstStyle/>
          <a:p>
            <a:pPr>
              <a:lnSpc>
                <a:spcPct val="107000"/>
              </a:lnSpc>
              <a:spcAft>
                <a:spcPts val="800"/>
              </a:spcAft>
            </a:pPr>
            <a:r>
              <a:rPr lang="en-US">
                <a:latin typeface="Calibri" panose="020F0502020204030204" pitchFamily="34" charset="0"/>
                <a:ea typeface="Calibri" panose="020F0502020204030204" pitchFamily="34" charset="0"/>
                <a:cs typeface="Arial" panose="020B060402020202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41522369"/>
      </p:ext>
    </p:extLst>
  </p:cSld>
  <p:clrMapOvr>
    <a:masterClrMapping/>
  </p:clrMapOvr>
  <mc:AlternateContent xmlns:mc="http://schemas.openxmlformats.org/markup-compatibility/2006" xmlns:p14="http://schemas.microsoft.com/office/powerpoint/2010/main">
    <mc:Choice Requires="p14">
      <p:transition spd="slow" p14:dur="2000" advTm="40600"/>
    </mc:Choice>
    <mc:Fallback xmlns="">
      <p:transition spd="slow" advTm="406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body" idx="1"/>
          </p:nvPr>
        </p:nvSpPr>
        <p:spPr>
          <a:xfrm>
            <a:off x="874644" y="641350"/>
            <a:ext cx="10694505" cy="5830956"/>
          </a:xfrm>
        </p:spPr>
        <p:txBody>
          <a:bodyPr>
            <a:noAutofit/>
          </a:bodyPr>
          <a:lstStyle/>
          <a:p>
            <a:pPr eaLnBrk="1" hangingPunct="1">
              <a:buFontTx/>
              <a:buNone/>
            </a:pPr>
            <a:r>
              <a:rPr lang="en-US" altLang="en-US" sz="4000" b="1" u="sng" dirty="0">
                <a:solidFill>
                  <a:srgbClr val="FF0000"/>
                </a:solidFill>
              </a:rPr>
              <a:t>5- Psychosocial hazards include</a:t>
            </a:r>
          </a:p>
          <a:p>
            <a:pPr eaLnBrk="1" hangingPunct="1"/>
            <a:r>
              <a:rPr lang="en-US" altLang="en-US" sz="4400" dirty="0">
                <a:solidFill>
                  <a:srgbClr val="0070C0"/>
                </a:solidFill>
              </a:rPr>
              <a:t> </a:t>
            </a:r>
            <a:r>
              <a:rPr lang="en-US" altLang="en-US" sz="3600" dirty="0">
                <a:solidFill>
                  <a:srgbClr val="0070C0"/>
                </a:solidFill>
              </a:rPr>
              <a:t>Work-related </a:t>
            </a:r>
            <a:r>
              <a:rPr lang="en-US" altLang="en-US" sz="3600" dirty="0">
                <a:solidFill>
                  <a:srgbClr val="0070C0"/>
                </a:solidFill>
                <a:hlinkClick r:id="rId2" tooltip="Stress (medicine)"/>
              </a:rPr>
              <a:t>stress</a:t>
            </a:r>
            <a:r>
              <a:rPr lang="en-US" altLang="en-US" sz="3600" dirty="0">
                <a:solidFill>
                  <a:srgbClr val="0070C0"/>
                </a:solidFill>
              </a:rPr>
              <a:t>, whose causal factors include excessive working time and </a:t>
            </a:r>
            <a:r>
              <a:rPr lang="en-US" altLang="en-US" sz="3600" dirty="0">
                <a:solidFill>
                  <a:srgbClr val="0070C0"/>
                </a:solidFill>
                <a:hlinkClick r:id="rId3" tooltip="Overwork"/>
              </a:rPr>
              <a:t>overwork</a:t>
            </a:r>
            <a:r>
              <a:rPr lang="en-US" altLang="en-US" sz="3600" dirty="0">
                <a:solidFill>
                  <a:srgbClr val="0070C0"/>
                </a:solidFill>
              </a:rPr>
              <a:t> .</a:t>
            </a:r>
          </a:p>
          <a:p>
            <a:pPr eaLnBrk="1" hangingPunct="1"/>
            <a:r>
              <a:rPr lang="en-US" altLang="en-US" sz="3600" dirty="0">
                <a:solidFill>
                  <a:srgbClr val="0070C0"/>
                </a:solidFill>
                <a:hlinkClick r:id="rId4" tooltip="Violence"/>
              </a:rPr>
              <a:t>Violence</a:t>
            </a:r>
            <a:r>
              <a:rPr lang="en-US" altLang="en-US" sz="3600" dirty="0">
                <a:solidFill>
                  <a:srgbClr val="0070C0"/>
                </a:solidFill>
              </a:rPr>
              <a:t> from outside the organization .</a:t>
            </a:r>
          </a:p>
          <a:p>
            <a:pPr eaLnBrk="1" hangingPunct="1"/>
            <a:r>
              <a:rPr lang="en-US" altLang="en-US" sz="3600" dirty="0">
                <a:solidFill>
                  <a:srgbClr val="0070C0"/>
                </a:solidFill>
                <a:hlinkClick r:id="rId5" tooltip="Bullying"/>
              </a:rPr>
              <a:t>Bullying</a:t>
            </a:r>
            <a:r>
              <a:rPr lang="en-US" altLang="en-US" sz="3600" dirty="0">
                <a:solidFill>
                  <a:srgbClr val="0070C0"/>
                </a:solidFill>
              </a:rPr>
              <a:t>, which may include </a:t>
            </a:r>
            <a:r>
              <a:rPr lang="en-US" altLang="en-US" sz="3600" dirty="0">
                <a:solidFill>
                  <a:srgbClr val="0070C0"/>
                </a:solidFill>
                <a:hlinkClick r:id="rId6" tooltip="Emotional abuse"/>
              </a:rPr>
              <a:t>emotional</a:t>
            </a:r>
            <a:r>
              <a:rPr lang="en-US" altLang="en-US" sz="3600" dirty="0">
                <a:solidFill>
                  <a:srgbClr val="0070C0"/>
                </a:solidFill>
              </a:rPr>
              <a:t> and </a:t>
            </a:r>
            <a:r>
              <a:rPr lang="en-US" altLang="en-US" sz="3600" dirty="0">
                <a:solidFill>
                  <a:srgbClr val="0070C0"/>
                </a:solidFill>
                <a:hlinkClick r:id="rId7" tooltip="Verbal abuse"/>
              </a:rPr>
              <a:t>verbal abuse</a:t>
            </a:r>
            <a:r>
              <a:rPr lang="en-US" altLang="en-US" sz="3600" dirty="0">
                <a:solidFill>
                  <a:srgbClr val="0070C0"/>
                </a:solidFill>
              </a:rPr>
              <a:t> </a:t>
            </a:r>
          </a:p>
          <a:p>
            <a:pPr eaLnBrk="1" hangingPunct="1"/>
            <a:r>
              <a:rPr lang="en-US" altLang="en-US" sz="3600" dirty="0">
                <a:solidFill>
                  <a:srgbClr val="0070C0"/>
                </a:solidFill>
                <a:hlinkClick r:id="rId8" tooltip="Sexual harassment"/>
              </a:rPr>
              <a:t>Sexual harassment</a:t>
            </a:r>
            <a:r>
              <a:rPr lang="en-US" altLang="en-US" sz="3600" dirty="0">
                <a:solidFill>
                  <a:srgbClr val="0070C0"/>
                </a:solidFill>
              </a:rPr>
              <a:t> </a:t>
            </a:r>
          </a:p>
          <a:p>
            <a:pPr eaLnBrk="1" hangingPunct="1"/>
            <a:r>
              <a:rPr lang="en-US" altLang="en-US" sz="3600" dirty="0">
                <a:solidFill>
                  <a:srgbClr val="0070C0"/>
                </a:solidFill>
                <a:hlinkClick r:id="rId9" tooltip="Burnout (psychology)"/>
              </a:rPr>
              <a:t>Burnout</a:t>
            </a:r>
            <a:r>
              <a:rPr lang="en-US" altLang="en-US" sz="3600" dirty="0">
                <a:solidFill>
                  <a:srgbClr val="0070C0"/>
                </a:solidFill>
              </a:rPr>
              <a:t> </a:t>
            </a:r>
          </a:p>
          <a:p>
            <a:pPr eaLnBrk="1" hangingPunct="1"/>
            <a:r>
              <a:rPr lang="en-US" altLang="en-US" sz="3600" dirty="0">
                <a:solidFill>
                  <a:srgbClr val="0070C0"/>
                </a:solidFill>
              </a:rPr>
              <a:t>Exposure to unhealthy elements during meetings with business associates, e.g. </a:t>
            </a:r>
            <a:r>
              <a:rPr lang="en-US" altLang="en-US" sz="3600" dirty="0">
                <a:solidFill>
                  <a:srgbClr val="0070C0"/>
                </a:solidFill>
                <a:hlinkClick r:id="rId10" tooltip="Tobacco"/>
              </a:rPr>
              <a:t>tobacco</a:t>
            </a:r>
            <a:r>
              <a:rPr lang="en-US" altLang="en-US" sz="3600" dirty="0">
                <a:solidFill>
                  <a:srgbClr val="0070C0"/>
                </a:solidFill>
              </a:rPr>
              <a:t>, uncontrolled </a:t>
            </a:r>
            <a:r>
              <a:rPr lang="en-US" altLang="en-US" sz="3600" dirty="0">
                <a:solidFill>
                  <a:srgbClr val="0070C0"/>
                </a:solidFill>
                <a:hlinkClick r:id="rId11" tooltip="Alcohol"/>
              </a:rPr>
              <a:t>alcohol</a:t>
            </a:r>
            <a:r>
              <a:rPr lang="en-US" altLang="en-US" sz="3600" dirty="0">
                <a:solidFill>
                  <a:srgbClr val="0070C0"/>
                </a:solidFill>
              </a:rPr>
              <a:t> </a:t>
            </a:r>
            <a:endParaRPr lang="en-US" altLang="en-US" sz="3600" u="sng" dirty="0">
              <a:solidFill>
                <a:srgbClr val="0070C0"/>
              </a:solidFill>
            </a:endParaRPr>
          </a:p>
          <a:p>
            <a:pPr eaLnBrk="1" hangingPunct="1">
              <a:buFontTx/>
              <a:buNone/>
            </a:pPr>
            <a:endParaRPr lang="en-US" altLang="en-US" sz="3600" u="sng" dirty="0"/>
          </a:p>
        </p:txBody>
      </p:sp>
      <p:sp>
        <p:nvSpPr>
          <p:cNvPr id="49155" name="Rectangle 4"/>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a:p>
            <a:pPr>
              <a:spcBef>
                <a:spcPct val="0"/>
              </a:spcBef>
              <a:buFontTx/>
              <a:buNone/>
            </a:pPr>
            <a:endParaRPr lang="en-US" altLang="en-US" sz="1800">
              <a:latin typeface="Arial" panose="020B0604020202020204" pitchFamily="34" charset="0"/>
            </a:endParaRPr>
          </a:p>
        </p:txBody>
      </p:sp>
      <p:sp>
        <p:nvSpPr>
          <p:cNvPr id="49156" name="Rectangle 5"/>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a:p>
            <a:pPr>
              <a:spcBef>
                <a:spcPct val="0"/>
              </a:spcBef>
              <a:buFontTx/>
              <a:buNone/>
            </a:pPr>
            <a:endParaRPr lang="en-US" altLang="en-US" sz="1800">
              <a:latin typeface="Arial" panose="020B0604020202020204" pitchFamily="34" charset="0"/>
            </a:endParaRPr>
          </a:p>
        </p:txBody>
      </p:sp>
      <p:sp>
        <p:nvSpPr>
          <p:cNvPr id="49157" name="Rectangle 6"/>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a:p>
            <a:pPr>
              <a:spcBef>
                <a:spcPct val="0"/>
              </a:spcBef>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2125820273"/>
      </p:ext>
    </p:extLst>
  </p:cSld>
  <p:clrMapOvr>
    <a:masterClrMapping/>
  </p:clrMapOvr>
  <mc:AlternateContent xmlns:mc="http://schemas.openxmlformats.org/markup-compatibility/2006" xmlns:p14="http://schemas.microsoft.com/office/powerpoint/2010/main">
    <mc:Choice Requires="p14">
      <p:transition spd="slow" p14:dur="2000" advTm="13235"/>
    </mc:Choice>
    <mc:Fallback xmlns="">
      <p:transition spd="slow" advTm="13235"/>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26671" y="580345"/>
            <a:ext cx="9938657" cy="4524315"/>
          </a:xfrm>
          <a:prstGeom prst="rect">
            <a:avLst/>
          </a:prstGeom>
        </p:spPr>
        <p:txBody>
          <a:bodyPr wrap="square">
            <a:spAutoFit/>
          </a:bodyPr>
          <a:lstStyle/>
          <a:p>
            <a:r>
              <a:rPr lang="en-US" altLang="en-US" sz="3200" dirty="0">
                <a:solidFill>
                  <a:srgbClr val="0070C0"/>
                </a:solidFill>
              </a:rPr>
              <a:t>In 1986, the National Institute for Occupational Safety and Health (NIOSH) listed psychological disorders among the </a:t>
            </a:r>
            <a:r>
              <a:rPr lang="en-US" altLang="en-US" sz="3200" b="1" dirty="0">
                <a:solidFill>
                  <a:srgbClr val="0070C0"/>
                </a:solidFill>
              </a:rPr>
              <a:t>ten leading work-related diseases </a:t>
            </a:r>
            <a:r>
              <a:rPr lang="en-US" altLang="en-US" sz="3200" dirty="0">
                <a:solidFill>
                  <a:srgbClr val="0070C0"/>
                </a:solidFill>
              </a:rPr>
              <a:t>and injuries among U.S. workers.</a:t>
            </a:r>
          </a:p>
          <a:p>
            <a:pPr>
              <a:buFontTx/>
              <a:buNone/>
            </a:pPr>
            <a:endParaRPr lang="en-US" altLang="en-US" sz="3200" dirty="0">
              <a:solidFill>
                <a:srgbClr val="0070C0"/>
              </a:solidFill>
            </a:endParaRPr>
          </a:p>
          <a:p>
            <a:r>
              <a:rPr lang="en-US" altLang="en-US" sz="3200" dirty="0">
                <a:solidFill>
                  <a:srgbClr val="0070C0"/>
                </a:solidFill>
              </a:rPr>
              <a:t>Psychosocial hazards, however, have received little attention over the past decades. This is mainly because of the focus on controlling physical, chemical and biological hazards in workplaces.</a:t>
            </a:r>
            <a:endParaRPr lang="ar-SA" altLang="en-US" sz="3200" dirty="0">
              <a:solidFill>
                <a:srgbClr val="0070C0"/>
              </a:solidFill>
            </a:endParaRPr>
          </a:p>
        </p:txBody>
      </p:sp>
    </p:spTree>
    <p:extLst>
      <p:ext uri="{BB962C8B-B14F-4D97-AF65-F5344CB8AC3E}">
        <p14:creationId xmlns:p14="http://schemas.microsoft.com/office/powerpoint/2010/main" val="4123306206"/>
      </p:ext>
    </p:extLst>
  </p:cSld>
  <p:clrMapOvr>
    <a:masterClrMapping/>
  </p:clrMapOvr>
  <mc:AlternateContent xmlns:mc="http://schemas.openxmlformats.org/markup-compatibility/2006" xmlns:p14="http://schemas.microsoft.com/office/powerpoint/2010/main">
    <mc:Choice Requires="p14">
      <p:transition spd="slow" p14:dur="2000" advTm="23488"/>
    </mc:Choice>
    <mc:Fallback xmlns="">
      <p:transition spd="slow" advTm="2348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42535" y="404664"/>
            <a:ext cx="8135733" cy="612304"/>
          </a:xfrm>
        </p:spPr>
        <p:txBody>
          <a:bodyPr>
            <a:noAutofit/>
          </a:bodyPr>
          <a:lstStyle/>
          <a:p>
            <a:pPr eaLnBrk="1" hangingPunct="1"/>
            <a:r>
              <a:rPr lang="en-US" altLang="en-US" b="1" dirty="0">
                <a:solidFill>
                  <a:srgbClr val="FF0000"/>
                </a:solidFill>
                <a:latin typeface="+mn-lt"/>
              </a:rPr>
              <a:t>Definition </a:t>
            </a:r>
          </a:p>
        </p:txBody>
      </p:sp>
      <p:sp>
        <p:nvSpPr>
          <p:cNvPr id="7171" name="Rectangle 3"/>
          <p:cNvSpPr>
            <a:spLocks noGrp="1" noChangeArrowheads="1"/>
          </p:cNvSpPr>
          <p:nvPr>
            <p:ph idx="1"/>
          </p:nvPr>
        </p:nvSpPr>
        <p:spPr>
          <a:xfrm>
            <a:off x="1131721" y="1385937"/>
            <a:ext cx="9903656" cy="4762615"/>
          </a:xfrm>
        </p:spPr>
        <p:txBody>
          <a:bodyPr>
            <a:normAutofit/>
          </a:bodyPr>
          <a:lstStyle/>
          <a:p>
            <a:pPr marL="0" indent="0" eaLnBrk="1" hangingPunct="1">
              <a:lnSpc>
                <a:spcPct val="110000"/>
              </a:lnSpc>
              <a:spcBef>
                <a:spcPts val="0"/>
              </a:spcBef>
              <a:buNone/>
            </a:pPr>
            <a:r>
              <a:rPr lang="en-US" altLang="en-US" b="1" dirty="0">
                <a:solidFill>
                  <a:srgbClr val="0070C0"/>
                </a:solidFill>
              </a:rPr>
              <a:t>Since 1950, the </a:t>
            </a:r>
            <a:r>
              <a:rPr lang="en-US" altLang="en-US" b="1" dirty="0">
                <a:solidFill>
                  <a:srgbClr val="0070C0"/>
                </a:solidFill>
                <a:hlinkClick r:id="rId2" tooltip="International Labour Organization"/>
              </a:rPr>
              <a:t>International </a:t>
            </a:r>
            <a:r>
              <a:rPr lang="en-US" altLang="en-US" b="1" dirty="0" err="1">
                <a:solidFill>
                  <a:srgbClr val="0070C0"/>
                </a:solidFill>
                <a:hlinkClick r:id="rId2" tooltip="International Labour Organization"/>
              </a:rPr>
              <a:t>Labour</a:t>
            </a:r>
            <a:r>
              <a:rPr lang="en-US" altLang="en-US" b="1" dirty="0">
                <a:solidFill>
                  <a:srgbClr val="0070C0"/>
                </a:solidFill>
                <a:hlinkClick r:id="rId2" tooltip="International Labour Organization"/>
              </a:rPr>
              <a:t> Organization</a:t>
            </a:r>
            <a:r>
              <a:rPr lang="en-US" altLang="en-US" b="1" dirty="0">
                <a:solidFill>
                  <a:srgbClr val="0070C0"/>
                </a:solidFill>
              </a:rPr>
              <a:t> (ILO) and the </a:t>
            </a:r>
            <a:r>
              <a:rPr lang="en-US" altLang="en-US" b="1" dirty="0">
                <a:solidFill>
                  <a:srgbClr val="0070C0"/>
                </a:solidFill>
                <a:hlinkClick r:id="rId3" tooltip="World Health Organization"/>
              </a:rPr>
              <a:t>World Health Organization</a:t>
            </a:r>
            <a:r>
              <a:rPr lang="en-US" altLang="en-US" b="1" dirty="0">
                <a:solidFill>
                  <a:srgbClr val="0070C0"/>
                </a:solidFill>
              </a:rPr>
              <a:t> (WHO) have shared a common </a:t>
            </a:r>
            <a:r>
              <a:rPr lang="en-US" altLang="en-US" b="1" dirty="0">
                <a:solidFill>
                  <a:srgbClr val="FF0000"/>
                </a:solidFill>
              </a:rPr>
              <a:t>definition of occupational </a:t>
            </a:r>
          </a:p>
          <a:p>
            <a:pPr eaLnBrk="1" hangingPunct="1">
              <a:lnSpc>
                <a:spcPct val="90000"/>
              </a:lnSpc>
              <a:spcBef>
                <a:spcPts val="0"/>
              </a:spcBef>
              <a:buFontTx/>
              <a:buNone/>
            </a:pPr>
            <a:endParaRPr lang="en-US" altLang="en-US" sz="3600" b="1" dirty="0">
              <a:solidFill>
                <a:srgbClr val="0070C0"/>
              </a:solidFill>
            </a:endParaRPr>
          </a:p>
          <a:p>
            <a:pPr eaLnBrk="1" hangingPunct="1">
              <a:lnSpc>
                <a:spcPct val="90000"/>
              </a:lnSpc>
              <a:buFontTx/>
              <a:buNone/>
            </a:pPr>
            <a:r>
              <a:rPr lang="en-US" altLang="en-US" dirty="0"/>
              <a:t> </a:t>
            </a:r>
            <a:r>
              <a:rPr lang="en-US" sz="3200" b="1" dirty="0">
                <a:solidFill>
                  <a:srgbClr val="FF0000"/>
                </a:solidFill>
              </a:rPr>
              <a:t>Occupational Health</a:t>
            </a:r>
            <a:r>
              <a:rPr lang="en-US" sz="3200" b="1" dirty="0">
                <a:solidFill>
                  <a:srgbClr val="0070C0"/>
                </a:solidFill>
              </a:rPr>
              <a:t> is the promotion and maintenance of the highest degree of physical, mental and social well-being of workers in all occupations by preventing departures from health, controlling risks and the adaptation of work to people, and people to their jobs.</a:t>
            </a:r>
            <a:r>
              <a:rPr lang="en-US" sz="3200" dirty="0">
                <a:solidFill>
                  <a:srgbClr val="0070C0"/>
                </a:solidFill>
              </a:rPr>
              <a:t>  </a:t>
            </a:r>
            <a:br>
              <a:rPr lang="en-US" sz="3200" dirty="0">
                <a:solidFill>
                  <a:srgbClr val="0070C0"/>
                </a:solidFill>
              </a:rPr>
            </a:br>
            <a:r>
              <a:rPr lang="en-US" sz="3200" b="1" dirty="0">
                <a:solidFill>
                  <a:srgbClr val="0070C0"/>
                </a:solidFill>
              </a:rPr>
              <a:t>(ILO / WHO 1950)</a:t>
            </a:r>
            <a:endParaRPr lang="en-US" altLang="en-US" sz="3200" dirty="0">
              <a:solidFill>
                <a:srgbClr val="0070C0"/>
              </a:solidFill>
            </a:endParaRPr>
          </a:p>
          <a:p>
            <a:pPr eaLnBrk="1" hangingPunct="1">
              <a:lnSpc>
                <a:spcPct val="90000"/>
              </a:lnSpc>
            </a:pPr>
            <a:endParaRPr lang="en-US" altLang="en-US" dirty="0"/>
          </a:p>
        </p:txBody>
      </p:sp>
    </p:spTree>
    <p:extLst>
      <p:ext uri="{BB962C8B-B14F-4D97-AF65-F5344CB8AC3E}">
        <p14:creationId xmlns:p14="http://schemas.microsoft.com/office/powerpoint/2010/main" val="1678949159"/>
      </p:ext>
    </p:extLst>
  </p:cSld>
  <p:clrMapOvr>
    <a:masterClrMapping/>
  </p:clrMapOvr>
  <mc:AlternateContent xmlns:mc="http://schemas.openxmlformats.org/markup-compatibility/2006" xmlns:p14="http://schemas.microsoft.com/office/powerpoint/2010/main">
    <mc:Choice Requires="p14">
      <p:transition spd="slow" p14:dur="2000" advTm="53151"/>
    </mc:Choice>
    <mc:Fallback xmlns="">
      <p:transition spd="slow" advTm="53151"/>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110343" y="152400"/>
            <a:ext cx="7970157" cy="944880"/>
          </a:xfrm>
        </p:spPr>
        <p:txBody>
          <a:bodyPr>
            <a:normAutofit/>
          </a:bodyPr>
          <a:lstStyle/>
          <a:p>
            <a:pPr eaLnBrk="1" hangingPunct="1"/>
            <a:r>
              <a:rPr lang="en-US" altLang="en-US" sz="4000" b="1" dirty="0">
                <a:solidFill>
                  <a:srgbClr val="FF0000"/>
                </a:solidFill>
                <a:latin typeface="+mn-lt"/>
              </a:rPr>
              <a:t>6. Musculoskeletal Disorders</a:t>
            </a:r>
          </a:p>
        </p:txBody>
      </p:sp>
      <p:sp>
        <p:nvSpPr>
          <p:cNvPr id="54275" name="Rectangle 3"/>
          <p:cNvSpPr>
            <a:spLocks noGrp="1" noChangeArrowheads="1"/>
          </p:cNvSpPr>
          <p:nvPr>
            <p:ph idx="1"/>
          </p:nvPr>
        </p:nvSpPr>
        <p:spPr>
          <a:xfrm>
            <a:off x="369364" y="1097280"/>
            <a:ext cx="9972815" cy="5551714"/>
          </a:xfrm>
        </p:spPr>
        <p:txBody>
          <a:bodyPr>
            <a:noAutofit/>
          </a:bodyPr>
          <a:lstStyle/>
          <a:p>
            <a:pPr eaLnBrk="1" hangingPunct="1">
              <a:spcBef>
                <a:spcPts val="1200"/>
              </a:spcBef>
            </a:pPr>
            <a:r>
              <a:rPr lang="en-US" altLang="en-US" sz="3000" b="1" dirty="0">
                <a:solidFill>
                  <a:srgbClr val="0070C0"/>
                </a:solidFill>
              </a:rPr>
              <a:t>Avoided by the employment of good </a:t>
            </a:r>
            <a:r>
              <a:rPr lang="en-US" altLang="en-US" sz="3000" b="1" dirty="0">
                <a:solidFill>
                  <a:srgbClr val="0070C0"/>
                </a:solidFill>
                <a:hlinkClick r:id="rId2" tooltip="Ergonomics"/>
              </a:rPr>
              <a:t>ergonomic design</a:t>
            </a:r>
            <a:r>
              <a:rPr lang="en-US" altLang="en-US" sz="3000" b="1" dirty="0">
                <a:solidFill>
                  <a:srgbClr val="0070C0"/>
                </a:solidFill>
              </a:rPr>
              <a:t>.</a:t>
            </a:r>
          </a:p>
          <a:p>
            <a:pPr eaLnBrk="1" hangingPunct="1">
              <a:spcBef>
                <a:spcPts val="1200"/>
              </a:spcBef>
            </a:pPr>
            <a:r>
              <a:rPr lang="en-US" altLang="en-US" sz="3000" b="1" dirty="0">
                <a:solidFill>
                  <a:srgbClr val="0070C0"/>
                </a:solidFill>
              </a:rPr>
              <a:t>Musculoskeletal diseases are a major industrial problem in terms of both disability and cost. </a:t>
            </a:r>
          </a:p>
          <a:p>
            <a:pPr eaLnBrk="1" hangingPunct="1">
              <a:spcBef>
                <a:spcPts val="1200"/>
              </a:spcBef>
            </a:pPr>
            <a:r>
              <a:rPr lang="en-US" altLang="en-US" sz="3000" b="1" dirty="0">
                <a:solidFill>
                  <a:srgbClr val="0070C0"/>
                </a:solidFill>
              </a:rPr>
              <a:t>These diseases cause a large number of permanent disability ratings and a burden to medical services.</a:t>
            </a:r>
          </a:p>
          <a:p>
            <a:pPr eaLnBrk="1" hangingPunct="1">
              <a:spcBef>
                <a:spcPts val="1200"/>
              </a:spcBef>
            </a:pPr>
            <a:r>
              <a:rPr lang="en-US" altLang="en-US" sz="3000" b="1" dirty="0">
                <a:solidFill>
                  <a:srgbClr val="0070C0"/>
                </a:solidFill>
              </a:rPr>
              <a:t> Low back pain occurs in 50% of workers in heavy industries. </a:t>
            </a:r>
          </a:p>
          <a:p>
            <a:pPr>
              <a:spcBef>
                <a:spcPts val="1200"/>
              </a:spcBef>
            </a:pPr>
            <a:r>
              <a:rPr lang="en-US" altLang="en-US" sz="3000" b="1" dirty="0">
                <a:solidFill>
                  <a:srgbClr val="0070C0"/>
                </a:solidFill>
              </a:rPr>
              <a:t>Repetitive loadings appear to fatigue and weakens </a:t>
            </a:r>
          </a:p>
          <a:p>
            <a:pPr marL="0" indent="0">
              <a:spcBef>
                <a:spcPts val="1200"/>
              </a:spcBef>
              <a:buNone/>
            </a:pPr>
            <a:r>
              <a:rPr lang="en-US" altLang="en-US" sz="3000" b="1" dirty="0">
                <a:solidFill>
                  <a:srgbClr val="0070C0"/>
                </a:solidFill>
              </a:rPr>
              <a:t>the tissues.</a:t>
            </a:r>
          </a:p>
          <a:p>
            <a:pPr>
              <a:spcBef>
                <a:spcPts val="1200"/>
              </a:spcBef>
            </a:pPr>
            <a:r>
              <a:rPr lang="en-US" altLang="en-US" sz="3200" b="1" dirty="0">
                <a:solidFill>
                  <a:srgbClr val="0070C0"/>
                </a:solidFill>
              </a:rPr>
              <a:t>The need to reduce musculoskeletal injuries in</a:t>
            </a:r>
          </a:p>
          <a:p>
            <a:pPr marL="0" indent="0">
              <a:spcBef>
                <a:spcPts val="1200"/>
              </a:spcBef>
              <a:buNone/>
            </a:pPr>
            <a:r>
              <a:rPr lang="en-US" altLang="en-US" sz="3200" b="1" dirty="0">
                <a:solidFill>
                  <a:srgbClr val="0070C0"/>
                </a:solidFill>
              </a:rPr>
              <a:t> the workplace has become acute.</a:t>
            </a:r>
          </a:p>
          <a:p>
            <a:pPr eaLnBrk="1" hangingPunct="1"/>
            <a:endParaRPr lang="en-US" altLang="en-US" sz="3000" b="1" dirty="0">
              <a:solidFill>
                <a:srgbClr val="0070C0"/>
              </a:solidFill>
            </a:endParaRPr>
          </a:p>
        </p:txBody>
      </p:sp>
      <p:sp>
        <p:nvSpPr>
          <p:cNvPr id="54276" name="AutoShape 5" descr="data:image/jpg;base64,/9j/4AAQSkZJRgABAQAAAQABAAD/2wCEAAkGBhMQEBITExQWExQQGBkXFhYXFxsbHxkcHxobHhgbGRscGyciIB8lGh4dHzEgIycpMDgsGiA9OjAtNicwLSkBCQoKBQUFDQUFDSkYEhgpKSkpKSkpKSkpKSkpKSkpKSkpKSkpKSkpKSkpKSkpKSkpKSkpKSkpKSkpKSkpKSkpKf/AABEIAJYAWQMBIgACEQEDEQH/xAAcAAACAwEBAQEAAAAAAAAAAAAABgQFBwMIAgH/xABBEAACAgAEAwYDAwkFCQAAAAABAgMRAAQSIQUxQQYTIlFhgQcycXKRoQgUIzNCYoKx0SRSssHwFTRTc5Kio8Lh/8QAFAEBAAAAAAAAAAAAAAAAAAAAAP/EABQRAQAAAAAAAAAAAAAAAAAAAAD/2gAMAwEAAhEDEQA/AMc4VwzvjuaUbbcya2xfxdmI3B0gjTsXLHn5BeZqxZ2/pA7OTqaj5MG1D6bX/L/W+GSHM6cqziiY1ZW/dYNv05hm1YBcl7HuSRE4kr0079RZNX74qM3w6SJmV1KlefWvcbY0aaMBo41sCWlBFnwqtmj0Okc+dsMSmXxiNPAqiyBuQL2ob7sdrPkeuAybBjTpuyuXn8IiCN1carF+QuiT6+d0cVuZ+GJdqgk5bHvKq97AZeZ9NPvgETH5i94h2KzUTECMyhf2owWHqOVgjyIxSywsppgVI6EUfuOA+MGDBgDBgwYCRw+MtKgFg6huBdVvftzw85DJgyBR+rKASKb8VP4L6bgEE72oP1wpcDUKxlJoIR9aJAYi/IH7yMOMCyLG6KwWSX9IzXehWNtRY7iNUAFC9TjlW4c+6kERcm/zMucvRJsKw2O/91SgHvz52SN3WcV2UgZhdHd9Ro3Tw9OTA+WpfXHDLzboxQCEKCii/EwAIBO+oKKHIXJQra8TIs+6gvoIkYlSARpiUVYduXkSQNyABZU4D44bnJIYswuxmjZ3UjqGBI+oABP8I8wMWkHEqTLqLJm0rtt08bE181376jfhrHLKItyafDqvXKRps1VCxbEDat6oXZxNyXDUCKKKrYPIlmI+UU1mgB1vnVAcwm5VleTu+RABr06C+fl7YnDhsc6VIqOg8OkgEX77cvLf/OJl+G1JqU7sKI5mq3varveyeuLbI5NxGI16G9r9Cdz06XvgKLiHwy4cyGR4mi3AHcltTEkBVVTYsk0AFs/jiuX8nGSQM4zAgB3SOQCVgK5SOhVQfshh6nnjQ8txGFM0O+kjjXJKbDMAe+kVdGkXZYQl9he0w53i1btmkd/nEbw6lVoU3eSQMxUAQopcPYvSAaBFkUQA8udsexeZ4VP3OYUeIWki2VceakgcuoNEe4uhx6H+LWey+fyEiyxy5eWC5cs8sToHKjxx+NVIYrfhPUKQW2x55rAXXApAI5TuSARQBNg15HbcA30w6SQRiXYgiBL3U7oz8trvZuajqNrxnnCc93Mqt05H6Yf8lnKSKyG7k90xobxyEdy/2bAUgdQem+A75PILpjQOvhj707kGisd6jp2BJu7J35edhBk1K1q/WnX8w5BmY7DpQXffcnle8Th87VEugalWaAj95KOiuWkqq1fQc98S+GzIRGxsLHly9mvlBQGzXSvx5YBh7K9nRnM0qOW7lItTqDpJAIWNNa0QpbW3gI+QAGmIw5SfDHKAfoWny5PMxzu1/VZS6n3GKr4XpU+ZAulgyq/92YJO3UnFuO1bxZjNa0MkCTLEpQ26nu49Q7vSNQ7wkeFi1mgpwFbm+zmYyaO5kgzEYHOQjLMOi6mCvE29C9Cf5H64HxNZtCZls3lmkIUJ3fcws1bLHPGCT5AGayeQ6YYkzMGclhaOWNzlmZmjO7KSpWyhIZHW+bDkWFb2LHiMMTwyLMFMTKRJq2GmvFqPQV1wFfNlIcr3RihTvJZFjU14jqNyEv8AMSEDubO5G/PBN2my8WUjzc7pCrJfiYXZXUY1Jq28J8I3JXltjM/if2szGX4TkpIpJI5JJpAkjgCQxBZURzzpmiZTqFHxXsTtjOb7W5uXKjKyTu8CuZNLG7YmySTudyTRPNieZwE/tvxpZMzIuXmkfLyBXNt8zOFd9SqFWw9KSFF92Dud8LGDBgDDP2czXeL3bk+OoWNn5WNxt9UkAo9AThYwx9lMmdQkN6VYNy5hCD1HViqAebemAaeHzBikjAhmkhlN7U7KyTdPJbr/AO4nZOC49AbnD3W25ppdtq56Qfa/b64VkFVaayRpA8W2y6LFjzEr/wAN4vshw9CKprberPVVAUDkDVCul+Z3Bi+H8+jPzrXhzEAK+ncysp28iJl+7ErhGXMnduF1F+9zpG9EM7SQg+RLMlX/AMBsdOz+VXL5pGYqqJBLbGlH6yEDcnyFchi+7L8EOWSQM2sl2VCf2YVZhBH9FQ/exwEfLdlcrmYIXmiSZ2hUGVh4zdNYf5gdRJBBFWaq8EPY/LSGN+8nmiWisUmYkliJB2Yh2JYg8tRIsDbbHfNZ8QxJHlkZhGKGgFwFiljSSPqdWksB9k+WFPt52pThfCHhmFzZgSxRRB6JRnYByymwBGQSR1oddgz/APKL44JM9BlgbGVjLN6PIQaP8Cof4sZJiTxLiMmYleWVi7ubJJvpQ5+QAHtiNgDBgwYAxpPBeG6VVb0k0oI6fIqkD7TySfUL5YzbGhdl+KiQIb3UgkWPNNXPfcqa9ZFA8sAy5XK2RQ8JXlfQqCF35eAxx/xN54auFZPxgLvv+N3dfWz7DC1wxuQboBt9O7s2PSJvbD72X0mRL2O17eVc/cfzwFhmuz8c82VhddsoRmWINeK9MKHzU0zEHrEvnif2YZ6zKvN3xTMTUDRMalyyITZJAUir5A1yAx3y+2dnB5vFEV+yDICB9GNn7YxR8DyH5v8A7RmlHcTPmZdMzqSpRyogagw1Ko03ZFHXuoN4CFx3twvC+Gd8F7yaTW6x3yZ5GJZ65KHattzyHUjzRxzjk2dneedy8khsk9PIAdABsBjYvihwLMQ8E/TiETfnbSzNHY1qWcR6QSTpBkGxrTsK6nDsAYMGDAGDBgwBhh7Fwq05LCwNA2sHeRdVVv8AKGG3nheww9i5QJ6PVo/8YH/tgH7hgKaKkaqT5txZWG+n7zbX5dBhw4JnnQryJ2vTfpuAb/0MKPCrKr66Ov8AyK/A4YOCsQFJ5+H3pY/6fzwGh8Xl1xQTodEqSxKpAvaSVEkQjqrA8vMKeagizz+UjzUM0DnUkitFIAdwGTceh0sD7jFIr/2bLUCdWYhv08QN/hiy4ZIPznNqK3aOT70Ef84iPY4DMPix2XTJ8JmkeRppWMMMbNdhA4bSSWYkkKCaoeEUo3JwDG5flH8b/wB2yqtsLkcXzPJbHmB/j9cYbgDBgwYAwYMGAMXHZeVlmJXel1f9LKwr6kAe+KfF92ZyOol73WzXmEpqvpqfQt+ROA0LIsIweR7vkRf7Nix9e5H3/ewcNcfLdBRt15ah/JcJuVyEsY0hiwPhBBsEfJq35XWYl+mnzw28HYkWw0tVkUeZDGiPMawD64DQ4gFgiI30Txc/3nCfzbHxFG8OYnaNC5jclowVUtFKA+pSxC6ln72tRGxfqRiAM8xbJ5ZVtsxPrY+UUFOzWBy7zu0H26xO7WcHQifMSyosSwC0ePWoMfesXK6110jPSnk1NvpFB5u+JPaA5ziMzkghGKDSQRtsaI2IB8IYc1VcK2PpqvbHzgDBgwYAwYMGAMX/AGXz+g1o1kWRTUf2W2B5/qwOfXrYBoMTuEz6ZL0qwG5VuWxDV+Fe+A03LcQW9LAqaKkOCDsCvOq5K3Lzw5cFcO3NaBJP/kJ+tEA7eXvhC4ZKq1uRp2LA6gasE0xNfq5DdcrJ56cNvB9jzBO4J3B2vpv9PcYDSOBp/aJT/dihUD01StY+pNfwjFd8WYUbg2dLqDoj1L6NYAIPTnX0JHI1ivzTiKWHMHWoELpKySBSEjlU14gQ1mU7WGGnY2SDD+K3EmXs45lP6SfukBIom5FayOjFFJI87wHmfBgwYAwYMGAMGDBgDErhyapKurDWfTSb/DEXEjJZsxMSBdqy9eoo8iOmA0NOHMhNaWvUKrqTJtzr53C8/wC9hm4a7WPDubNn1L1fTqjfdhN4d2wjlPjtWOo9CLJmYc9+bL58hh74VnFb5HU7mhfS9vwUffgL3MosseXjddQ/OEG3LSwYENvuNhtvvR5jaD+UfKRw7LL0bMAn2jk/riwzTKiqx0jQskoLHSNSqscVtWw72VTe/wAvLbHb4l9kZuKcHhWJllnh7uUFSCJSEKuFblvqLA+g88B5gwY753IyQSNHKjRumzI6lSPqDvjhgDBgwYAwYMGAMGDBgDE7h/G58uR3UrpXQHb7jt+GDBgGTKfFHMqymVIp1ClGR1IV1LK1OFIGzKCCAKPpYLHlPygMzAumLKwKpN0XmYDagFBk8IFfKNvTBgwEHtf8Wk4pl+7zGQiEoFJOr+JB5DUhNXvWr+uM4wYMAYMGDAGDBgwH/9k=">
            <a:hlinkClick r:id="rId3"/>
          </p:cNvPr>
          <p:cNvSpPr>
            <a:spLocks noChangeAspect="1" noChangeArrowheads="1"/>
          </p:cNvSpPr>
          <p:nvPr/>
        </p:nvSpPr>
        <p:spPr bwMode="auto">
          <a:xfrm>
            <a:off x="4469765" y="-803910"/>
            <a:ext cx="8477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ar-SA" altLang="en-US" sz="1800"/>
          </a:p>
        </p:txBody>
      </p:sp>
      <p:pic>
        <p:nvPicPr>
          <p:cNvPr id="2" name="Picture 1"/>
          <p:cNvPicPr>
            <a:picLocks noChangeAspect="1"/>
          </p:cNvPicPr>
          <p:nvPr/>
        </p:nvPicPr>
        <p:blipFill>
          <a:blip r:embed="rId4"/>
          <a:stretch>
            <a:fillRect/>
          </a:stretch>
        </p:blipFill>
        <p:spPr>
          <a:xfrm>
            <a:off x="9080500" y="4075349"/>
            <a:ext cx="2948590" cy="2782651"/>
          </a:xfrm>
          <a:prstGeom prst="rect">
            <a:avLst/>
          </a:prstGeom>
        </p:spPr>
      </p:pic>
    </p:spTree>
    <p:extLst>
      <p:ext uri="{BB962C8B-B14F-4D97-AF65-F5344CB8AC3E}">
        <p14:creationId xmlns:p14="http://schemas.microsoft.com/office/powerpoint/2010/main" val="2553893859"/>
      </p:ext>
    </p:extLst>
  </p:cSld>
  <p:clrMapOvr>
    <a:masterClrMapping/>
  </p:clrMapOvr>
  <mc:AlternateContent xmlns:mc="http://schemas.openxmlformats.org/markup-compatibility/2006" xmlns:p14="http://schemas.microsoft.com/office/powerpoint/2010/main">
    <mc:Choice Requires="p14">
      <p:transition spd="slow" p14:dur="2000" advTm="56379"/>
    </mc:Choice>
    <mc:Fallback xmlns="">
      <p:transition spd="slow" advTm="56379"/>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003" y="737169"/>
            <a:ext cx="10515600" cy="692966"/>
          </a:xfrm>
        </p:spPr>
        <p:txBody>
          <a:bodyPr>
            <a:normAutofit fontScale="90000"/>
          </a:bodyPr>
          <a:lstStyle/>
          <a:p>
            <a:r>
              <a:rPr lang="en-US" b="1" dirty="0">
                <a:solidFill>
                  <a:srgbClr val="FF0000"/>
                </a:solidFill>
                <a:latin typeface="+mn-lt"/>
              </a:rPr>
              <a:t>Occupational HAZARDS IN DENTISTRY</a:t>
            </a:r>
          </a:p>
        </p:txBody>
      </p:sp>
      <p:sp>
        <p:nvSpPr>
          <p:cNvPr id="3" name="Content Placeholder 2"/>
          <p:cNvSpPr>
            <a:spLocks noGrp="1"/>
          </p:cNvSpPr>
          <p:nvPr>
            <p:ph idx="1"/>
          </p:nvPr>
        </p:nvSpPr>
        <p:spPr>
          <a:xfrm>
            <a:off x="793002" y="2060756"/>
            <a:ext cx="10515600" cy="4797244"/>
          </a:xfrm>
        </p:spPr>
        <p:txBody>
          <a:bodyPr/>
          <a:lstStyle/>
          <a:p>
            <a:pPr marL="0" indent="0">
              <a:lnSpc>
                <a:spcPct val="100000"/>
              </a:lnSpc>
              <a:buNone/>
            </a:pPr>
            <a:r>
              <a:rPr lang="en-US" sz="3200" b="1" dirty="0">
                <a:solidFill>
                  <a:srgbClr val="0070C0"/>
                </a:solidFill>
              </a:rPr>
              <a:t>Biological health hazards </a:t>
            </a:r>
          </a:p>
          <a:p>
            <a:pPr marL="0" indent="0">
              <a:lnSpc>
                <a:spcPct val="100000"/>
              </a:lnSpc>
              <a:buNone/>
            </a:pPr>
            <a:r>
              <a:rPr lang="en-US" sz="3200" b="1" dirty="0">
                <a:solidFill>
                  <a:srgbClr val="0070C0"/>
                </a:solidFill>
              </a:rPr>
              <a:t>Physical hazards</a:t>
            </a:r>
          </a:p>
          <a:p>
            <a:pPr marL="0" indent="0">
              <a:lnSpc>
                <a:spcPct val="100000"/>
              </a:lnSpc>
              <a:buNone/>
            </a:pPr>
            <a:r>
              <a:rPr lang="en-US" sz="3200" b="1" dirty="0">
                <a:solidFill>
                  <a:srgbClr val="0070C0"/>
                </a:solidFill>
              </a:rPr>
              <a:t>Chemical hazards</a:t>
            </a:r>
          </a:p>
          <a:p>
            <a:pPr marL="0" indent="0">
              <a:lnSpc>
                <a:spcPct val="100000"/>
              </a:lnSpc>
              <a:buNone/>
            </a:pPr>
            <a:r>
              <a:rPr lang="en-US" sz="3200" b="1" dirty="0">
                <a:solidFill>
                  <a:srgbClr val="0070C0"/>
                </a:solidFill>
              </a:rPr>
              <a:t>Musculoskeletal disorder</a:t>
            </a:r>
          </a:p>
          <a:p>
            <a:pPr marL="0" indent="0">
              <a:lnSpc>
                <a:spcPct val="100000"/>
              </a:lnSpc>
              <a:buNone/>
            </a:pPr>
            <a:r>
              <a:rPr lang="en-US" sz="3200" b="1" dirty="0">
                <a:solidFill>
                  <a:srgbClr val="0070C0"/>
                </a:solidFill>
              </a:rPr>
              <a:t>Radiation exposure</a:t>
            </a:r>
          </a:p>
          <a:p>
            <a:pPr marL="0" indent="0">
              <a:lnSpc>
                <a:spcPct val="100000"/>
              </a:lnSpc>
              <a:buNone/>
            </a:pPr>
            <a:r>
              <a:rPr lang="en-US" sz="3200" b="1" dirty="0">
                <a:solidFill>
                  <a:srgbClr val="0070C0"/>
                </a:solidFill>
              </a:rPr>
              <a:t>Psychological hazards</a:t>
            </a:r>
          </a:p>
          <a:p>
            <a:pPr marL="0" indent="0">
              <a:buNone/>
            </a:pPr>
            <a:endParaRPr lang="en-US" sz="3200" dirty="0">
              <a:solidFill>
                <a:srgbClr val="0070C0"/>
              </a:solidFill>
            </a:endParaRPr>
          </a:p>
        </p:txBody>
      </p:sp>
      <p:pic>
        <p:nvPicPr>
          <p:cNvPr id="4" name="Picture 3"/>
          <p:cNvPicPr>
            <a:picLocks noChangeAspect="1"/>
          </p:cNvPicPr>
          <p:nvPr/>
        </p:nvPicPr>
        <p:blipFill>
          <a:blip r:embed="rId2"/>
          <a:stretch>
            <a:fillRect/>
          </a:stretch>
        </p:blipFill>
        <p:spPr>
          <a:xfrm>
            <a:off x="6050802" y="2380594"/>
            <a:ext cx="6172245" cy="3846786"/>
          </a:xfrm>
          <a:prstGeom prst="rect">
            <a:avLst/>
          </a:prstGeom>
        </p:spPr>
      </p:pic>
    </p:spTree>
    <p:extLst>
      <p:ext uri="{BB962C8B-B14F-4D97-AF65-F5344CB8AC3E}">
        <p14:creationId xmlns:p14="http://schemas.microsoft.com/office/powerpoint/2010/main" val="4259612282"/>
      </p:ext>
    </p:extLst>
  </p:cSld>
  <p:clrMapOvr>
    <a:masterClrMapping/>
  </p:clrMapOvr>
  <mc:AlternateContent xmlns:mc="http://schemas.openxmlformats.org/markup-compatibility/2006" xmlns:p14="http://schemas.microsoft.com/office/powerpoint/2010/main">
    <mc:Choice Requires="p14">
      <p:transition spd="slow" p14:dur="2000" advTm="9296"/>
    </mc:Choice>
    <mc:Fallback xmlns="">
      <p:transition spd="slow" advTm="9296"/>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75846"/>
          </a:xfrm>
        </p:spPr>
        <p:txBody>
          <a:bodyPr>
            <a:normAutofit/>
          </a:bodyPr>
          <a:lstStyle/>
          <a:p>
            <a:pPr lvl="0">
              <a:spcBef>
                <a:spcPts val="1000"/>
              </a:spcBef>
            </a:pPr>
            <a:r>
              <a:rPr lang="en-US" sz="4000" b="1" dirty="0">
                <a:solidFill>
                  <a:srgbClr val="FF0000"/>
                </a:solidFill>
                <a:latin typeface="Calibri" panose="020F0502020204030204"/>
                <a:ea typeface="+mn-ea"/>
                <a:cs typeface="+mn-cs"/>
              </a:rPr>
              <a:t>Biological Health Hazards</a:t>
            </a:r>
            <a:endParaRPr lang="en-US" sz="5400" dirty="0"/>
          </a:p>
        </p:txBody>
      </p:sp>
      <p:sp>
        <p:nvSpPr>
          <p:cNvPr id="3" name="Content Placeholder 2"/>
          <p:cNvSpPr>
            <a:spLocks noGrp="1"/>
          </p:cNvSpPr>
          <p:nvPr>
            <p:ph idx="1"/>
          </p:nvPr>
        </p:nvSpPr>
        <p:spPr>
          <a:xfrm>
            <a:off x="838200" y="1476103"/>
            <a:ext cx="10515600" cy="5055326"/>
          </a:xfrm>
        </p:spPr>
        <p:txBody>
          <a:bodyPr>
            <a:normAutofit/>
          </a:bodyPr>
          <a:lstStyle/>
          <a:p>
            <a:pPr marL="0" indent="0">
              <a:buNone/>
            </a:pPr>
            <a:r>
              <a:rPr lang="en-US" sz="3600" b="1" dirty="0">
                <a:solidFill>
                  <a:srgbClr val="0070C0"/>
                </a:solidFill>
              </a:rPr>
              <a:t>Dental practitioners as other healthcare workers confront an identified risk of occupational exposure to blood-borne pathogens like the Human Immunodeficiency Virus (HIV), the hepatitis B virus (HBV), hepatitis C virus (HCV) and Herpes.</a:t>
            </a:r>
          </a:p>
          <a:p>
            <a:pPr marL="0" indent="0">
              <a:buNone/>
            </a:pPr>
            <a:r>
              <a:rPr lang="en-US" sz="3600" b="1" dirty="0">
                <a:solidFill>
                  <a:srgbClr val="0070C0"/>
                </a:solidFill>
              </a:rPr>
              <a:t>In dentistry, sharp injuries occur because of a small operating field, frequent patient movement, and the variety of sharp instruments used in dental procedures. </a:t>
            </a:r>
          </a:p>
        </p:txBody>
      </p:sp>
    </p:spTree>
    <p:extLst>
      <p:ext uri="{BB962C8B-B14F-4D97-AF65-F5344CB8AC3E}">
        <p14:creationId xmlns:p14="http://schemas.microsoft.com/office/powerpoint/2010/main" val="2903643436"/>
      </p:ext>
    </p:extLst>
  </p:cSld>
  <p:clrMapOvr>
    <a:masterClrMapping/>
  </p:clrMapOvr>
  <mc:AlternateContent xmlns:mc="http://schemas.openxmlformats.org/markup-compatibility/2006" xmlns:p14="http://schemas.microsoft.com/office/powerpoint/2010/main">
    <mc:Choice Requires="p14">
      <p:transition spd="slow" p14:dur="2000" advTm="24034"/>
    </mc:Choice>
    <mc:Fallback xmlns="">
      <p:transition spd="slow" advTm="24034"/>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8868" y="796924"/>
            <a:ext cx="9614264" cy="4914809"/>
          </a:xfrm>
        </p:spPr>
        <p:txBody>
          <a:bodyPr>
            <a:normAutofit/>
          </a:bodyPr>
          <a:lstStyle/>
          <a:p>
            <a:pPr marL="0" indent="0">
              <a:lnSpc>
                <a:spcPct val="100000"/>
              </a:lnSpc>
              <a:spcBef>
                <a:spcPts val="600"/>
              </a:spcBef>
              <a:buNone/>
            </a:pPr>
            <a:r>
              <a:rPr lang="en-US" sz="3200" b="1" dirty="0">
                <a:solidFill>
                  <a:srgbClr val="0070C0"/>
                </a:solidFill>
              </a:rPr>
              <a:t>Other Transmissible disease/agent: </a:t>
            </a:r>
          </a:p>
          <a:p>
            <a:pPr marL="0" indent="0">
              <a:lnSpc>
                <a:spcPct val="100000"/>
              </a:lnSpc>
              <a:spcBef>
                <a:spcPts val="600"/>
              </a:spcBef>
              <a:buNone/>
            </a:pPr>
            <a:r>
              <a:rPr lang="en-US" sz="3200" b="1" dirty="0">
                <a:solidFill>
                  <a:srgbClr val="0070C0"/>
                </a:solidFill>
              </a:rPr>
              <a:t>BACTERIAL AGENTS-tuberculosis (mycobacterium tuberculosis), Staphylococcus aureus, Corynebacterium </a:t>
            </a:r>
            <a:r>
              <a:rPr lang="en-US" sz="3200" b="1" dirty="0" err="1">
                <a:solidFill>
                  <a:srgbClr val="0070C0"/>
                </a:solidFill>
              </a:rPr>
              <a:t>diptheriae</a:t>
            </a:r>
            <a:r>
              <a:rPr lang="en-US" sz="3200" b="1" dirty="0">
                <a:solidFill>
                  <a:srgbClr val="0070C0"/>
                </a:solidFill>
              </a:rPr>
              <a:t>.</a:t>
            </a:r>
          </a:p>
          <a:p>
            <a:pPr marL="0" indent="0">
              <a:lnSpc>
                <a:spcPct val="100000"/>
              </a:lnSpc>
              <a:spcBef>
                <a:spcPts val="600"/>
              </a:spcBef>
              <a:buNone/>
            </a:pPr>
            <a:r>
              <a:rPr lang="en-US" sz="3200" b="1" dirty="0">
                <a:solidFill>
                  <a:srgbClr val="0070C0"/>
                </a:solidFill>
              </a:rPr>
              <a:t>Carriers of these agents may be asymptomatic. </a:t>
            </a:r>
          </a:p>
          <a:p>
            <a:pPr marL="0" indent="0">
              <a:lnSpc>
                <a:spcPct val="100000"/>
              </a:lnSpc>
              <a:spcBef>
                <a:spcPts val="600"/>
              </a:spcBef>
              <a:buNone/>
            </a:pPr>
            <a:r>
              <a:rPr lang="en-US" sz="3200" b="1" dirty="0">
                <a:solidFill>
                  <a:srgbClr val="0070C0"/>
                </a:solidFill>
              </a:rPr>
              <a:t>Thus proper </a:t>
            </a:r>
            <a:r>
              <a:rPr lang="en-US" sz="3200" b="1" u="sng" dirty="0">
                <a:solidFill>
                  <a:srgbClr val="0070C0"/>
                </a:solidFill>
              </a:rPr>
              <a:t>preventive</a:t>
            </a:r>
            <a:r>
              <a:rPr lang="en-US" sz="3200" b="1" dirty="0">
                <a:solidFill>
                  <a:srgbClr val="0070C0"/>
                </a:solidFill>
              </a:rPr>
              <a:t> steps should be considered.</a:t>
            </a:r>
          </a:p>
          <a:p>
            <a:pPr marL="0" indent="0">
              <a:lnSpc>
                <a:spcPct val="100000"/>
              </a:lnSpc>
              <a:spcBef>
                <a:spcPts val="600"/>
              </a:spcBef>
              <a:buNone/>
            </a:pPr>
            <a:endParaRPr lang="en-US" b="1" dirty="0">
              <a:solidFill>
                <a:srgbClr val="0070C0"/>
              </a:solidFill>
            </a:endParaRPr>
          </a:p>
        </p:txBody>
      </p:sp>
    </p:spTree>
    <p:extLst>
      <p:ext uri="{BB962C8B-B14F-4D97-AF65-F5344CB8AC3E}">
        <p14:creationId xmlns:p14="http://schemas.microsoft.com/office/powerpoint/2010/main" val="18633990"/>
      </p:ext>
    </p:extLst>
  </p:cSld>
  <p:clrMapOvr>
    <a:masterClrMapping/>
  </p:clrMapOvr>
  <mc:AlternateContent xmlns:mc="http://schemas.openxmlformats.org/markup-compatibility/2006" xmlns:p14="http://schemas.microsoft.com/office/powerpoint/2010/main">
    <mc:Choice Requires="p14">
      <p:transition spd="slow" p14:dur="2000" advTm="17643"/>
    </mc:Choice>
    <mc:Fallback xmlns="">
      <p:transition spd="slow" advTm="17643"/>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175171" cy="1325563"/>
          </a:xfrm>
        </p:spPr>
        <p:txBody>
          <a:bodyPr/>
          <a:lstStyle/>
          <a:p>
            <a:endParaRPr lang="en-US" dirty="0"/>
          </a:p>
        </p:txBody>
      </p:sp>
      <p:pic>
        <p:nvPicPr>
          <p:cNvPr id="11266" name="Picture 2" descr="http://image.slidesharecdn.com/occupationalhazardsindt-150412090208-conversion-gate01/95/occupational-hazards-in-dentistry-12-638.jpg?cb=142882956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586545"/>
            <a:ext cx="8822981" cy="6271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034795"/>
      </p:ext>
    </p:extLst>
  </p:cSld>
  <p:clrMapOvr>
    <a:masterClrMapping/>
  </p:clrMapOvr>
  <mc:AlternateContent xmlns:mc="http://schemas.openxmlformats.org/markup-compatibility/2006" xmlns:p14="http://schemas.microsoft.com/office/powerpoint/2010/main">
    <mc:Choice Requires="p14">
      <p:transition spd="slow" p14:dur="2000" advTm="23612"/>
    </mc:Choice>
    <mc:Fallback xmlns="">
      <p:transition spd="slow" advTm="23612"/>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mn-lt"/>
              </a:rPr>
              <a:t>Prevention is better than cure</a:t>
            </a:r>
          </a:p>
        </p:txBody>
      </p:sp>
      <p:sp>
        <p:nvSpPr>
          <p:cNvPr id="3" name="Content Placeholder 2"/>
          <p:cNvSpPr>
            <a:spLocks noGrp="1"/>
          </p:cNvSpPr>
          <p:nvPr>
            <p:ph idx="1"/>
          </p:nvPr>
        </p:nvSpPr>
        <p:spPr>
          <a:xfrm>
            <a:off x="1384663" y="1825625"/>
            <a:ext cx="9196252" cy="4351338"/>
          </a:xfrm>
        </p:spPr>
        <p:txBody>
          <a:bodyPr>
            <a:normAutofit/>
          </a:bodyPr>
          <a:lstStyle/>
          <a:p>
            <a:pPr marL="0" indent="0">
              <a:buNone/>
            </a:pPr>
            <a:endParaRPr lang="en-US" sz="3600" dirty="0">
              <a:solidFill>
                <a:srgbClr val="0070C0"/>
              </a:solidFill>
            </a:endParaRPr>
          </a:p>
          <a:p>
            <a:pPr marL="0" indent="0">
              <a:buNone/>
            </a:pPr>
            <a:r>
              <a:rPr lang="en-US" sz="3600" b="1" dirty="0">
                <a:solidFill>
                  <a:srgbClr val="0070C0"/>
                </a:solidFill>
              </a:rPr>
              <a:t>Proper </a:t>
            </a:r>
            <a:r>
              <a:rPr lang="en-US" sz="3600" b="1" dirty="0">
                <a:solidFill>
                  <a:srgbClr val="FF0000"/>
                </a:solidFill>
              </a:rPr>
              <a:t>immunization </a:t>
            </a:r>
            <a:r>
              <a:rPr lang="en-US" sz="3600" b="1" dirty="0">
                <a:solidFill>
                  <a:srgbClr val="0070C0"/>
                </a:solidFill>
              </a:rPr>
              <a:t>of the workers </a:t>
            </a:r>
          </a:p>
          <a:p>
            <a:pPr marL="0" indent="0">
              <a:buNone/>
            </a:pPr>
            <a:r>
              <a:rPr lang="en-US" sz="3600" b="1" dirty="0">
                <a:solidFill>
                  <a:srgbClr val="0070C0"/>
                </a:solidFill>
              </a:rPr>
              <a:t>Golden rule- </a:t>
            </a:r>
          </a:p>
          <a:p>
            <a:pPr marL="0" indent="0">
              <a:buNone/>
            </a:pPr>
            <a:r>
              <a:rPr lang="en-US" sz="3600" b="1" dirty="0">
                <a:solidFill>
                  <a:srgbClr val="FF0000"/>
                </a:solidFill>
              </a:rPr>
              <a:t>All patients should be treated as if they are infectious, and routine cross-infection control is necessary dealing with every patient.</a:t>
            </a:r>
          </a:p>
        </p:txBody>
      </p:sp>
    </p:spTree>
    <p:extLst>
      <p:ext uri="{BB962C8B-B14F-4D97-AF65-F5344CB8AC3E}">
        <p14:creationId xmlns:p14="http://schemas.microsoft.com/office/powerpoint/2010/main" val="4064730841"/>
      </p:ext>
    </p:extLst>
  </p:cSld>
  <p:clrMapOvr>
    <a:masterClrMapping/>
  </p:clrMapOvr>
  <mc:AlternateContent xmlns:mc="http://schemas.openxmlformats.org/markup-compatibility/2006" xmlns:p14="http://schemas.microsoft.com/office/powerpoint/2010/main">
    <mc:Choice Requires="p14">
      <p:transition spd="slow" p14:dur="2000" advTm="22727"/>
    </mc:Choice>
    <mc:Fallback xmlns="">
      <p:transition spd="slow" advTm="22727"/>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7584" y="389242"/>
            <a:ext cx="10051963" cy="6001643"/>
          </a:xfrm>
          <a:prstGeom prst="rect">
            <a:avLst/>
          </a:prstGeom>
        </p:spPr>
        <p:txBody>
          <a:bodyPr wrap="square">
            <a:spAutoFit/>
          </a:bodyPr>
          <a:lstStyle/>
          <a:p>
            <a:r>
              <a:rPr lang="en-US" sz="3200" b="1" dirty="0">
                <a:solidFill>
                  <a:srgbClr val="FF0000"/>
                </a:solidFill>
              </a:rPr>
              <a:t>PHYSICAL HAZARDS: </a:t>
            </a:r>
          </a:p>
          <a:p>
            <a:r>
              <a:rPr lang="en-US" sz="3200" dirty="0">
                <a:solidFill>
                  <a:srgbClr val="0070C0"/>
                </a:solidFill>
              </a:rPr>
              <a:t>Dentists are at a high risk of physical injuries during treatment. </a:t>
            </a:r>
          </a:p>
          <a:p>
            <a:pPr marL="457200" indent="-457200">
              <a:buFont typeface="Wingdings" panose="05000000000000000000" pitchFamily="2" charset="2"/>
              <a:buChar char="q"/>
            </a:pPr>
            <a:r>
              <a:rPr lang="en-US" sz="3200" dirty="0">
                <a:solidFill>
                  <a:srgbClr val="0070C0"/>
                </a:solidFill>
              </a:rPr>
              <a:t>Use of sharps may cause physical injuries to the practitioner. </a:t>
            </a:r>
          </a:p>
          <a:p>
            <a:pPr marL="457200" indent="-457200">
              <a:buFont typeface="Wingdings" panose="05000000000000000000" pitchFamily="2" charset="2"/>
              <a:buChar char="q"/>
            </a:pPr>
            <a:r>
              <a:rPr lang="en-US" sz="3200" dirty="0">
                <a:solidFill>
                  <a:srgbClr val="0070C0"/>
                </a:solidFill>
              </a:rPr>
              <a:t>Debris from the oral cavity might strike the eye.</a:t>
            </a:r>
          </a:p>
          <a:p>
            <a:pPr marL="457200" indent="-457200">
              <a:buFont typeface="Wingdings" panose="05000000000000000000" pitchFamily="2" charset="2"/>
              <a:buChar char="q"/>
            </a:pPr>
            <a:r>
              <a:rPr lang="en-US" sz="3200" dirty="0">
                <a:solidFill>
                  <a:srgbClr val="0070C0"/>
                </a:solidFill>
              </a:rPr>
              <a:t>Cut from sharp instruments. </a:t>
            </a:r>
          </a:p>
          <a:p>
            <a:pPr marL="457200" indent="-457200">
              <a:buFont typeface="Wingdings" panose="05000000000000000000" pitchFamily="2" charset="2"/>
              <a:buChar char="q"/>
            </a:pPr>
            <a:r>
              <a:rPr lang="en-US" sz="3200" dirty="0">
                <a:solidFill>
                  <a:srgbClr val="0070C0"/>
                </a:solidFill>
              </a:rPr>
              <a:t>Puncture wounds from needles and sharp objects: PER-CUTANEOUS EXPOSURE INCIDENT (PEI) - Broad descriptive term that include sharp injuries as well as cutaneous and mucous exposure to blood and serum</a:t>
            </a:r>
          </a:p>
          <a:p>
            <a:r>
              <a:rPr lang="en-US" sz="3200" u="sng" dirty="0">
                <a:solidFill>
                  <a:srgbClr val="0070C0"/>
                </a:solidFill>
              </a:rPr>
              <a:t>Remember: one-hand technique for recapping the needle.</a:t>
            </a:r>
          </a:p>
        </p:txBody>
      </p:sp>
    </p:spTree>
    <p:extLst>
      <p:ext uri="{BB962C8B-B14F-4D97-AF65-F5344CB8AC3E}">
        <p14:creationId xmlns:p14="http://schemas.microsoft.com/office/powerpoint/2010/main" val="779035059"/>
      </p:ext>
    </p:extLst>
  </p:cSld>
  <p:clrMapOvr>
    <a:masterClrMapping/>
  </p:clrMapOvr>
  <mc:AlternateContent xmlns:mc="http://schemas.openxmlformats.org/markup-compatibility/2006" xmlns:p14="http://schemas.microsoft.com/office/powerpoint/2010/main">
    <mc:Choice Requires="p14">
      <p:transition spd="slow" p14:dur="2000" advTm="39744"/>
    </mc:Choice>
    <mc:Fallback xmlns="">
      <p:transition spd="slow" advTm="39744"/>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mn-lt"/>
              </a:rPr>
              <a:t>NEEDLE STICK INJURY</a:t>
            </a:r>
          </a:p>
        </p:txBody>
      </p:sp>
      <p:sp>
        <p:nvSpPr>
          <p:cNvPr id="3" name="Content Placeholder 2"/>
          <p:cNvSpPr>
            <a:spLocks noGrp="1"/>
          </p:cNvSpPr>
          <p:nvPr>
            <p:ph idx="1"/>
          </p:nvPr>
        </p:nvSpPr>
        <p:spPr>
          <a:xfrm>
            <a:off x="838201" y="1825625"/>
            <a:ext cx="8945880" cy="5032375"/>
          </a:xfrm>
        </p:spPr>
        <p:txBody>
          <a:bodyPr/>
          <a:lstStyle/>
          <a:p>
            <a:pPr marL="0" indent="0">
              <a:buNone/>
            </a:pPr>
            <a:r>
              <a:rPr lang="en-US" b="1" dirty="0">
                <a:solidFill>
                  <a:srgbClr val="0070C0"/>
                </a:solidFill>
              </a:rPr>
              <a:t>Ensuring the needle and surgical blade are sheathed/covered when not in use </a:t>
            </a:r>
          </a:p>
          <a:p>
            <a:pPr marL="0" indent="0">
              <a:buNone/>
            </a:pPr>
            <a:r>
              <a:rPr lang="en-US" b="1" dirty="0">
                <a:solidFill>
                  <a:srgbClr val="0070C0"/>
                </a:solidFill>
              </a:rPr>
              <a:t>Keeping full control of sharp instruments and retaining full concentration while handling such instruments</a:t>
            </a:r>
          </a:p>
          <a:p>
            <a:pPr marL="0" indent="0">
              <a:buNone/>
            </a:pPr>
            <a:r>
              <a:rPr lang="en-US" b="1" dirty="0">
                <a:solidFill>
                  <a:srgbClr val="0070C0"/>
                </a:solidFill>
              </a:rPr>
              <a:t> Keeping gloved fingers behind the cutting edge of surgical blades and elevators or the points of probe or needles</a:t>
            </a:r>
          </a:p>
          <a:p>
            <a:pPr marL="0" indent="0">
              <a:buNone/>
            </a:pPr>
            <a:r>
              <a:rPr lang="en-US" b="1" dirty="0">
                <a:solidFill>
                  <a:srgbClr val="0070C0"/>
                </a:solidFill>
              </a:rPr>
              <a:t> Placing needles in sharp safe box</a:t>
            </a:r>
          </a:p>
          <a:p>
            <a:pPr marL="0" indent="0">
              <a:buNone/>
            </a:pPr>
            <a:r>
              <a:rPr lang="en-US" b="1" dirty="0">
                <a:solidFill>
                  <a:srgbClr val="0070C0"/>
                </a:solidFill>
              </a:rPr>
              <a:t>Taking care when cleaning away the surgical sharps, wires, etc. Over-gloving or using double gloves, whenever needed.</a:t>
            </a:r>
          </a:p>
        </p:txBody>
      </p:sp>
      <p:pic>
        <p:nvPicPr>
          <p:cNvPr id="12292" name="Picture 4" descr="http://image.slidesharecdn.com/occupationalhazardsindt-150412090208-conversion-gate01/95/occupational-hazards-in-dentistry-18-638.jpg?cb=142882956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446" y="187189"/>
            <a:ext cx="9390018" cy="6292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732718"/>
      </p:ext>
    </p:extLst>
  </p:cSld>
  <p:clrMapOvr>
    <a:masterClrMapping/>
  </p:clrMapOvr>
  <mc:AlternateContent xmlns:mc="http://schemas.openxmlformats.org/markup-compatibility/2006" xmlns:p14="http://schemas.microsoft.com/office/powerpoint/2010/main">
    <mc:Choice Requires="p14">
      <p:transition spd="slow" p14:dur="2000" advTm="54257"/>
    </mc:Choice>
    <mc:Fallback xmlns="">
      <p:transition spd="slow" advTm="54257"/>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6121"/>
            <a:ext cx="10515600" cy="666840"/>
          </a:xfrm>
        </p:spPr>
        <p:txBody>
          <a:bodyPr>
            <a:normAutofit fontScale="90000"/>
          </a:bodyPr>
          <a:lstStyle/>
          <a:p>
            <a:r>
              <a:rPr lang="en-US" b="1" dirty="0">
                <a:solidFill>
                  <a:srgbClr val="FF0000"/>
                </a:solidFill>
                <a:latin typeface="+mn-lt"/>
              </a:rPr>
              <a:t>CHEMICAL HAZARDS</a:t>
            </a:r>
          </a:p>
        </p:txBody>
      </p:sp>
      <p:sp>
        <p:nvSpPr>
          <p:cNvPr id="3" name="Content Placeholder 2"/>
          <p:cNvSpPr>
            <a:spLocks noGrp="1"/>
          </p:cNvSpPr>
          <p:nvPr>
            <p:ph idx="1"/>
          </p:nvPr>
        </p:nvSpPr>
        <p:spPr>
          <a:xfrm>
            <a:off x="838200" y="953589"/>
            <a:ext cx="10515600" cy="5786845"/>
          </a:xfrm>
        </p:spPr>
        <p:txBody>
          <a:bodyPr>
            <a:normAutofit fontScale="92500" lnSpcReduction="10000"/>
          </a:bodyPr>
          <a:lstStyle/>
          <a:p>
            <a:pPr marL="0" indent="0">
              <a:lnSpc>
                <a:spcPct val="110000"/>
              </a:lnSpc>
              <a:buNone/>
            </a:pPr>
            <a:r>
              <a:rPr lang="en-US" sz="3200" b="1" dirty="0">
                <a:solidFill>
                  <a:srgbClr val="0070C0"/>
                </a:solidFill>
              </a:rPr>
              <a:t>Chemicals and substances used in dental clinics pose a major health hazard to a dental practitioner.</a:t>
            </a:r>
          </a:p>
          <a:p>
            <a:pPr marL="0" indent="0">
              <a:lnSpc>
                <a:spcPct val="110000"/>
              </a:lnSpc>
              <a:buNone/>
            </a:pPr>
            <a:r>
              <a:rPr lang="en-US" sz="3200" b="1" dirty="0">
                <a:solidFill>
                  <a:srgbClr val="0070C0"/>
                </a:solidFill>
              </a:rPr>
              <a:t>Direct contact with chemicals such as- </a:t>
            </a:r>
            <a:r>
              <a:rPr lang="en-US" sz="3200" b="1" u="sng" dirty="0">
                <a:solidFill>
                  <a:srgbClr val="0070C0"/>
                </a:solidFill>
              </a:rPr>
              <a:t>Eugenol, Phenol, Iodine, formalin, some impression materials, topical anesthesia</a:t>
            </a:r>
            <a:r>
              <a:rPr lang="en-US" sz="3200" b="1" dirty="0">
                <a:solidFill>
                  <a:srgbClr val="0070C0"/>
                </a:solidFill>
              </a:rPr>
              <a:t> can cause adverse reactions to the practitioner, like contact dermatitis and latex hypersensitivity.</a:t>
            </a:r>
          </a:p>
          <a:p>
            <a:pPr marL="0" indent="0">
              <a:lnSpc>
                <a:spcPct val="110000"/>
              </a:lnSpc>
              <a:buNone/>
            </a:pPr>
            <a:r>
              <a:rPr lang="en-US" sz="3200" b="1" dirty="0">
                <a:solidFill>
                  <a:srgbClr val="0070C0"/>
                </a:solidFill>
              </a:rPr>
              <a:t>The routine use of latex gloves and other personal protective equipment significantly reduced the chance of HIV/blood-borne disease transmission; however, as more and more Healthcare Workers (HCWs) were exposed to latex-containing products on a regular basis, problems began to be reported.</a:t>
            </a:r>
          </a:p>
          <a:p>
            <a:pPr>
              <a:lnSpc>
                <a:spcPct val="110000"/>
              </a:lnSpc>
            </a:pPr>
            <a:endParaRPr lang="en-US" sz="3200" b="1" dirty="0">
              <a:solidFill>
                <a:srgbClr val="0070C0"/>
              </a:solidFill>
            </a:endParaRPr>
          </a:p>
        </p:txBody>
      </p:sp>
    </p:spTree>
    <p:extLst>
      <p:ext uri="{BB962C8B-B14F-4D97-AF65-F5344CB8AC3E}">
        <p14:creationId xmlns:p14="http://schemas.microsoft.com/office/powerpoint/2010/main" val="4038125610"/>
      </p:ext>
    </p:extLst>
  </p:cSld>
  <p:clrMapOvr>
    <a:masterClrMapping/>
  </p:clrMapOvr>
  <mc:AlternateContent xmlns:mc="http://schemas.openxmlformats.org/markup-compatibility/2006" xmlns:p14="http://schemas.microsoft.com/office/powerpoint/2010/main">
    <mc:Choice Requires="p14">
      <p:transition spd="slow" p14:dur="2000" advTm="45947"/>
    </mc:Choice>
    <mc:Fallback xmlns="">
      <p:transition spd="slow" advTm="45947"/>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97469"/>
          </a:xfrm>
        </p:spPr>
        <p:txBody>
          <a:bodyPr/>
          <a:lstStyle/>
          <a:p>
            <a:r>
              <a:rPr lang="en-US" b="1" dirty="0">
                <a:solidFill>
                  <a:srgbClr val="FF0000"/>
                </a:solidFill>
                <a:latin typeface="+mn-lt"/>
              </a:rPr>
              <a:t>Dealing Safely with Mercury</a:t>
            </a:r>
          </a:p>
        </p:txBody>
      </p:sp>
      <p:sp>
        <p:nvSpPr>
          <p:cNvPr id="3" name="Content Placeholder 2"/>
          <p:cNvSpPr>
            <a:spLocks noGrp="1"/>
          </p:cNvSpPr>
          <p:nvPr>
            <p:ph idx="1"/>
          </p:nvPr>
        </p:nvSpPr>
        <p:spPr>
          <a:xfrm>
            <a:off x="838200" y="1267098"/>
            <a:ext cx="10515600" cy="5590902"/>
          </a:xfrm>
        </p:spPr>
        <p:txBody>
          <a:bodyPr>
            <a:normAutofit lnSpcReduction="10000"/>
          </a:bodyPr>
          <a:lstStyle/>
          <a:p>
            <a:pPr marL="0" indent="0">
              <a:buNone/>
            </a:pPr>
            <a:r>
              <a:rPr lang="en-US" b="1" dirty="0">
                <a:solidFill>
                  <a:srgbClr val="0070C0"/>
                </a:solidFill>
              </a:rPr>
              <a:t>Amalgam used in dentistry contain mercury- which is a highly toxic metal-may lead to mercury poisoning.</a:t>
            </a:r>
          </a:p>
          <a:p>
            <a:pPr marL="0" indent="0">
              <a:buNone/>
            </a:pPr>
            <a:r>
              <a:rPr lang="en-US" b="1" dirty="0">
                <a:solidFill>
                  <a:srgbClr val="0070C0"/>
                </a:solidFill>
              </a:rPr>
              <a:t>Use of water sprays, high velocity evacuation and rubber dam to reduce exposure. Dental staff should wear face-mask.</a:t>
            </a:r>
          </a:p>
          <a:p>
            <a:pPr marL="0" indent="0">
              <a:buNone/>
            </a:pPr>
            <a:r>
              <a:rPr lang="en-US" b="1" dirty="0">
                <a:solidFill>
                  <a:srgbClr val="0070C0"/>
                </a:solidFill>
              </a:rPr>
              <a:t>Carpeting and rugs should be avoided as it is a major repository for mercury.</a:t>
            </a:r>
          </a:p>
          <a:p>
            <a:pPr marL="0" indent="0">
              <a:buNone/>
            </a:pPr>
            <a:r>
              <a:rPr lang="en-US" b="1" dirty="0">
                <a:solidFill>
                  <a:srgbClr val="0070C0"/>
                </a:solidFill>
              </a:rPr>
              <a:t>Never rinse elemental mercury down the drain. Never dispose elemental mercury in the trash. Never dispose elemental mercury in the sharp container or as medical waste. Keep the filling cool during removal.</a:t>
            </a:r>
          </a:p>
          <a:p>
            <a:pPr marL="0" indent="0">
              <a:buNone/>
            </a:pPr>
            <a:r>
              <a:rPr lang="en-US" b="1" dirty="0">
                <a:solidFill>
                  <a:srgbClr val="0070C0"/>
                </a:solidFill>
              </a:rPr>
              <a:t>Cutting the amalgam into chunks: while drilling into amalgam make sure only chunks of amalgam is cut and the latter is then removed by hand instruments-this result in less formation of </a:t>
            </a:r>
            <a:r>
              <a:rPr lang="en-US" b="1" u="sng" dirty="0">
                <a:solidFill>
                  <a:srgbClr val="0070C0"/>
                </a:solidFill>
              </a:rPr>
              <a:t>aerosols</a:t>
            </a:r>
            <a:r>
              <a:rPr lang="en-US" b="1" dirty="0">
                <a:solidFill>
                  <a:srgbClr val="0070C0"/>
                </a:solidFill>
              </a:rPr>
              <a:t>.</a:t>
            </a:r>
          </a:p>
          <a:p>
            <a:endParaRPr lang="en-US" b="1" dirty="0">
              <a:solidFill>
                <a:srgbClr val="0070C0"/>
              </a:solidFill>
            </a:endParaRPr>
          </a:p>
        </p:txBody>
      </p:sp>
    </p:spTree>
    <p:extLst>
      <p:ext uri="{BB962C8B-B14F-4D97-AF65-F5344CB8AC3E}">
        <p14:creationId xmlns:p14="http://schemas.microsoft.com/office/powerpoint/2010/main" val="4044563912"/>
      </p:ext>
    </p:extLst>
  </p:cSld>
  <p:clrMapOvr>
    <a:masterClrMapping/>
  </p:clrMapOvr>
  <mc:AlternateContent xmlns:mc="http://schemas.openxmlformats.org/markup-compatibility/2006" xmlns:p14="http://schemas.microsoft.com/office/powerpoint/2010/main">
    <mc:Choice Requires="p14">
      <p:transition spd="slow" p14:dur="2000" advTm="65425"/>
    </mc:Choice>
    <mc:Fallback xmlns="">
      <p:transition spd="slow" advTm="6542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417983" y="337932"/>
            <a:ext cx="9289774" cy="847725"/>
          </a:xfrm>
        </p:spPr>
        <p:txBody>
          <a:bodyPr>
            <a:noAutofit/>
          </a:bodyPr>
          <a:lstStyle/>
          <a:p>
            <a:pPr eaLnBrk="1" hangingPunct="1"/>
            <a:r>
              <a:rPr lang="en-US" altLang="en-US" b="1" dirty="0">
                <a:solidFill>
                  <a:srgbClr val="FF0000"/>
                </a:solidFill>
                <a:latin typeface="+mn-lt"/>
              </a:rPr>
              <a:t>Why is occupational health and safety important? </a:t>
            </a:r>
          </a:p>
        </p:txBody>
      </p:sp>
      <p:sp>
        <p:nvSpPr>
          <p:cNvPr id="10243" name="Rectangle 3"/>
          <p:cNvSpPr>
            <a:spLocks noGrp="1" noChangeArrowheads="1"/>
          </p:cNvSpPr>
          <p:nvPr>
            <p:ph type="body" idx="1"/>
          </p:nvPr>
        </p:nvSpPr>
        <p:spPr>
          <a:xfrm>
            <a:off x="1160061" y="1756328"/>
            <a:ext cx="10528358" cy="5101672"/>
          </a:xfrm>
        </p:spPr>
        <p:txBody>
          <a:bodyPr>
            <a:noAutofit/>
          </a:bodyPr>
          <a:lstStyle/>
          <a:p>
            <a:pPr eaLnBrk="1" hangingPunct="1">
              <a:lnSpc>
                <a:spcPct val="100000"/>
              </a:lnSpc>
              <a:spcBef>
                <a:spcPts val="0"/>
              </a:spcBef>
              <a:spcAft>
                <a:spcPts val="1200"/>
              </a:spcAft>
            </a:pPr>
            <a:r>
              <a:rPr lang="en-US" altLang="en-US" sz="3200" b="1" dirty="0">
                <a:solidFill>
                  <a:schemeClr val="accent5">
                    <a:lumMod val="75000"/>
                  </a:schemeClr>
                </a:solidFill>
              </a:rPr>
              <a:t>Work plays a central role in people's lives, since most workers spend at least eight hours a day in the workplace, whether it is in an office, outdoors or in the factory, etc. </a:t>
            </a:r>
          </a:p>
          <a:p>
            <a:pPr eaLnBrk="1" hangingPunct="1">
              <a:lnSpc>
                <a:spcPct val="100000"/>
              </a:lnSpc>
              <a:spcBef>
                <a:spcPts val="0"/>
              </a:spcBef>
              <a:spcAft>
                <a:spcPts val="1200"/>
              </a:spcAft>
            </a:pPr>
            <a:r>
              <a:rPr lang="en-US" altLang="en-US" sz="3200" b="1" dirty="0">
                <a:solidFill>
                  <a:schemeClr val="accent5">
                    <a:lumMod val="75000"/>
                  </a:schemeClr>
                </a:solidFill>
              </a:rPr>
              <a:t>Therefore, work environments should be safe and healthy. Yet this is not the case for many workers. </a:t>
            </a:r>
          </a:p>
          <a:p>
            <a:pPr eaLnBrk="1" hangingPunct="1">
              <a:lnSpc>
                <a:spcPct val="100000"/>
              </a:lnSpc>
              <a:spcBef>
                <a:spcPts val="0"/>
              </a:spcBef>
              <a:spcAft>
                <a:spcPts val="1200"/>
              </a:spcAft>
            </a:pPr>
            <a:r>
              <a:rPr lang="en-US" altLang="en-US" sz="3200" b="1" dirty="0">
                <a:solidFill>
                  <a:schemeClr val="accent5">
                    <a:lumMod val="75000"/>
                  </a:schemeClr>
                </a:solidFill>
              </a:rPr>
              <a:t>Everyday workers all over the world are faced with a multitude of health hazards, such as: dusts;  gases;  noise;  vibration; extreme temperatures and stress. </a:t>
            </a:r>
          </a:p>
        </p:txBody>
      </p:sp>
    </p:spTree>
    <p:extLst>
      <p:ext uri="{BB962C8B-B14F-4D97-AF65-F5344CB8AC3E}">
        <p14:creationId xmlns:p14="http://schemas.microsoft.com/office/powerpoint/2010/main" val="3893227686"/>
      </p:ext>
    </p:extLst>
  </p:cSld>
  <p:clrMapOvr>
    <a:masterClrMapping/>
  </p:clrMapOvr>
  <mc:AlternateContent xmlns:mc="http://schemas.openxmlformats.org/markup-compatibility/2006" xmlns:p14="http://schemas.microsoft.com/office/powerpoint/2010/main">
    <mc:Choice Requires="p14">
      <p:transition spd="slow" p14:dur="2000" advTm="39503"/>
    </mc:Choice>
    <mc:Fallback xmlns="">
      <p:transition spd="slow" advTm="39503"/>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5401"/>
          </a:xfrm>
        </p:spPr>
        <p:txBody>
          <a:bodyPr>
            <a:normAutofit fontScale="90000"/>
          </a:bodyPr>
          <a:lstStyle/>
          <a:p>
            <a:r>
              <a:rPr lang="en-US" b="1" dirty="0">
                <a:solidFill>
                  <a:srgbClr val="FF0000"/>
                </a:solidFill>
                <a:latin typeface="+mn-lt"/>
              </a:rPr>
              <a:t>Musculoskeletal disorder (MSD)</a:t>
            </a:r>
          </a:p>
        </p:txBody>
      </p:sp>
      <p:sp>
        <p:nvSpPr>
          <p:cNvPr id="3" name="Content Placeholder 2"/>
          <p:cNvSpPr>
            <a:spLocks noGrp="1"/>
          </p:cNvSpPr>
          <p:nvPr>
            <p:ph idx="1"/>
          </p:nvPr>
        </p:nvSpPr>
        <p:spPr>
          <a:xfrm>
            <a:off x="838199" y="1175656"/>
            <a:ext cx="11101251" cy="5577841"/>
          </a:xfrm>
        </p:spPr>
        <p:txBody>
          <a:bodyPr>
            <a:normAutofit/>
          </a:bodyPr>
          <a:lstStyle/>
          <a:p>
            <a:pPr marL="0" indent="0">
              <a:buNone/>
            </a:pPr>
            <a:r>
              <a:rPr lang="en-US" b="1" dirty="0">
                <a:solidFill>
                  <a:srgbClr val="0070C0"/>
                </a:solidFill>
              </a:rPr>
              <a:t>Dental surgeons are normally included in the group of professional at a high risk of suffering from MSDs. </a:t>
            </a:r>
          </a:p>
          <a:p>
            <a:pPr marL="0" indent="0">
              <a:buNone/>
            </a:pPr>
            <a:r>
              <a:rPr lang="en-US" b="1" dirty="0">
                <a:solidFill>
                  <a:srgbClr val="0070C0"/>
                </a:solidFill>
              </a:rPr>
              <a:t>Pain in neck, shoulders and other extremities due to strained posture of a dentist at work, with the neck bend and twisted, repetitive movement of hands can cause neck syndrome and pain in the upper extremities and shoulders. </a:t>
            </a:r>
          </a:p>
          <a:p>
            <a:pPr marL="0" indent="0">
              <a:buNone/>
            </a:pPr>
            <a:r>
              <a:rPr lang="en-US" b="1" dirty="0">
                <a:solidFill>
                  <a:srgbClr val="0070C0"/>
                </a:solidFill>
              </a:rPr>
              <a:t>Why MSDs are common in dentistry??? </a:t>
            </a:r>
          </a:p>
          <a:p>
            <a:pPr>
              <a:buFont typeface="Wingdings" panose="05000000000000000000" pitchFamily="2" charset="2"/>
              <a:buChar char="ü"/>
            </a:pPr>
            <a:r>
              <a:rPr lang="en-US" b="1" dirty="0">
                <a:solidFill>
                  <a:srgbClr val="0070C0"/>
                </a:solidFill>
              </a:rPr>
              <a:t>Repetitive motions(ex. Scaling and polishing) </a:t>
            </a:r>
          </a:p>
          <a:p>
            <a:pPr>
              <a:buFont typeface="Wingdings" panose="05000000000000000000" pitchFamily="2" charset="2"/>
              <a:buChar char="ü"/>
            </a:pPr>
            <a:r>
              <a:rPr lang="en-US" b="1" dirty="0">
                <a:solidFill>
                  <a:srgbClr val="0070C0"/>
                </a:solidFill>
              </a:rPr>
              <a:t>Static neck, back and shoulder position </a:t>
            </a:r>
          </a:p>
          <a:p>
            <a:pPr>
              <a:buFont typeface="Wingdings" panose="05000000000000000000" pitchFamily="2" charset="2"/>
              <a:buChar char="ü"/>
            </a:pPr>
            <a:r>
              <a:rPr lang="en-US" b="1" dirty="0">
                <a:solidFill>
                  <a:srgbClr val="0070C0"/>
                </a:solidFill>
              </a:rPr>
              <a:t>Grasping small instruments for prolonged periods </a:t>
            </a:r>
          </a:p>
          <a:p>
            <a:pPr>
              <a:buFont typeface="Wingdings" panose="05000000000000000000" pitchFamily="2" charset="2"/>
              <a:buChar char="ü"/>
            </a:pPr>
            <a:r>
              <a:rPr lang="en-US" b="1" dirty="0">
                <a:solidFill>
                  <a:srgbClr val="0070C0"/>
                </a:solidFill>
              </a:rPr>
              <a:t>Prolonged use of vibrating hand tools.</a:t>
            </a:r>
          </a:p>
          <a:p>
            <a:endParaRPr lang="en-US" dirty="0">
              <a:solidFill>
                <a:srgbClr val="0070C0"/>
              </a:solidFill>
            </a:endParaRPr>
          </a:p>
        </p:txBody>
      </p:sp>
    </p:spTree>
    <p:extLst>
      <p:ext uri="{BB962C8B-B14F-4D97-AF65-F5344CB8AC3E}">
        <p14:creationId xmlns:p14="http://schemas.microsoft.com/office/powerpoint/2010/main" val="1493149728"/>
      </p:ext>
    </p:extLst>
  </p:cSld>
  <p:clrMapOvr>
    <a:masterClrMapping/>
  </p:clrMapOvr>
  <mc:AlternateContent xmlns:mc="http://schemas.openxmlformats.org/markup-compatibility/2006" xmlns:p14="http://schemas.microsoft.com/office/powerpoint/2010/main">
    <mc:Choice Requires="p14">
      <p:transition spd="slow" p14:dur="2000" advTm="35412"/>
    </mc:Choice>
    <mc:Fallback xmlns="">
      <p:transition spd="slow" advTm="35412"/>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16980"/>
            <a:ext cx="10515600" cy="5251833"/>
          </a:xfrm>
        </p:spPr>
        <p:txBody>
          <a:bodyPr>
            <a:normAutofit/>
          </a:bodyPr>
          <a:lstStyle/>
          <a:p>
            <a:pPr marL="0" indent="0">
              <a:buNone/>
            </a:pPr>
            <a:r>
              <a:rPr lang="en-US" sz="3200" b="1" dirty="0">
                <a:solidFill>
                  <a:srgbClr val="0070C0"/>
                </a:solidFill>
              </a:rPr>
              <a:t>The key to prevent work related MSDs is </a:t>
            </a:r>
            <a:r>
              <a:rPr lang="en-US" sz="3200" b="1" dirty="0">
                <a:solidFill>
                  <a:srgbClr val="FF0000"/>
                </a:solidFill>
              </a:rPr>
              <a:t>(Ergonomics): </a:t>
            </a:r>
          </a:p>
          <a:p>
            <a:pPr marL="0" indent="0">
              <a:buNone/>
            </a:pPr>
            <a:r>
              <a:rPr lang="en-US" sz="3200" b="1" dirty="0">
                <a:solidFill>
                  <a:srgbClr val="0070C0"/>
                </a:solidFill>
              </a:rPr>
              <a:t>a science dealing with designing of a workplace, equipment and the surrounding to ensure comfort and efficiency for the practitioner. </a:t>
            </a:r>
          </a:p>
          <a:p>
            <a:pPr marL="0" indent="0">
              <a:buNone/>
            </a:pPr>
            <a:r>
              <a:rPr lang="en-US" sz="3200" b="1" dirty="0">
                <a:solidFill>
                  <a:srgbClr val="0070C0"/>
                </a:solidFill>
              </a:rPr>
              <a:t>Dental chair should be adjusted in a manner that the position of the doctor is neutral and muscles are relaxed. </a:t>
            </a:r>
          </a:p>
          <a:p>
            <a:pPr marL="0" indent="0">
              <a:buNone/>
            </a:pPr>
            <a:r>
              <a:rPr lang="en-US" sz="3200" b="1" dirty="0">
                <a:solidFill>
                  <a:srgbClr val="0070C0"/>
                </a:solidFill>
              </a:rPr>
              <a:t>Instrument design- the handle should be thicker, round, and hollow.</a:t>
            </a:r>
          </a:p>
          <a:p>
            <a:pPr marL="0" indent="0">
              <a:buNone/>
            </a:pPr>
            <a:endParaRPr lang="en-US" sz="3200" dirty="0"/>
          </a:p>
        </p:txBody>
      </p:sp>
    </p:spTree>
    <p:extLst>
      <p:ext uri="{BB962C8B-B14F-4D97-AF65-F5344CB8AC3E}">
        <p14:creationId xmlns:p14="http://schemas.microsoft.com/office/powerpoint/2010/main" val="1384901418"/>
      </p:ext>
    </p:extLst>
  </p:cSld>
  <p:clrMapOvr>
    <a:masterClrMapping/>
  </p:clrMapOvr>
  <mc:AlternateContent xmlns:mc="http://schemas.openxmlformats.org/markup-compatibility/2006" xmlns:p14="http://schemas.microsoft.com/office/powerpoint/2010/main">
    <mc:Choice Requires="p14">
      <p:transition spd="slow" p14:dur="2000" advTm="51587"/>
    </mc:Choice>
    <mc:Fallback xmlns="">
      <p:transition spd="slow" advTm="51587"/>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9545"/>
            <a:ext cx="10515600" cy="457201"/>
          </a:xfrm>
        </p:spPr>
        <p:txBody>
          <a:bodyPr>
            <a:noAutofit/>
          </a:bodyPr>
          <a:lstStyle/>
          <a:p>
            <a:r>
              <a:rPr lang="en-US" sz="3600" b="1" dirty="0">
                <a:solidFill>
                  <a:srgbClr val="FF0000"/>
                </a:solidFill>
                <a:latin typeface="+mn-lt"/>
              </a:rPr>
              <a:t>RADIATION EXPOSURE</a:t>
            </a:r>
          </a:p>
        </p:txBody>
      </p:sp>
      <p:sp>
        <p:nvSpPr>
          <p:cNvPr id="3" name="Content Placeholder 2"/>
          <p:cNvSpPr>
            <a:spLocks noGrp="1"/>
          </p:cNvSpPr>
          <p:nvPr>
            <p:ph idx="1"/>
          </p:nvPr>
        </p:nvSpPr>
        <p:spPr>
          <a:xfrm>
            <a:off x="961696" y="993228"/>
            <a:ext cx="10742623" cy="5864772"/>
          </a:xfrm>
        </p:spPr>
        <p:txBody>
          <a:bodyPr>
            <a:normAutofit fontScale="85000" lnSpcReduction="20000"/>
          </a:bodyPr>
          <a:lstStyle/>
          <a:p>
            <a:pPr marL="0" indent="0">
              <a:buNone/>
            </a:pPr>
            <a:r>
              <a:rPr lang="en-US" b="1" dirty="0">
                <a:solidFill>
                  <a:srgbClr val="0070C0"/>
                </a:solidFill>
              </a:rPr>
              <a:t>In dentistry low level of radiation is used, but even this low level of radiation exposure over a prolonged period of time may cause potential hazards to health.</a:t>
            </a:r>
          </a:p>
          <a:p>
            <a:pPr marL="0" indent="0">
              <a:buNone/>
            </a:pPr>
            <a:r>
              <a:rPr lang="en-US" b="1" dirty="0">
                <a:solidFill>
                  <a:srgbClr val="0070C0"/>
                </a:solidFill>
              </a:rPr>
              <a:t>CONSEQUENCE OF X- RADATION: radiation dermatitis on  hands - And squamous cell carcinoma on fingers.</a:t>
            </a:r>
          </a:p>
          <a:p>
            <a:pPr marL="0" indent="0">
              <a:buNone/>
            </a:pPr>
            <a:r>
              <a:rPr lang="en-US" b="1" dirty="0">
                <a:solidFill>
                  <a:srgbClr val="0070C0"/>
                </a:solidFill>
              </a:rPr>
              <a:t>Proper principles should be followed while taking an X- ray:  </a:t>
            </a:r>
          </a:p>
          <a:p>
            <a:pPr marL="0" indent="0">
              <a:buNone/>
            </a:pPr>
            <a:r>
              <a:rPr lang="en-US" b="1" dirty="0">
                <a:solidFill>
                  <a:srgbClr val="0070C0"/>
                </a:solidFill>
              </a:rPr>
              <a:t>Dentists should not hold the film in patient’s mouth. </a:t>
            </a:r>
          </a:p>
          <a:p>
            <a:pPr marL="0" indent="0">
              <a:buNone/>
            </a:pPr>
            <a:r>
              <a:rPr lang="en-US" b="1" dirty="0">
                <a:solidFill>
                  <a:srgbClr val="0070C0"/>
                </a:solidFill>
              </a:rPr>
              <a:t>Proper technique can ensure correct X-ray, thus repetition is avoided. </a:t>
            </a:r>
          </a:p>
          <a:p>
            <a:pPr marL="0" indent="0">
              <a:buNone/>
            </a:pPr>
            <a:r>
              <a:rPr lang="en-US" b="1" dirty="0">
                <a:solidFill>
                  <a:srgbClr val="0070C0"/>
                </a:solidFill>
              </a:rPr>
              <a:t>High quality film, should be used, as they ensure good quality image.</a:t>
            </a:r>
          </a:p>
          <a:p>
            <a:pPr marL="0" indent="0">
              <a:buNone/>
            </a:pPr>
            <a:r>
              <a:rPr lang="en-US" b="1" dirty="0">
                <a:solidFill>
                  <a:srgbClr val="0070C0"/>
                </a:solidFill>
              </a:rPr>
              <a:t>Workplace should be properly designed. </a:t>
            </a:r>
          </a:p>
          <a:p>
            <a:pPr marL="0" indent="0">
              <a:buNone/>
            </a:pPr>
            <a:r>
              <a:rPr lang="en-US" b="1" dirty="0">
                <a:solidFill>
                  <a:srgbClr val="0070C0"/>
                </a:solidFill>
              </a:rPr>
              <a:t>Appropriate shielding (use of lead apron). </a:t>
            </a:r>
          </a:p>
          <a:p>
            <a:pPr marL="0" indent="0">
              <a:buNone/>
            </a:pPr>
            <a:r>
              <a:rPr lang="en-US" b="1" dirty="0">
                <a:solidFill>
                  <a:srgbClr val="0070C0"/>
                </a:solidFill>
              </a:rPr>
              <a:t>Replacement of older X-ray equipment. </a:t>
            </a:r>
          </a:p>
          <a:p>
            <a:pPr marL="0" indent="0">
              <a:buNone/>
            </a:pPr>
            <a:r>
              <a:rPr lang="en-US" b="1" dirty="0">
                <a:solidFill>
                  <a:srgbClr val="0070C0"/>
                </a:solidFill>
              </a:rPr>
              <a:t>Monitoring the exposure. </a:t>
            </a:r>
          </a:p>
          <a:p>
            <a:pPr marL="0" indent="0">
              <a:buNone/>
            </a:pPr>
            <a:r>
              <a:rPr lang="en-US" b="1" dirty="0">
                <a:solidFill>
                  <a:srgbClr val="0070C0"/>
                </a:solidFill>
              </a:rPr>
              <a:t>Proper education of workers.</a:t>
            </a:r>
          </a:p>
          <a:p>
            <a:pPr marL="0" indent="0">
              <a:buNone/>
            </a:pPr>
            <a:r>
              <a:rPr lang="en-US" b="1" dirty="0">
                <a:solidFill>
                  <a:srgbClr val="0070C0"/>
                </a:solidFill>
              </a:rPr>
              <a:t>Curing lights are also a potential hazard to those who place restorative resins due to phototoxic and </a:t>
            </a:r>
            <a:r>
              <a:rPr lang="en-US" b="1" dirty="0" err="1">
                <a:solidFill>
                  <a:srgbClr val="0070C0"/>
                </a:solidFill>
              </a:rPr>
              <a:t>photoallergic</a:t>
            </a:r>
            <a:r>
              <a:rPr lang="en-US" b="1" dirty="0">
                <a:solidFill>
                  <a:srgbClr val="0070C0"/>
                </a:solidFill>
              </a:rPr>
              <a:t> reactions originating from absorbed radiation (non-ionizing radiation).</a:t>
            </a:r>
          </a:p>
        </p:txBody>
      </p:sp>
    </p:spTree>
    <p:extLst>
      <p:ext uri="{BB962C8B-B14F-4D97-AF65-F5344CB8AC3E}">
        <p14:creationId xmlns:p14="http://schemas.microsoft.com/office/powerpoint/2010/main" val="597391683"/>
      </p:ext>
    </p:extLst>
  </p:cSld>
  <p:clrMapOvr>
    <a:masterClrMapping/>
  </p:clrMapOvr>
  <mc:AlternateContent xmlns:mc="http://schemas.openxmlformats.org/markup-compatibility/2006" xmlns:p14="http://schemas.microsoft.com/office/powerpoint/2010/main">
    <mc:Choice Requires="p14">
      <p:transition spd="slow" p14:dur="2000" advTm="81543"/>
    </mc:Choice>
    <mc:Fallback xmlns="">
      <p:transition spd="slow" advTm="81543"/>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246"/>
            <a:ext cx="10515600" cy="510086"/>
          </a:xfrm>
        </p:spPr>
        <p:txBody>
          <a:bodyPr>
            <a:noAutofit/>
          </a:bodyPr>
          <a:lstStyle/>
          <a:p>
            <a:r>
              <a:rPr lang="en-US" b="1" dirty="0">
                <a:solidFill>
                  <a:srgbClr val="FF0000"/>
                </a:solidFill>
                <a:latin typeface="+mn-lt"/>
              </a:rPr>
              <a:t>Psychological hazards</a:t>
            </a:r>
          </a:p>
        </p:txBody>
      </p:sp>
      <p:sp>
        <p:nvSpPr>
          <p:cNvPr id="3" name="Content Placeholder 2"/>
          <p:cNvSpPr>
            <a:spLocks noGrp="1"/>
          </p:cNvSpPr>
          <p:nvPr>
            <p:ph idx="1"/>
          </p:nvPr>
        </p:nvSpPr>
        <p:spPr>
          <a:xfrm>
            <a:off x="838199" y="875211"/>
            <a:ext cx="11035937" cy="5799909"/>
          </a:xfrm>
        </p:spPr>
        <p:txBody>
          <a:bodyPr>
            <a:normAutofit fontScale="77500" lnSpcReduction="20000"/>
          </a:bodyPr>
          <a:lstStyle/>
          <a:p>
            <a:pPr marL="0" indent="0">
              <a:lnSpc>
                <a:spcPct val="110000"/>
              </a:lnSpc>
              <a:spcBef>
                <a:spcPts val="0"/>
              </a:spcBef>
              <a:spcAft>
                <a:spcPts val="1200"/>
              </a:spcAft>
              <a:buNone/>
            </a:pPr>
            <a:r>
              <a:rPr lang="en-US" sz="3600" b="1" dirty="0">
                <a:solidFill>
                  <a:srgbClr val="0070C0"/>
                </a:solidFill>
              </a:rPr>
              <a:t>Stress is the leading psychological condition that occurs in the dental profession. </a:t>
            </a:r>
          </a:p>
          <a:p>
            <a:pPr marL="0" indent="0">
              <a:lnSpc>
                <a:spcPct val="110000"/>
              </a:lnSpc>
              <a:spcBef>
                <a:spcPts val="0"/>
              </a:spcBef>
              <a:spcAft>
                <a:spcPts val="1200"/>
              </a:spcAft>
              <a:buNone/>
            </a:pPr>
            <a:r>
              <a:rPr lang="en-US" sz="3600" b="1" dirty="0">
                <a:solidFill>
                  <a:srgbClr val="0070C0"/>
                </a:solidFill>
              </a:rPr>
              <a:t>Job-related psychological disorders may also affect dentist's health. Risk factors affect dentist's psychological conditions that include job-related </a:t>
            </a:r>
            <a:r>
              <a:rPr lang="en-US" sz="3600" b="1" dirty="0">
                <a:solidFill>
                  <a:srgbClr val="FF0000"/>
                </a:solidFill>
              </a:rPr>
              <a:t>stress, tension, depression, emotional exhaustion, and depersonalization.</a:t>
            </a:r>
          </a:p>
          <a:p>
            <a:pPr marL="0" indent="0">
              <a:spcAft>
                <a:spcPts val="1200"/>
              </a:spcAft>
              <a:buNone/>
            </a:pPr>
            <a:r>
              <a:rPr lang="en-US" sz="3600" b="1" dirty="0">
                <a:solidFill>
                  <a:srgbClr val="0070C0"/>
                </a:solidFill>
              </a:rPr>
              <a:t>83% of dentists believed that dentistry is “very stressful,” and nearly 60% believed that dentistry is more stressful than other professions.</a:t>
            </a:r>
          </a:p>
          <a:p>
            <a:pPr marL="0" indent="0">
              <a:spcAft>
                <a:spcPts val="1200"/>
              </a:spcAft>
              <a:buNone/>
            </a:pPr>
            <a:r>
              <a:rPr lang="en-US" sz="3600" b="1" dirty="0">
                <a:solidFill>
                  <a:srgbClr val="0070C0"/>
                </a:solidFill>
              </a:rPr>
              <a:t>Dentists indicated running behind schedule, causing pain, and heavy work load, late and anxious patients are the most intense stressors in their work.</a:t>
            </a:r>
          </a:p>
          <a:p>
            <a:pPr marL="0" indent="0">
              <a:spcAft>
                <a:spcPts val="1200"/>
              </a:spcAft>
              <a:buNone/>
            </a:pPr>
            <a:r>
              <a:rPr lang="en-US" sz="3600" b="1" dirty="0">
                <a:solidFill>
                  <a:srgbClr val="0070C0"/>
                </a:solidFill>
              </a:rPr>
              <a:t>A large number of factors are responsible for stress situations including low autonomy, work overload, and imbalance between power and responsibility. </a:t>
            </a:r>
          </a:p>
          <a:p>
            <a:pPr marL="0" indent="0">
              <a:lnSpc>
                <a:spcPct val="110000"/>
              </a:lnSpc>
              <a:spcBef>
                <a:spcPts val="0"/>
              </a:spcBef>
              <a:spcAft>
                <a:spcPts val="1200"/>
              </a:spcAft>
              <a:buNone/>
            </a:pPr>
            <a:endParaRPr lang="en-US" sz="3600" b="1" dirty="0">
              <a:solidFill>
                <a:srgbClr val="0070C0"/>
              </a:solidFill>
            </a:endParaRPr>
          </a:p>
        </p:txBody>
      </p:sp>
    </p:spTree>
    <p:extLst>
      <p:ext uri="{BB962C8B-B14F-4D97-AF65-F5344CB8AC3E}">
        <p14:creationId xmlns:p14="http://schemas.microsoft.com/office/powerpoint/2010/main" val="10157704"/>
      </p:ext>
    </p:extLst>
  </p:cSld>
  <p:clrMapOvr>
    <a:masterClrMapping/>
  </p:clrMapOvr>
  <mc:AlternateContent xmlns:mc="http://schemas.openxmlformats.org/markup-compatibility/2006" xmlns:p14="http://schemas.microsoft.com/office/powerpoint/2010/main">
    <mc:Choice Requires="p14">
      <p:transition spd="slow" p14:dur="2000" advTm="55683"/>
    </mc:Choice>
    <mc:Fallback xmlns="">
      <p:transition spd="slow" advTm="5568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498318" y="799095"/>
            <a:ext cx="11195364" cy="4995277"/>
          </a:xfrm>
        </p:spPr>
        <p:txBody>
          <a:bodyPr>
            <a:normAutofit fontScale="92500" lnSpcReduction="10000"/>
          </a:bodyPr>
          <a:lstStyle/>
          <a:p>
            <a:pPr eaLnBrk="1" hangingPunct="1">
              <a:lnSpc>
                <a:spcPct val="120000"/>
              </a:lnSpc>
              <a:spcBef>
                <a:spcPts val="0"/>
              </a:spcBef>
              <a:spcAft>
                <a:spcPts val="1200"/>
              </a:spcAft>
            </a:pPr>
            <a:r>
              <a:rPr lang="en-US" altLang="en-US" sz="3500" b="1" dirty="0">
                <a:solidFill>
                  <a:srgbClr val="0070C0"/>
                </a:solidFill>
              </a:rPr>
              <a:t>Workers represent ½ the world’s population and are the major contributors to economic and social development. </a:t>
            </a:r>
          </a:p>
          <a:p>
            <a:pPr eaLnBrk="1" hangingPunct="1">
              <a:lnSpc>
                <a:spcPct val="120000"/>
              </a:lnSpc>
              <a:spcBef>
                <a:spcPts val="0"/>
              </a:spcBef>
              <a:spcAft>
                <a:spcPts val="1200"/>
              </a:spcAft>
            </a:pPr>
            <a:r>
              <a:rPr lang="en-US" altLang="en-US" sz="3500" b="1" dirty="0">
                <a:solidFill>
                  <a:srgbClr val="0070C0"/>
                </a:solidFill>
              </a:rPr>
              <a:t>Their health is determined not only by workplace hazards but also by social and individual factors and access to health services.</a:t>
            </a:r>
          </a:p>
          <a:p>
            <a:pPr>
              <a:lnSpc>
                <a:spcPct val="120000"/>
              </a:lnSpc>
              <a:spcBef>
                <a:spcPts val="0"/>
              </a:spcBef>
              <a:spcAft>
                <a:spcPts val="1200"/>
              </a:spcAft>
            </a:pPr>
            <a:r>
              <a:rPr lang="en-US" altLang="en-US" sz="3500" b="1" dirty="0">
                <a:solidFill>
                  <a:srgbClr val="0070C0"/>
                </a:solidFill>
              </a:rPr>
              <a:t>Occupational hazards cause or contribute to the premature death of millions of people worldwide and result in the ill health or disablement of hundreds of millions more each year. </a:t>
            </a:r>
          </a:p>
          <a:p>
            <a:pPr marL="0" indent="0">
              <a:lnSpc>
                <a:spcPct val="120000"/>
              </a:lnSpc>
              <a:spcBef>
                <a:spcPts val="0"/>
              </a:spcBef>
              <a:buNone/>
            </a:pPr>
            <a:endParaRPr lang="en-US" altLang="en-US" sz="3600" b="1" dirty="0">
              <a:solidFill>
                <a:srgbClr val="0070C0"/>
              </a:solidFill>
            </a:endParaRPr>
          </a:p>
          <a:p>
            <a:pPr eaLnBrk="1" hangingPunct="1"/>
            <a:endParaRPr lang="en-US" altLang="en-US" sz="3600" b="1" dirty="0">
              <a:solidFill>
                <a:schemeClr val="accent1">
                  <a:lumMod val="75000"/>
                </a:schemeClr>
              </a:solidFill>
            </a:endParaRPr>
          </a:p>
        </p:txBody>
      </p:sp>
    </p:spTree>
    <p:extLst>
      <p:ext uri="{BB962C8B-B14F-4D97-AF65-F5344CB8AC3E}">
        <p14:creationId xmlns:p14="http://schemas.microsoft.com/office/powerpoint/2010/main" val="251577641"/>
      </p:ext>
    </p:extLst>
  </p:cSld>
  <p:clrMapOvr>
    <a:masterClrMapping/>
  </p:clrMapOvr>
  <mc:AlternateContent xmlns:mc="http://schemas.openxmlformats.org/markup-compatibility/2006" xmlns:p14="http://schemas.microsoft.com/office/powerpoint/2010/main">
    <mc:Choice Requires="p14">
      <p:transition spd="slow" p14:dur="2000" advTm="29661"/>
    </mc:Choice>
    <mc:Fallback xmlns="">
      <p:transition spd="slow" advTm="2966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09800" y="152400"/>
            <a:ext cx="6870700" cy="787400"/>
          </a:xfrm>
        </p:spPr>
        <p:txBody>
          <a:bodyPr/>
          <a:lstStyle/>
          <a:p>
            <a:pPr eaLnBrk="1" hangingPunct="1"/>
            <a:r>
              <a:rPr lang="en-US" altLang="en-US" sz="4000"/>
              <a:t> </a:t>
            </a:r>
            <a:endParaRPr lang="ar-SA" altLang="en-US" sz="4000"/>
          </a:p>
        </p:txBody>
      </p:sp>
      <p:sp>
        <p:nvSpPr>
          <p:cNvPr id="4099" name="Rectangle 3"/>
          <p:cNvSpPr>
            <a:spLocks noGrp="1" noChangeArrowheads="1"/>
          </p:cNvSpPr>
          <p:nvPr>
            <p:ph type="body" idx="1"/>
          </p:nvPr>
        </p:nvSpPr>
        <p:spPr>
          <a:xfrm>
            <a:off x="1146311" y="1444902"/>
            <a:ext cx="10449339" cy="5154681"/>
          </a:xfrm>
        </p:spPr>
        <p:txBody>
          <a:bodyPr>
            <a:noAutofit/>
          </a:bodyPr>
          <a:lstStyle/>
          <a:p>
            <a:pPr eaLnBrk="1" hangingPunct="1">
              <a:lnSpc>
                <a:spcPct val="100000"/>
              </a:lnSpc>
            </a:pPr>
            <a:r>
              <a:rPr lang="en-US" altLang="en-US" sz="3200" dirty="0">
                <a:solidFill>
                  <a:schemeClr val="accent5">
                    <a:lumMod val="75000"/>
                  </a:schemeClr>
                </a:solidFill>
              </a:rPr>
              <a:t>The first written discussions specifically directed toward matters of occupational safety and health were those of </a:t>
            </a:r>
            <a:r>
              <a:rPr lang="en-US" altLang="en-US" sz="3200" b="1" dirty="0">
                <a:solidFill>
                  <a:schemeClr val="accent5">
                    <a:lumMod val="75000"/>
                  </a:schemeClr>
                </a:solidFill>
              </a:rPr>
              <a:t>Paracelsus</a:t>
            </a:r>
            <a:r>
              <a:rPr lang="en-US" altLang="en-US" sz="3200" dirty="0">
                <a:solidFill>
                  <a:schemeClr val="accent5">
                    <a:lumMod val="75000"/>
                  </a:schemeClr>
                </a:solidFill>
              </a:rPr>
              <a:t>, in the fifteenth century. </a:t>
            </a:r>
          </a:p>
          <a:p>
            <a:pPr eaLnBrk="1" hangingPunct="1">
              <a:lnSpc>
                <a:spcPct val="100000"/>
              </a:lnSpc>
            </a:pPr>
            <a:r>
              <a:rPr lang="en-US" altLang="en-US" sz="3200" dirty="0">
                <a:solidFill>
                  <a:schemeClr val="accent5">
                    <a:lumMod val="75000"/>
                  </a:schemeClr>
                </a:solidFill>
              </a:rPr>
              <a:t>In the early eighteenth century, </a:t>
            </a:r>
            <a:r>
              <a:rPr lang="en-US" altLang="en-US" sz="3200" b="1" dirty="0" err="1">
                <a:solidFill>
                  <a:schemeClr val="accent5">
                    <a:lumMod val="75000"/>
                  </a:schemeClr>
                </a:solidFill>
              </a:rPr>
              <a:t>Bernadino</a:t>
            </a:r>
            <a:r>
              <a:rPr lang="en-US" altLang="en-US" sz="3200" b="1" dirty="0">
                <a:solidFill>
                  <a:schemeClr val="accent5">
                    <a:lumMod val="75000"/>
                  </a:schemeClr>
                </a:solidFill>
              </a:rPr>
              <a:t> </a:t>
            </a:r>
            <a:r>
              <a:rPr lang="en-US" altLang="en-US" sz="3200" b="1" dirty="0" err="1">
                <a:solidFill>
                  <a:schemeClr val="accent5">
                    <a:lumMod val="75000"/>
                  </a:schemeClr>
                </a:solidFill>
              </a:rPr>
              <a:t>Ramazzini</a:t>
            </a:r>
            <a:r>
              <a:rPr lang="en-US" altLang="en-US" sz="3200" b="1" dirty="0">
                <a:solidFill>
                  <a:schemeClr val="accent5">
                    <a:lumMod val="75000"/>
                  </a:schemeClr>
                </a:solidFill>
              </a:rPr>
              <a:t>, </a:t>
            </a:r>
            <a:r>
              <a:rPr lang="en-US" altLang="en-US" sz="3200" dirty="0">
                <a:solidFill>
                  <a:schemeClr val="accent5">
                    <a:lumMod val="75000"/>
                  </a:schemeClr>
                </a:solidFill>
              </a:rPr>
              <a:t>an Italian physician, wrote the first book on occupational medicine, </a:t>
            </a:r>
            <a:r>
              <a:rPr lang="en-US" altLang="en-US" sz="3200" i="1" dirty="0">
                <a:solidFill>
                  <a:schemeClr val="accent5">
                    <a:lumMod val="75000"/>
                  </a:schemeClr>
                </a:solidFill>
              </a:rPr>
              <a:t>De </a:t>
            </a:r>
            <a:r>
              <a:rPr lang="en-US" altLang="en-US" sz="3200" i="1" dirty="0" err="1">
                <a:solidFill>
                  <a:schemeClr val="accent5">
                    <a:lumMod val="75000"/>
                  </a:schemeClr>
                </a:solidFill>
              </a:rPr>
              <a:t>morbis</a:t>
            </a:r>
            <a:r>
              <a:rPr lang="en-US" altLang="en-US" sz="3200" i="1" dirty="0">
                <a:solidFill>
                  <a:schemeClr val="accent5">
                    <a:lumMod val="75000"/>
                  </a:schemeClr>
                </a:solidFill>
              </a:rPr>
              <a:t> </a:t>
            </a:r>
            <a:r>
              <a:rPr lang="en-US" altLang="en-US" sz="3200" i="1" dirty="0" err="1">
                <a:solidFill>
                  <a:schemeClr val="accent5">
                    <a:lumMod val="75000"/>
                  </a:schemeClr>
                </a:solidFill>
              </a:rPr>
              <a:t>artificium</a:t>
            </a:r>
            <a:r>
              <a:rPr lang="en-US" altLang="en-US" sz="3200" i="1" dirty="0">
                <a:solidFill>
                  <a:schemeClr val="accent5">
                    <a:lumMod val="75000"/>
                  </a:schemeClr>
                </a:solidFill>
              </a:rPr>
              <a:t> diatribe (</a:t>
            </a:r>
            <a:r>
              <a:rPr lang="en-US" altLang="en-US" sz="3200" b="1" i="1" dirty="0">
                <a:solidFill>
                  <a:schemeClr val="accent5">
                    <a:lumMod val="75000"/>
                  </a:schemeClr>
                </a:solidFill>
              </a:rPr>
              <a:t>Diseases of Workers</a:t>
            </a:r>
            <a:r>
              <a:rPr lang="en-US" altLang="en-US" sz="3200" i="1" dirty="0">
                <a:solidFill>
                  <a:schemeClr val="accent5">
                    <a:lumMod val="75000"/>
                  </a:schemeClr>
                </a:solidFill>
              </a:rPr>
              <a:t>)</a:t>
            </a:r>
            <a:r>
              <a:rPr lang="en-US" altLang="en-US" sz="3200" dirty="0">
                <a:solidFill>
                  <a:schemeClr val="accent5">
                    <a:lumMod val="75000"/>
                  </a:schemeClr>
                </a:solidFill>
              </a:rPr>
              <a:t>, and he is generally regarded as the "father of occupational medicine." </a:t>
            </a:r>
          </a:p>
          <a:p>
            <a:pPr marL="0" indent="0" eaLnBrk="1" hangingPunct="1">
              <a:lnSpc>
                <a:spcPct val="100000"/>
              </a:lnSpc>
              <a:buNone/>
            </a:pPr>
            <a:r>
              <a:rPr lang="en-US" altLang="en-US" sz="3200" dirty="0">
                <a:solidFill>
                  <a:schemeClr val="accent5">
                    <a:lumMod val="75000"/>
                  </a:schemeClr>
                </a:solidFill>
              </a:rPr>
              <a:t>  	</a:t>
            </a:r>
            <a:r>
              <a:rPr lang="en-US" altLang="en-US" sz="3200" dirty="0" err="1">
                <a:solidFill>
                  <a:schemeClr val="accent5">
                    <a:lumMod val="75000"/>
                  </a:schemeClr>
                </a:solidFill>
              </a:rPr>
              <a:t>Ramazzini</a:t>
            </a:r>
            <a:r>
              <a:rPr lang="en-US" altLang="en-US" sz="3200" dirty="0">
                <a:solidFill>
                  <a:schemeClr val="accent5">
                    <a:lumMod val="75000"/>
                  </a:schemeClr>
                </a:solidFill>
              </a:rPr>
              <a:t> wrote about the health hazards for dozens of    	occupations.</a:t>
            </a:r>
            <a:endParaRPr lang="en-US" altLang="en-US" sz="2600" dirty="0"/>
          </a:p>
        </p:txBody>
      </p:sp>
      <p:sp>
        <p:nvSpPr>
          <p:cNvPr id="2" name="TextBox 1"/>
          <p:cNvSpPr txBox="1"/>
          <p:nvPr/>
        </p:nvSpPr>
        <p:spPr>
          <a:xfrm>
            <a:off x="1335155" y="223871"/>
            <a:ext cx="10071652" cy="923330"/>
          </a:xfrm>
          <a:prstGeom prst="rect">
            <a:avLst/>
          </a:prstGeom>
          <a:noFill/>
        </p:spPr>
        <p:txBody>
          <a:bodyPr wrap="square" rtlCol="0">
            <a:spAutoFit/>
          </a:bodyPr>
          <a:lstStyle/>
          <a:p>
            <a:r>
              <a:rPr lang="en-US" sz="5400" b="1" dirty="0">
                <a:solidFill>
                  <a:srgbClr val="FF0000"/>
                </a:solidFill>
              </a:rPr>
              <a:t>Occupational Health, History</a:t>
            </a:r>
          </a:p>
        </p:txBody>
      </p:sp>
    </p:spTree>
    <p:extLst>
      <p:ext uri="{BB962C8B-B14F-4D97-AF65-F5344CB8AC3E}">
        <p14:creationId xmlns:p14="http://schemas.microsoft.com/office/powerpoint/2010/main" val="2949527853"/>
      </p:ext>
    </p:extLst>
  </p:cSld>
  <p:clrMapOvr>
    <a:masterClrMapping/>
  </p:clrMapOvr>
  <mc:AlternateContent xmlns:mc="http://schemas.openxmlformats.org/markup-compatibility/2006" xmlns:p14="http://schemas.microsoft.com/office/powerpoint/2010/main">
    <mc:Choice Requires="p14">
      <p:transition spd="slow" p14:dur="2000" advTm="44065"/>
    </mc:Choice>
    <mc:Fallback xmlns="">
      <p:transition spd="slow" advTm="4406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09800" y="152400"/>
            <a:ext cx="6870700" cy="787400"/>
          </a:xfrm>
        </p:spPr>
        <p:txBody>
          <a:bodyPr/>
          <a:lstStyle/>
          <a:p>
            <a:pPr eaLnBrk="1" hangingPunct="1"/>
            <a:r>
              <a:rPr lang="en-US" altLang="en-US" sz="4000"/>
              <a:t> </a:t>
            </a:r>
            <a:endParaRPr lang="ar-SA" altLang="en-US" sz="4000"/>
          </a:p>
        </p:txBody>
      </p:sp>
      <p:sp>
        <p:nvSpPr>
          <p:cNvPr id="4099" name="Rectangle 3"/>
          <p:cNvSpPr>
            <a:spLocks noGrp="1" noChangeArrowheads="1"/>
          </p:cNvSpPr>
          <p:nvPr>
            <p:ph type="body" idx="1"/>
          </p:nvPr>
        </p:nvSpPr>
        <p:spPr>
          <a:xfrm>
            <a:off x="957468" y="1537667"/>
            <a:ext cx="10834198" cy="5154681"/>
          </a:xfrm>
        </p:spPr>
        <p:txBody>
          <a:bodyPr>
            <a:noAutofit/>
          </a:bodyPr>
          <a:lstStyle/>
          <a:p>
            <a:pPr>
              <a:lnSpc>
                <a:spcPct val="100000"/>
              </a:lnSpc>
            </a:pPr>
            <a:r>
              <a:rPr lang="en-US" altLang="en-US" sz="3400" dirty="0">
                <a:solidFill>
                  <a:schemeClr val="accent5">
                    <a:lumMod val="75000"/>
                  </a:schemeClr>
                </a:solidFill>
              </a:rPr>
              <a:t>In the United States, in the early twentieth century, Dr. Alice Hamilton became the first woman physician appointed to a faculty position at Harvard University, where she worked at the School of Public Health promoting safe and healthful work practices in the United States. </a:t>
            </a:r>
          </a:p>
          <a:p>
            <a:pPr>
              <a:lnSpc>
                <a:spcPct val="100000"/>
              </a:lnSpc>
            </a:pPr>
            <a:r>
              <a:rPr lang="en-US" altLang="en-US" sz="3400" dirty="0">
                <a:solidFill>
                  <a:schemeClr val="accent5">
                    <a:lumMod val="75000"/>
                  </a:schemeClr>
                </a:solidFill>
              </a:rPr>
              <a:t>She has been recognized as the leader of the occupational medicine movement in the United States</a:t>
            </a:r>
          </a:p>
          <a:p>
            <a:pPr eaLnBrk="1" hangingPunct="1">
              <a:lnSpc>
                <a:spcPct val="100000"/>
              </a:lnSpc>
            </a:pPr>
            <a:r>
              <a:rPr lang="en-US" altLang="en-US" sz="3400" dirty="0">
                <a:solidFill>
                  <a:schemeClr val="accent5">
                    <a:lumMod val="75000"/>
                  </a:schemeClr>
                </a:solidFill>
              </a:rPr>
              <a:t>Which came relatively late compared with that in Europe.</a:t>
            </a:r>
            <a:br>
              <a:rPr lang="en-US" altLang="en-US" sz="3400" dirty="0">
                <a:solidFill>
                  <a:schemeClr val="accent5">
                    <a:lumMod val="75000"/>
                  </a:schemeClr>
                </a:solidFill>
              </a:rPr>
            </a:br>
            <a:endParaRPr lang="en-US" altLang="en-US" sz="3400" dirty="0">
              <a:solidFill>
                <a:schemeClr val="accent5">
                  <a:lumMod val="75000"/>
                </a:schemeClr>
              </a:solidFill>
            </a:endParaRPr>
          </a:p>
        </p:txBody>
      </p:sp>
      <p:sp>
        <p:nvSpPr>
          <p:cNvPr id="2" name="TextBox 1"/>
          <p:cNvSpPr txBox="1"/>
          <p:nvPr/>
        </p:nvSpPr>
        <p:spPr>
          <a:xfrm>
            <a:off x="1113183" y="256528"/>
            <a:ext cx="10293624" cy="923330"/>
          </a:xfrm>
          <a:prstGeom prst="rect">
            <a:avLst/>
          </a:prstGeom>
          <a:noFill/>
        </p:spPr>
        <p:txBody>
          <a:bodyPr wrap="square" rtlCol="0">
            <a:spAutoFit/>
          </a:bodyPr>
          <a:lstStyle/>
          <a:p>
            <a:r>
              <a:rPr lang="en-US" sz="5400" b="1" dirty="0">
                <a:solidFill>
                  <a:srgbClr val="FF0000"/>
                </a:solidFill>
              </a:rPr>
              <a:t>Occupational Health, History</a:t>
            </a:r>
          </a:p>
        </p:txBody>
      </p:sp>
    </p:spTree>
    <p:extLst>
      <p:ext uri="{BB962C8B-B14F-4D97-AF65-F5344CB8AC3E}">
        <p14:creationId xmlns:p14="http://schemas.microsoft.com/office/powerpoint/2010/main" val="3843046131"/>
      </p:ext>
    </p:extLst>
  </p:cSld>
  <p:clrMapOvr>
    <a:masterClrMapping/>
  </p:clrMapOvr>
  <mc:AlternateContent xmlns:mc="http://schemas.openxmlformats.org/markup-compatibility/2006" xmlns:p14="http://schemas.microsoft.com/office/powerpoint/2010/main">
    <mc:Choice Requires="p14">
      <p:transition spd="slow" p14:dur="2000" advTm="33317"/>
    </mc:Choice>
    <mc:Fallback xmlns="">
      <p:transition spd="slow" advTm="3331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285461" y="598627"/>
            <a:ext cx="9806607" cy="714375"/>
          </a:xfrm>
        </p:spPr>
        <p:txBody>
          <a:bodyPr>
            <a:noAutofit/>
          </a:bodyPr>
          <a:lstStyle/>
          <a:p>
            <a:pPr eaLnBrk="1" hangingPunct="1"/>
            <a:r>
              <a:rPr lang="en-US" altLang="en-US" sz="4000" b="1" dirty="0">
                <a:solidFill>
                  <a:srgbClr val="FF0000"/>
                </a:solidFill>
                <a:latin typeface="+mn-lt"/>
              </a:rPr>
              <a:t>So, what is the problem with occupational health?</a:t>
            </a:r>
            <a:endParaRPr lang="ar-SA" altLang="en-US" sz="4000" b="1" dirty="0">
              <a:solidFill>
                <a:srgbClr val="FF0000"/>
              </a:solidFill>
              <a:latin typeface="+mn-lt"/>
            </a:endParaRPr>
          </a:p>
        </p:txBody>
      </p:sp>
      <p:sp>
        <p:nvSpPr>
          <p:cNvPr id="12291" name="Rectangle 3"/>
          <p:cNvSpPr>
            <a:spLocks noGrp="1" noChangeArrowheads="1"/>
          </p:cNvSpPr>
          <p:nvPr>
            <p:ph type="body" idx="1"/>
          </p:nvPr>
        </p:nvSpPr>
        <p:spPr>
          <a:xfrm>
            <a:off x="1109868" y="1744526"/>
            <a:ext cx="10411572" cy="4974326"/>
          </a:xfrm>
        </p:spPr>
        <p:txBody>
          <a:bodyPr>
            <a:noAutofit/>
          </a:bodyPr>
          <a:lstStyle/>
          <a:p>
            <a:pPr eaLnBrk="1" hangingPunct="1">
              <a:lnSpc>
                <a:spcPct val="90000"/>
              </a:lnSpc>
            </a:pPr>
            <a:r>
              <a:rPr lang="en-US" altLang="en-US" sz="3600" b="1" dirty="0">
                <a:solidFill>
                  <a:srgbClr val="0070C0"/>
                </a:solidFill>
              </a:rPr>
              <a:t>Unfortunately, some employers assume little responsibility for the protection of workers' health and safety.</a:t>
            </a:r>
          </a:p>
          <a:p>
            <a:pPr eaLnBrk="1" hangingPunct="1">
              <a:lnSpc>
                <a:spcPct val="90000"/>
              </a:lnSpc>
            </a:pPr>
            <a:r>
              <a:rPr lang="en-US" altLang="en-US" sz="3600" b="1" dirty="0">
                <a:solidFill>
                  <a:srgbClr val="0070C0"/>
                </a:solidFill>
              </a:rPr>
              <a:t> In fact, some employers do not even know that they have the moral and often legal responsibility to protect workers. </a:t>
            </a:r>
          </a:p>
          <a:p>
            <a:pPr eaLnBrk="1" hangingPunct="1">
              <a:lnSpc>
                <a:spcPct val="90000"/>
              </a:lnSpc>
            </a:pPr>
            <a:r>
              <a:rPr lang="en-US" altLang="en-US" sz="3600" b="1" dirty="0">
                <a:solidFill>
                  <a:srgbClr val="0070C0"/>
                </a:solidFill>
              </a:rPr>
              <a:t>As a result of the hazards and a lack of attention given to health and safety, work-related accidents and diseases are common in all parts of the world. </a:t>
            </a:r>
          </a:p>
        </p:txBody>
      </p:sp>
    </p:spTree>
    <p:extLst>
      <p:ext uri="{BB962C8B-B14F-4D97-AF65-F5344CB8AC3E}">
        <p14:creationId xmlns:p14="http://schemas.microsoft.com/office/powerpoint/2010/main" val="2929299665"/>
      </p:ext>
    </p:extLst>
  </p:cSld>
  <p:clrMapOvr>
    <a:masterClrMapping/>
  </p:clrMapOvr>
  <mc:AlternateContent xmlns:mc="http://schemas.openxmlformats.org/markup-compatibility/2006" xmlns:p14="http://schemas.microsoft.com/office/powerpoint/2010/main">
    <mc:Choice Requires="p14">
      <p:transition spd="slow" p14:dur="2000" advTm="37444"/>
    </mc:Choice>
    <mc:Fallback xmlns="">
      <p:transition spd="slow" advTm="37444"/>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48194" y="152401"/>
            <a:ext cx="11560629" cy="860473"/>
          </a:xfrm>
        </p:spPr>
        <p:txBody>
          <a:bodyPr>
            <a:noAutofit/>
          </a:bodyPr>
          <a:lstStyle/>
          <a:p>
            <a:pPr eaLnBrk="1" hangingPunct="1"/>
            <a:r>
              <a:rPr lang="en-US" altLang="en-US" b="1" dirty="0">
                <a:solidFill>
                  <a:srgbClr val="FF0000"/>
                </a:solidFill>
                <a:latin typeface="+mn-lt"/>
              </a:rPr>
              <a:t>What is occupational health and safety (OHS)? </a:t>
            </a:r>
          </a:p>
        </p:txBody>
      </p:sp>
      <p:sp>
        <p:nvSpPr>
          <p:cNvPr id="8195" name="Rectangle 3"/>
          <p:cNvSpPr>
            <a:spLocks noGrp="1" noChangeArrowheads="1"/>
          </p:cNvSpPr>
          <p:nvPr>
            <p:ph idx="1"/>
          </p:nvPr>
        </p:nvSpPr>
        <p:spPr>
          <a:xfrm>
            <a:off x="625007" y="1315329"/>
            <a:ext cx="11183816" cy="5542671"/>
          </a:xfrm>
        </p:spPr>
        <p:txBody>
          <a:bodyPr>
            <a:noAutofit/>
          </a:bodyPr>
          <a:lstStyle/>
          <a:p>
            <a:pPr eaLnBrk="1" hangingPunct="1">
              <a:lnSpc>
                <a:spcPct val="100000"/>
              </a:lnSpc>
              <a:buFontTx/>
              <a:buNone/>
            </a:pPr>
            <a:r>
              <a:rPr lang="en-US" altLang="en-US" sz="3000" b="1" dirty="0">
                <a:solidFill>
                  <a:srgbClr val="0070C0"/>
                </a:solidFill>
              </a:rPr>
              <a:t>Occupational health &amp; safety is a discipline with a broad scope involving many specialized fields. In its broadest sense, it should aim to: </a:t>
            </a:r>
          </a:p>
          <a:p>
            <a:pPr marL="0" indent="0" eaLnBrk="1" hangingPunct="1">
              <a:lnSpc>
                <a:spcPct val="100000"/>
              </a:lnSpc>
              <a:buNone/>
            </a:pPr>
            <a:r>
              <a:rPr lang="en-US" altLang="en-US" sz="3200" b="1" dirty="0">
                <a:solidFill>
                  <a:srgbClr val="0070C0"/>
                </a:solidFill>
              </a:rPr>
              <a:t>Promoting and maintaining the highest degree of physical, mental and social well-being of workers in all occupations by:</a:t>
            </a:r>
          </a:p>
          <a:p>
            <a:pPr eaLnBrk="1" hangingPunct="1">
              <a:lnSpc>
                <a:spcPct val="100000"/>
              </a:lnSpc>
            </a:pPr>
            <a:r>
              <a:rPr lang="en-US" altLang="en-US" dirty="0">
                <a:solidFill>
                  <a:srgbClr val="0070C0"/>
                </a:solidFill>
              </a:rPr>
              <a:t>Preventing adverse effects on workers’ health caused by their working conditions</a:t>
            </a:r>
          </a:p>
          <a:p>
            <a:pPr eaLnBrk="1" hangingPunct="1">
              <a:lnSpc>
                <a:spcPct val="100000"/>
              </a:lnSpc>
            </a:pPr>
            <a:r>
              <a:rPr lang="en-US" altLang="en-US" dirty="0">
                <a:solidFill>
                  <a:srgbClr val="0070C0"/>
                </a:solidFill>
              </a:rPr>
              <a:t>Placing workers in an occupational environment adapted to physical and mental needs. </a:t>
            </a:r>
          </a:p>
          <a:p>
            <a:pPr eaLnBrk="1" hangingPunct="1">
              <a:lnSpc>
                <a:spcPct val="100000"/>
              </a:lnSpc>
            </a:pPr>
            <a:r>
              <a:rPr lang="en-US" altLang="en-US" dirty="0">
                <a:solidFill>
                  <a:srgbClr val="0070C0"/>
                </a:solidFill>
              </a:rPr>
              <a:t>Adapting work environment suitable for humans. </a:t>
            </a:r>
          </a:p>
          <a:p>
            <a:pPr marL="0" indent="0" eaLnBrk="1" hangingPunct="1">
              <a:lnSpc>
                <a:spcPct val="80000"/>
              </a:lnSpc>
              <a:buNone/>
            </a:pPr>
            <a:endParaRPr lang="en-US" altLang="en-US" sz="3600" dirty="0">
              <a:solidFill>
                <a:srgbClr val="0070C0"/>
              </a:solidFill>
            </a:endParaRPr>
          </a:p>
        </p:txBody>
      </p:sp>
    </p:spTree>
    <p:extLst>
      <p:ext uri="{BB962C8B-B14F-4D97-AF65-F5344CB8AC3E}">
        <p14:creationId xmlns:p14="http://schemas.microsoft.com/office/powerpoint/2010/main" val="1051408203"/>
      </p:ext>
    </p:extLst>
  </p:cSld>
  <p:clrMapOvr>
    <a:masterClrMapping/>
  </p:clrMapOvr>
  <mc:AlternateContent xmlns:mc="http://schemas.openxmlformats.org/markup-compatibility/2006" xmlns:p14="http://schemas.microsoft.com/office/powerpoint/2010/main">
    <mc:Choice Requires="p14">
      <p:transition spd="slow" p14:dur="2000" advTm="40948"/>
    </mc:Choice>
    <mc:Fallback xmlns="">
      <p:transition spd="slow" advTm="40948"/>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125415" y="320675"/>
            <a:ext cx="9805181" cy="900113"/>
          </a:xfrm>
        </p:spPr>
        <p:txBody>
          <a:bodyPr>
            <a:noAutofit/>
          </a:bodyPr>
          <a:lstStyle/>
          <a:p>
            <a:pPr eaLnBrk="1" hangingPunct="1"/>
            <a:r>
              <a:rPr lang="en-US" altLang="en-US" b="1" dirty="0">
                <a:solidFill>
                  <a:srgbClr val="FF0000"/>
                </a:solidFill>
                <a:latin typeface="+mn-lt"/>
              </a:rPr>
              <a:t>Identifying Safety and Health Hazards</a:t>
            </a:r>
            <a:r>
              <a:rPr lang="en-US" altLang="en-US" sz="7200" b="1" dirty="0">
                <a:solidFill>
                  <a:srgbClr val="FF0000"/>
                </a:solidFill>
                <a:latin typeface="+mn-lt"/>
              </a:rPr>
              <a:t> </a:t>
            </a:r>
          </a:p>
        </p:txBody>
      </p:sp>
      <p:sp>
        <p:nvSpPr>
          <p:cNvPr id="24579" name="Rectangle 3"/>
          <p:cNvSpPr>
            <a:spLocks noGrp="1" noChangeArrowheads="1"/>
          </p:cNvSpPr>
          <p:nvPr>
            <p:ph type="body" idx="1"/>
          </p:nvPr>
        </p:nvSpPr>
        <p:spPr>
          <a:xfrm>
            <a:off x="1125415" y="1541463"/>
            <a:ext cx="10271455" cy="5124380"/>
          </a:xfrm>
        </p:spPr>
        <p:txBody>
          <a:bodyPr>
            <a:normAutofit fontScale="85000" lnSpcReduction="10000"/>
          </a:bodyPr>
          <a:lstStyle/>
          <a:p>
            <a:pPr eaLnBrk="1" hangingPunct="1">
              <a:spcBef>
                <a:spcPts val="1800"/>
              </a:spcBef>
              <a:buFontTx/>
              <a:buNone/>
            </a:pPr>
            <a:r>
              <a:rPr lang="en-US" altLang="en-US" sz="3600" b="1" dirty="0">
                <a:solidFill>
                  <a:srgbClr val="0070C0"/>
                </a:solidFill>
              </a:rPr>
              <a:t>The terminology used in Occupational Safety and Health (OSH) varies, but generally speaking:</a:t>
            </a:r>
          </a:p>
          <a:p>
            <a:pPr eaLnBrk="1" hangingPunct="1">
              <a:spcBef>
                <a:spcPts val="1800"/>
              </a:spcBef>
            </a:pPr>
            <a:r>
              <a:rPr lang="en-US" altLang="en-US" sz="3600" b="1" dirty="0">
                <a:solidFill>
                  <a:srgbClr val="0070C0"/>
                </a:solidFill>
              </a:rPr>
              <a:t>A </a:t>
            </a:r>
            <a:r>
              <a:rPr lang="en-US" altLang="en-US" sz="3600" b="1" dirty="0">
                <a:solidFill>
                  <a:srgbClr val="FF0000"/>
                </a:solidFill>
              </a:rPr>
              <a:t>hazard</a:t>
            </a:r>
            <a:r>
              <a:rPr lang="en-US" altLang="en-US" sz="3600" b="1" dirty="0">
                <a:solidFill>
                  <a:srgbClr val="0070C0"/>
                </a:solidFill>
              </a:rPr>
              <a:t> is something that can cause harm if not controlled.</a:t>
            </a:r>
          </a:p>
          <a:p>
            <a:pPr marL="0" indent="0" eaLnBrk="1" hangingPunct="1">
              <a:spcBef>
                <a:spcPts val="1800"/>
              </a:spcBef>
              <a:buNone/>
            </a:pPr>
            <a:r>
              <a:rPr lang="en-US" altLang="en-US" sz="3600" b="1" dirty="0">
                <a:solidFill>
                  <a:srgbClr val="0070C0"/>
                </a:solidFill>
              </a:rPr>
              <a:t>	The outcome is the harm that results from an 	uncontrolled hazard. </a:t>
            </a:r>
          </a:p>
          <a:p>
            <a:pPr eaLnBrk="1" hangingPunct="1">
              <a:spcBef>
                <a:spcPts val="1800"/>
              </a:spcBef>
            </a:pPr>
            <a:r>
              <a:rPr lang="en-US" altLang="en-US" sz="3600" b="1" dirty="0">
                <a:solidFill>
                  <a:srgbClr val="0070C0"/>
                </a:solidFill>
              </a:rPr>
              <a:t>A </a:t>
            </a:r>
            <a:r>
              <a:rPr lang="en-US" altLang="en-US" sz="3600" b="1" dirty="0">
                <a:solidFill>
                  <a:srgbClr val="FF0000"/>
                </a:solidFill>
              </a:rPr>
              <a:t>risk</a:t>
            </a:r>
            <a:r>
              <a:rPr lang="en-US" altLang="en-US" sz="3600" b="1" dirty="0">
                <a:solidFill>
                  <a:srgbClr val="0070C0"/>
                </a:solidFill>
              </a:rPr>
              <a:t> is a combination of the probability that a particular outcome will occur and the severity of the harm involved. </a:t>
            </a:r>
          </a:p>
          <a:p>
            <a:pPr marL="0" indent="0">
              <a:spcBef>
                <a:spcPts val="1800"/>
              </a:spcBef>
              <a:buNone/>
            </a:pPr>
            <a:r>
              <a:rPr lang="en-US" altLang="en-US" sz="3600" b="1" dirty="0">
                <a:solidFill>
                  <a:srgbClr val="0070C0"/>
                </a:solidFill>
              </a:rPr>
              <a:t>	The calculation of risk is based on the likelihood or 	</a:t>
            </a:r>
            <a:r>
              <a:rPr lang="en-US" altLang="en-US" sz="3600" b="1" dirty="0">
                <a:solidFill>
                  <a:srgbClr val="FF0000"/>
                </a:solidFill>
                <a:hlinkClick r:id="rId2" tooltip="Probability"/>
              </a:rPr>
              <a:t>probability</a:t>
            </a:r>
            <a:r>
              <a:rPr lang="en-US" altLang="en-US" sz="3600" b="1" dirty="0">
                <a:solidFill>
                  <a:srgbClr val="0070C0"/>
                </a:solidFill>
              </a:rPr>
              <a:t> of the harm being realized and the </a:t>
            </a:r>
            <a:r>
              <a:rPr lang="en-US" altLang="en-US" sz="3600" b="1" dirty="0">
                <a:solidFill>
                  <a:srgbClr val="0070C0"/>
                </a:solidFill>
                <a:hlinkClick r:id="rId3" tooltip="Severity"/>
              </a:rPr>
              <a:t>severity</a:t>
            </a:r>
            <a:r>
              <a:rPr lang="en-US" altLang="en-US" sz="3600" b="1" dirty="0">
                <a:solidFill>
                  <a:srgbClr val="0070C0"/>
                </a:solidFill>
              </a:rPr>
              <a:t> 	of the consequences. </a:t>
            </a:r>
          </a:p>
          <a:p>
            <a:pPr eaLnBrk="1" hangingPunct="1">
              <a:spcBef>
                <a:spcPts val="1800"/>
              </a:spcBef>
            </a:pPr>
            <a:endParaRPr lang="en-US" altLang="en-US" sz="3600" dirty="0">
              <a:solidFill>
                <a:schemeClr val="accent5">
                  <a:lumMod val="75000"/>
                </a:schemeClr>
              </a:solidFill>
            </a:endParaRPr>
          </a:p>
          <a:p>
            <a:pPr eaLnBrk="1" hangingPunct="1">
              <a:spcBef>
                <a:spcPts val="1800"/>
              </a:spcBef>
            </a:pPr>
            <a:endParaRPr lang="en-US" altLang="en-US" dirty="0"/>
          </a:p>
        </p:txBody>
      </p:sp>
      <p:sp>
        <p:nvSpPr>
          <p:cNvPr id="24580" name="Rectangle 4"/>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a:p>
            <a:pPr>
              <a:spcBef>
                <a:spcPct val="0"/>
              </a:spcBef>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1936422943"/>
      </p:ext>
    </p:extLst>
  </p:cSld>
  <p:clrMapOvr>
    <a:masterClrMapping/>
  </p:clrMapOvr>
  <mc:AlternateContent xmlns:mc="http://schemas.openxmlformats.org/markup-compatibility/2006" xmlns:p14="http://schemas.microsoft.com/office/powerpoint/2010/main">
    <mc:Choice Requires="p14">
      <p:transition spd="slow" p14:dur="2000" advTm="61623"/>
    </mc:Choice>
    <mc:Fallback xmlns="">
      <p:transition spd="slow" advTm="61623"/>
    </mc:Fallback>
  </mc:AlternateContent>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TM02900771[[fn=Slice]]</Template>
  <TotalTime>31828</TotalTime>
  <Words>2334</Words>
  <Application>Microsoft Office PowerPoint</Application>
  <PresentationFormat>Widescreen</PresentationFormat>
  <Paragraphs>192</Paragraphs>
  <Slides>33</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33</vt:i4>
      </vt:variant>
    </vt:vector>
  </HeadingPairs>
  <TitlesOfParts>
    <vt:vector size="40" baseType="lpstr">
      <vt:lpstr>Arial</vt:lpstr>
      <vt:lpstr>Calibri</vt:lpstr>
      <vt:lpstr>Calibri Light</vt:lpstr>
      <vt:lpstr>Wingdings</vt:lpstr>
      <vt:lpstr>Wingdings 2</vt:lpstr>
      <vt:lpstr>HDOfficeLightV0</vt:lpstr>
      <vt:lpstr>Office Theme</vt:lpstr>
      <vt:lpstr>Occupational  Health</vt:lpstr>
      <vt:lpstr>Definition </vt:lpstr>
      <vt:lpstr>Why is occupational health and safety important? </vt:lpstr>
      <vt:lpstr>PowerPoint Presentation</vt:lpstr>
      <vt:lpstr> </vt:lpstr>
      <vt:lpstr> </vt:lpstr>
      <vt:lpstr>So, what is the problem with occupational health?</vt:lpstr>
      <vt:lpstr>What is occupational health and safety (OHS)? </vt:lpstr>
      <vt:lpstr>Identifying Safety and Health Hazards </vt:lpstr>
      <vt:lpstr>PowerPoint Presentation</vt:lpstr>
      <vt:lpstr>Risk assessment </vt:lpstr>
      <vt:lpstr>Risk Assessment</vt:lpstr>
      <vt:lpstr>Common workplace hazard groups  </vt:lpstr>
      <vt:lpstr>PowerPoint Presentation</vt:lpstr>
      <vt:lpstr>PowerPoint Presentation</vt:lpstr>
      <vt:lpstr>PowerPoint Presentation</vt:lpstr>
      <vt:lpstr>Pneumoconiosis</vt:lpstr>
      <vt:lpstr>PowerPoint Presentation</vt:lpstr>
      <vt:lpstr>PowerPoint Presentation</vt:lpstr>
      <vt:lpstr>6. Musculoskeletal Disorders</vt:lpstr>
      <vt:lpstr>Occupational HAZARDS IN DENTISTRY</vt:lpstr>
      <vt:lpstr>Biological Health Hazards</vt:lpstr>
      <vt:lpstr>PowerPoint Presentation</vt:lpstr>
      <vt:lpstr>PowerPoint Presentation</vt:lpstr>
      <vt:lpstr>Prevention is better than cure</vt:lpstr>
      <vt:lpstr>PowerPoint Presentation</vt:lpstr>
      <vt:lpstr>NEEDLE STICK INJURY</vt:lpstr>
      <vt:lpstr>CHEMICAL HAZARDS</vt:lpstr>
      <vt:lpstr>Dealing Safely with Mercury</vt:lpstr>
      <vt:lpstr>Musculoskeletal disorder (MSD)</vt:lpstr>
      <vt:lpstr>PowerPoint Presentation</vt:lpstr>
      <vt:lpstr>RADIATION EXPOSURE</vt:lpstr>
      <vt:lpstr>Psychological hazards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Radiation</dc:title>
  <dc:creator>sireen</dc:creator>
  <cp:lastModifiedBy>Mishkah Bani Mustafa</cp:lastModifiedBy>
  <cp:revision>132</cp:revision>
  <cp:lastPrinted>2017-03-05T11:40:24Z</cp:lastPrinted>
  <dcterms:created xsi:type="dcterms:W3CDTF">2016-02-21T18:36:12Z</dcterms:created>
  <dcterms:modified xsi:type="dcterms:W3CDTF">2026-03-26T10:57:41Z</dcterms:modified>
</cp:coreProperties>
</file>