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6" r:id="rId1"/>
  </p:sldMasterIdLst>
  <p:notesMasterIdLst>
    <p:notesMasterId r:id="rId28"/>
  </p:notesMasterIdLst>
  <p:handoutMasterIdLst>
    <p:handoutMasterId r:id="rId29"/>
  </p:handoutMasterIdLst>
  <p:sldIdLst>
    <p:sldId id="399" r:id="rId2"/>
    <p:sldId id="362" r:id="rId3"/>
    <p:sldId id="375" r:id="rId4"/>
    <p:sldId id="398" r:id="rId5"/>
    <p:sldId id="376" r:id="rId6"/>
    <p:sldId id="369" r:id="rId7"/>
    <p:sldId id="388" r:id="rId8"/>
    <p:sldId id="361" r:id="rId9"/>
    <p:sldId id="367" r:id="rId10"/>
    <p:sldId id="368" r:id="rId11"/>
    <p:sldId id="392" r:id="rId12"/>
    <p:sldId id="393" r:id="rId13"/>
    <p:sldId id="394" r:id="rId14"/>
    <p:sldId id="395" r:id="rId15"/>
    <p:sldId id="391" r:id="rId16"/>
    <p:sldId id="381" r:id="rId17"/>
    <p:sldId id="382" r:id="rId18"/>
    <p:sldId id="372" r:id="rId19"/>
    <p:sldId id="383" r:id="rId20"/>
    <p:sldId id="389" r:id="rId21"/>
    <p:sldId id="384" r:id="rId22"/>
    <p:sldId id="385" r:id="rId23"/>
    <p:sldId id="390" r:id="rId24"/>
    <p:sldId id="377" r:id="rId25"/>
    <p:sldId id="379" r:id="rId26"/>
    <p:sldId id="378" r:id="rId27"/>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2476" autoAdjust="0"/>
    <p:restoredTop sz="94660"/>
  </p:normalViewPr>
  <p:slideViewPr>
    <p:cSldViewPr>
      <p:cViewPr varScale="1">
        <p:scale>
          <a:sx n="53" d="100"/>
          <a:sy n="53" d="100"/>
        </p:scale>
        <p:origin x="56" y="42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fld id="{7F6372F1-F587-4907-BA9F-3DBD61F98C60}" type="datetimeFigureOut">
              <a:rPr lang="en-US" smtClean="0"/>
              <a:t>3/7/2026</a:t>
            </a:fld>
            <a:endParaRPr lang="en-US"/>
          </a:p>
        </p:txBody>
      </p:sp>
      <p:sp>
        <p:nvSpPr>
          <p:cNvPr id="4" name="Footer Placeholder 3"/>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fld id="{958E3332-7663-454F-BEB1-0B23FD65A374}" type="slidenum">
              <a:rPr lang="en-US" smtClean="0"/>
              <a:t>‹#›</a:t>
            </a:fld>
            <a:endParaRPr lang="en-US"/>
          </a:p>
        </p:txBody>
      </p:sp>
    </p:spTree>
    <p:extLst>
      <p:ext uri="{BB962C8B-B14F-4D97-AF65-F5344CB8AC3E}">
        <p14:creationId xmlns:p14="http://schemas.microsoft.com/office/powerpoint/2010/main" val="2940830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A9696808-3501-4AA1-8755-356EE40BAFB8}" type="datetimeFigureOut">
              <a:rPr lang="en-US" smtClean="0"/>
              <a:pPr/>
              <a:t>3/7/2026</a:t>
            </a:fld>
            <a:endParaRPr lang="en-US"/>
          </a:p>
        </p:txBody>
      </p:sp>
      <p:sp>
        <p:nvSpPr>
          <p:cNvPr id="4" name="Slide Image Placeholder 3"/>
          <p:cNvSpPr>
            <a:spLocks noGrp="1" noRot="1" noChangeAspect="1"/>
          </p:cNvSpPr>
          <p:nvPr>
            <p:ph type="sldImg" idx="2"/>
          </p:nvPr>
        </p:nvSpPr>
        <p:spPr>
          <a:xfrm>
            <a:off x="425450" y="698500"/>
            <a:ext cx="62039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FFA84AF7-F2A7-4C2A-BB9A-C7CADCB8F148}" type="slidenum">
              <a:rPr lang="en-US" smtClean="0"/>
              <a:pPr/>
              <a:t>‹#›</a:t>
            </a:fld>
            <a:endParaRPr lang="en-US"/>
          </a:p>
        </p:txBody>
      </p:sp>
    </p:spTree>
    <p:extLst>
      <p:ext uri="{BB962C8B-B14F-4D97-AF65-F5344CB8AC3E}">
        <p14:creationId xmlns:p14="http://schemas.microsoft.com/office/powerpoint/2010/main" val="3897182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1D8BD707-D9CF-40AE-B4C6-C98DA3205C09}" type="datetimeFigureOut">
              <a:rPr lang="en-US" smtClean="0"/>
              <a:pPr/>
              <a:t>3/7/2026</a:t>
            </a:fld>
            <a:endParaRPr lang="en-US"/>
          </a:p>
        </p:txBody>
      </p:sp>
      <p:sp>
        <p:nvSpPr>
          <p:cNvPr id="17" name="Footer Placeholder 16"/>
          <p:cNvSpPr>
            <a:spLocks noGrp="1"/>
          </p:cNvSpPr>
          <p:nvPr>
            <p:ph type="ftr" sz="quarter" idx="11"/>
          </p:nvPr>
        </p:nvSpPr>
        <p:spPr>
          <a:xfrm>
            <a:off x="2780524" y="236541"/>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3"/>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5"/>
            <a:ext cx="2946400" cy="365125"/>
          </a:xfrm>
        </p:spPr>
        <p:txBody>
          <a:bodyPr/>
          <a:lstStyle/>
          <a:p>
            <a:fld id="{1D8BD707-D9CF-40AE-B4C6-C98DA3205C09}" type="datetimeFigureOut">
              <a:rPr lang="en-US" smtClean="0"/>
              <a:pPr/>
              <a:t>3/7/2026</a:t>
            </a:fld>
            <a:endParaRPr lang="en-US"/>
          </a:p>
        </p:txBody>
      </p:sp>
      <p:sp>
        <p:nvSpPr>
          <p:cNvPr id="5" name="Footer Placeholder 4"/>
          <p:cNvSpPr>
            <a:spLocks noGrp="1"/>
          </p:cNvSpPr>
          <p:nvPr>
            <p:ph type="ftr" sz="quarter" idx="11"/>
          </p:nvPr>
        </p:nvSpPr>
        <p:spPr>
          <a:xfrm>
            <a:off x="609603" y="6248210"/>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1D8BD707-D9CF-40AE-B4C6-C98DA3205C09}" type="datetimeFigureOut">
              <a:rPr lang="en-US" smtClean="0"/>
              <a:pPr/>
              <a:t>3/7/2026</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3/7/2026</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3/7/2026</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3/7/2026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3"/>
            <a:ext cx="3556000" cy="365125"/>
          </a:xfrm>
        </p:spPr>
        <p:txBody>
          <a:bodyPr rtlCol="0"/>
          <a:lstStyle/>
          <a:p>
            <a:fld id="{1D8BD707-D9CF-40AE-B4C6-C98DA3205C09}" type="datetimeFigureOut">
              <a:rPr lang="en-US" smtClean="0"/>
              <a:pPr/>
              <a:t>3/7/2026</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2133600" y="6248209"/>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3"/>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3/7/2026</a:t>
            </a:fld>
            <a:endParaRPr lang="en-US" dirty="0"/>
          </a:p>
        </p:txBody>
      </p:sp>
      <p:sp>
        <p:nvSpPr>
          <p:cNvPr id="3" name="Footer Placeholder 2"/>
          <p:cNvSpPr>
            <a:spLocks noGrp="1"/>
          </p:cNvSpPr>
          <p:nvPr>
            <p:ph type="ftr" sz="quarter" idx="3"/>
          </p:nvPr>
        </p:nvSpPr>
        <p:spPr>
          <a:xfrm>
            <a:off x="812802" y="6248209"/>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524000"/>
            <a:ext cx="9067800" cy="1752600"/>
          </a:xfrm>
        </p:spPr>
        <p:txBody>
          <a:bodyPr>
            <a:normAutofit fontScale="90000"/>
          </a:bodyPr>
          <a:lstStyle/>
          <a:p>
            <a:r>
              <a:rPr lang="en-US" sz="6600" b="1" dirty="0" smtClean="0"/>
              <a:t>Natural </a:t>
            </a:r>
            <a:r>
              <a:rPr lang="en-US" sz="6600" b="1" dirty="0"/>
              <a:t>History of </a:t>
            </a:r>
            <a:r>
              <a:rPr lang="en-US" sz="6600" b="1" dirty="0" smtClean="0"/>
              <a:t>disease and disease transmission</a:t>
            </a:r>
            <a:endParaRPr lang="en-US" sz="6600" b="1" dirty="0"/>
          </a:p>
        </p:txBody>
      </p:sp>
      <p:sp>
        <p:nvSpPr>
          <p:cNvPr id="3" name="Subtitle 2"/>
          <p:cNvSpPr>
            <a:spLocks noGrp="1"/>
          </p:cNvSpPr>
          <p:nvPr>
            <p:ph type="subTitle" idx="1"/>
          </p:nvPr>
        </p:nvSpPr>
        <p:spPr>
          <a:xfrm>
            <a:off x="1600200" y="3962400"/>
            <a:ext cx="10134600" cy="1676400"/>
          </a:xfrm>
        </p:spPr>
        <p:txBody>
          <a:bodyPr>
            <a:noAutofit/>
          </a:bodyPr>
          <a:lstStyle/>
          <a:p>
            <a:pPr>
              <a:spcBef>
                <a:spcPts val="0"/>
              </a:spcBef>
            </a:pPr>
            <a:r>
              <a:rPr lang="en-US" sz="3200" b="1" dirty="0">
                <a:solidFill>
                  <a:srgbClr val="FFFF00"/>
                </a:solidFill>
              </a:rPr>
              <a:t>Dr. Sireen Alkhaldi, DrPH</a:t>
            </a:r>
          </a:p>
          <a:p>
            <a:pPr>
              <a:spcBef>
                <a:spcPts val="0"/>
              </a:spcBef>
            </a:pPr>
            <a:r>
              <a:rPr lang="en-US" sz="3200" b="1" dirty="0">
                <a:solidFill>
                  <a:srgbClr val="FFFF00"/>
                </a:solidFill>
              </a:rPr>
              <a:t>Community Medicine </a:t>
            </a:r>
            <a:r>
              <a:rPr lang="en-US" sz="3200" b="1" dirty="0" smtClean="0">
                <a:solidFill>
                  <a:srgbClr val="FFFF00"/>
                </a:solidFill>
              </a:rPr>
              <a:t>2025/ 2026</a:t>
            </a:r>
            <a:endParaRPr lang="en-US" sz="3200" b="1" dirty="0">
              <a:solidFill>
                <a:srgbClr val="FFFF00"/>
              </a:solidFill>
            </a:endParaRPr>
          </a:p>
          <a:p>
            <a:pPr>
              <a:spcBef>
                <a:spcPts val="0"/>
              </a:spcBef>
            </a:pPr>
            <a:r>
              <a:rPr lang="en-US" sz="3200" b="1" dirty="0">
                <a:solidFill>
                  <a:srgbClr val="FFFF00"/>
                </a:solidFill>
              </a:rPr>
              <a:t>School of Medicine/ The University of Jordan</a:t>
            </a:r>
          </a:p>
        </p:txBody>
      </p:sp>
      <p:pic>
        <p:nvPicPr>
          <p:cNvPr id="6" name="Audio 5">
            <a:hlinkClick r:id="" action="ppaction://media"/>
            <a:extLst>
              <a:ext uri="{FF2B5EF4-FFF2-40B4-BE49-F238E27FC236}">
                <a16:creationId xmlns:a16="http://schemas.microsoft.com/office/drawing/2014/main" id="{6A7A985A-074E-4FCF-9CFF-3EB640465A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10091997"/>
      </p:ext>
    </p:extLst>
  </p:cSld>
  <p:clrMapOvr>
    <a:masterClrMapping/>
  </p:clrMapOvr>
  <mc:AlternateContent xmlns:mc="http://schemas.openxmlformats.org/markup-compatibility/2006" xmlns:p14="http://schemas.microsoft.com/office/powerpoint/2010/main">
    <mc:Choice Requires="p14">
      <p:transition spd="slow" p14:dur="2000" advTm="25017"/>
    </mc:Choice>
    <mc:Fallback xmlns="">
      <p:transition spd="slow" advTm="25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1A439F-437E-4167-8123-C73A92D3617B}"/>
              </a:ext>
            </a:extLst>
          </p:cNvPr>
          <p:cNvSpPr>
            <a:spLocks noGrp="1"/>
          </p:cNvSpPr>
          <p:nvPr>
            <p:ph type="title"/>
          </p:nvPr>
        </p:nvSpPr>
        <p:spPr>
          <a:xfrm>
            <a:off x="1295400" y="228600"/>
            <a:ext cx="10392664" cy="990600"/>
          </a:xfrm>
        </p:spPr>
        <p:txBody>
          <a:bodyPr/>
          <a:lstStyle/>
          <a:p>
            <a:r>
              <a:rPr lang="en-US" b="1" dirty="0" smtClean="0">
                <a:solidFill>
                  <a:srgbClr val="FF0000"/>
                </a:solidFill>
              </a:rPr>
              <a:t>Transmission of Disease: Chain </a:t>
            </a:r>
            <a:r>
              <a:rPr lang="en-US" b="1" dirty="0">
                <a:solidFill>
                  <a:srgbClr val="FF0000"/>
                </a:solidFill>
              </a:rPr>
              <a:t>of Infection</a:t>
            </a:r>
            <a:endParaRPr lang="en-US" dirty="0"/>
          </a:p>
        </p:txBody>
      </p:sp>
      <p:sp>
        <p:nvSpPr>
          <p:cNvPr id="6" name="TextBox 5">
            <a:extLst>
              <a:ext uri="{FF2B5EF4-FFF2-40B4-BE49-F238E27FC236}">
                <a16:creationId xmlns:a16="http://schemas.microsoft.com/office/drawing/2014/main" id="{E8F67E34-5D50-4B83-B174-A3A6DAE30CD3}"/>
              </a:ext>
            </a:extLst>
          </p:cNvPr>
          <p:cNvSpPr txBox="1"/>
          <p:nvPr/>
        </p:nvSpPr>
        <p:spPr>
          <a:xfrm>
            <a:off x="1295400" y="1600200"/>
            <a:ext cx="9220201" cy="4708981"/>
          </a:xfrm>
          <a:prstGeom prst="rect">
            <a:avLst/>
          </a:prstGeom>
          <a:noFill/>
        </p:spPr>
        <p:txBody>
          <a:bodyPr wrap="square" rtlCol="0">
            <a:spAutoFit/>
          </a:bodyPr>
          <a:lstStyle/>
          <a:p>
            <a:r>
              <a:rPr lang="en-US" sz="3200" b="1" dirty="0">
                <a:solidFill>
                  <a:srgbClr val="0070C0"/>
                </a:solidFill>
              </a:rPr>
              <a:t>As described above, the traditional epidemiologic triad model holds that infectious diseases result from the interaction of agent, host, and environment. </a:t>
            </a:r>
          </a:p>
          <a:p>
            <a:endParaRPr lang="en-US" sz="1200" b="1" dirty="0">
              <a:solidFill>
                <a:srgbClr val="0070C0"/>
              </a:solidFill>
            </a:endParaRPr>
          </a:p>
          <a:p>
            <a:r>
              <a:rPr lang="en-US" sz="3200" b="1" dirty="0">
                <a:solidFill>
                  <a:srgbClr val="0070C0"/>
                </a:solidFill>
              </a:rPr>
              <a:t>More specifically, transmission occurs when the </a:t>
            </a:r>
            <a:r>
              <a:rPr lang="en-US" sz="3200" b="1" dirty="0">
                <a:solidFill>
                  <a:srgbClr val="FF0000"/>
                </a:solidFill>
              </a:rPr>
              <a:t>agent </a:t>
            </a:r>
            <a:r>
              <a:rPr lang="en-US" sz="3200" b="1" dirty="0">
                <a:solidFill>
                  <a:srgbClr val="0070C0"/>
                </a:solidFill>
              </a:rPr>
              <a:t>leaves its </a:t>
            </a:r>
            <a:r>
              <a:rPr lang="en-US" sz="3200" b="1" dirty="0">
                <a:solidFill>
                  <a:srgbClr val="FF0000"/>
                </a:solidFill>
              </a:rPr>
              <a:t>reservoir or host </a:t>
            </a:r>
            <a:r>
              <a:rPr lang="en-US" sz="3200" b="1" dirty="0">
                <a:solidFill>
                  <a:srgbClr val="0070C0"/>
                </a:solidFill>
              </a:rPr>
              <a:t>through a </a:t>
            </a:r>
            <a:r>
              <a:rPr lang="en-US" sz="3200" b="1" dirty="0">
                <a:solidFill>
                  <a:srgbClr val="FF0000"/>
                </a:solidFill>
              </a:rPr>
              <a:t>portal of exit</a:t>
            </a:r>
            <a:r>
              <a:rPr lang="en-US" sz="3200" b="1" dirty="0">
                <a:solidFill>
                  <a:srgbClr val="0070C0"/>
                </a:solidFill>
              </a:rPr>
              <a:t>, is conveyed by some </a:t>
            </a:r>
            <a:r>
              <a:rPr lang="en-US" sz="3200" b="1" dirty="0">
                <a:solidFill>
                  <a:srgbClr val="FF0000"/>
                </a:solidFill>
              </a:rPr>
              <a:t>mode of transmission</a:t>
            </a:r>
            <a:r>
              <a:rPr lang="en-US" sz="3200" b="1" dirty="0">
                <a:solidFill>
                  <a:srgbClr val="0070C0"/>
                </a:solidFill>
              </a:rPr>
              <a:t>, and enters through an </a:t>
            </a:r>
            <a:r>
              <a:rPr lang="en-US" sz="3200" b="1" dirty="0">
                <a:solidFill>
                  <a:srgbClr val="FF0000"/>
                </a:solidFill>
              </a:rPr>
              <a:t>appropriate portal of entry </a:t>
            </a:r>
            <a:r>
              <a:rPr lang="en-US" sz="3200" b="1" dirty="0">
                <a:solidFill>
                  <a:srgbClr val="0070C0"/>
                </a:solidFill>
              </a:rPr>
              <a:t>to infect a </a:t>
            </a:r>
            <a:r>
              <a:rPr lang="en-US" sz="3200" b="1" dirty="0">
                <a:solidFill>
                  <a:srgbClr val="FF0000"/>
                </a:solidFill>
              </a:rPr>
              <a:t>susceptible host. </a:t>
            </a:r>
            <a:r>
              <a:rPr lang="en-US" sz="3200" b="1" dirty="0">
                <a:solidFill>
                  <a:srgbClr val="0070C0"/>
                </a:solidFill>
              </a:rPr>
              <a:t>This sequence is sometimes called the chain of infection. </a:t>
            </a:r>
          </a:p>
        </p:txBody>
      </p:sp>
      <p:pic>
        <p:nvPicPr>
          <p:cNvPr id="3" name="Audio 2">
            <a:hlinkClick r:id="" action="ppaction://media"/>
            <a:extLst>
              <a:ext uri="{FF2B5EF4-FFF2-40B4-BE49-F238E27FC236}">
                <a16:creationId xmlns:a16="http://schemas.microsoft.com/office/drawing/2014/main" id="{EC1607BB-0BE7-4583-A76B-558FC8C0A6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65291464"/>
      </p:ext>
    </p:extLst>
  </p:cSld>
  <p:clrMapOvr>
    <a:masterClrMapping/>
  </p:clrMapOvr>
  <mc:AlternateContent xmlns:mc="http://schemas.openxmlformats.org/markup-compatibility/2006" xmlns:p14="http://schemas.microsoft.com/office/powerpoint/2010/main">
    <mc:Choice Requires="p14">
      <p:transition spd="slow" p14:dur="2000" advTm="55049"/>
    </mc:Choice>
    <mc:Fallback xmlns="">
      <p:transition spd="slow" advTm="55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43D79-DE89-4D02-B319-C9A17070D44C}"/>
              </a:ext>
            </a:extLst>
          </p:cNvPr>
          <p:cNvSpPr>
            <a:spLocks noGrp="1"/>
          </p:cNvSpPr>
          <p:nvPr>
            <p:ph type="title"/>
          </p:nvPr>
        </p:nvSpPr>
        <p:spPr/>
        <p:txBody>
          <a:bodyPr>
            <a:normAutofit/>
          </a:bodyPr>
          <a:lstStyle/>
          <a:p>
            <a:r>
              <a:rPr lang="en-US" sz="4800" b="1" dirty="0">
                <a:solidFill>
                  <a:srgbClr val="FF0000"/>
                </a:solidFill>
              </a:rPr>
              <a:t>Reservoir</a:t>
            </a:r>
          </a:p>
        </p:txBody>
      </p:sp>
      <p:sp>
        <p:nvSpPr>
          <p:cNvPr id="3" name="Content Placeholder 2">
            <a:extLst>
              <a:ext uri="{FF2B5EF4-FFF2-40B4-BE49-F238E27FC236}">
                <a16:creationId xmlns:a16="http://schemas.microsoft.com/office/drawing/2014/main" id="{A8713F0B-51EC-4DDA-AB7E-602BBD97F665}"/>
              </a:ext>
            </a:extLst>
          </p:cNvPr>
          <p:cNvSpPr>
            <a:spLocks noGrp="1"/>
          </p:cNvSpPr>
          <p:nvPr>
            <p:ph sz="quarter" idx="1"/>
          </p:nvPr>
        </p:nvSpPr>
        <p:spPr>
          <a:xfrm>
            <a:off x="816864" y="1752600"/>
            <a:ext cx="10871200" cy="4876800"/>
          </a:xfrm>
        </p:spPr>
        <p:txBody>
          <a:bodyPr>
            <a:normAutofit fontScale="92500"/>
          </a:bodyPr>
          <a:lstStyle/>
          <a:p>
            <a:r>
              <a:rPr lang="en-US" sz="3600" b="1" dirty="0">
                <a:solidFill>
                  <a:schemeClr val="accent3">
                    <a:lumMod val="75000"/>
                  </a:schemeClr>
                </a:solidFill>
              </a:rPr>
              <a:t>The reservoir of an infectious agent is the habitat in which the agent normally lives, grows, and multiplies. Reservoirs include humans, animals, and the environment. </a:t>
            </a:r>
          </a:p>
          <a:p>
            <a:r>
              <a:rPr lang="en-US" sz="3600" b="1" dirty="0">
                <a:solidFill>
                  <a:schemeClr val="accent3">
                    <a:lumMod val="75000"/>
                  </a:schemeClr>
                </a:solidFill>
              </a:rPr>
              <a:t>The reservoir may or may not be the source from which an agent is transferred to a host. </a:t>
            </a:r>
          </a:p>
          <a:p>
            <a:r>
              <a:rPr lang="en-US" sz="3600" b="1" dirty="0">
                <a:solidFill>
                  <a:schemeClr val="accent3">
                    <a:lumMod val="75000"/>
                  </a:schemeClr>
                </a:solidFill>
              </a:rPr>
              <a:t>For example, the reservoir of Clostridium botulinum is soil, but the source of most botulism infections is improperly canned food containing C. botulinum spores. </a:t>
            </a:r>
          </a:p>
        </p:txBody>
      </p:sp>
      <p:pic>
        <p:nvPicPr>
          <p:cNvPr id="4" name="Audio 3">
            <a:hlinkClick r:id="" action="ppaction://media"/>
            <a:extLst>
              <a:ext uri="{FF2B5EF4-FFF2-40B4-BE49-F238E27FC236}">
                <a16:creationId xmlns:a16="http://schemas.microsoft.com/office/drawing/2014/main" id="{6578ACD2-12D3-4EB0-A479-8460E2C04E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56306844"/>
      </p:ext>
    </p:extLst>
  </p:cSld>
  <p:clrMapOvr>
    <a:masterClrMapping/>
  </p:clrMapOvr>
  <mc:AlternateContent xmlns:mc="http://schemas.openxmlformats.org/markup-compatibility/2006" xmlns:p14="http://schemas.microsoft.com/office/powerpoint/2010/main">
    <mc:Choice Requires="p14">
      <p:transition spd="slow" p14:dur="2000" advTm="58570"/>
    </mc:Choice>
    <mc:Fallback xmlns="">
      <p:transition spd="slow" advTm="5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C9E41-B6FE-4943-BDA1-960469CC2765}"/>
              </a:ext>
            </a:extLst>
          </p:cNvPr>
          <p:cNvSpPr>
            <a:spLocks noGrp="1"/>
          </p:cNvSpPr>
          <p:nvPr>
            <p:ph type="title"/>
          </p:nvPr>
        </p:nvSpPr>
        <p:spPr>
          <a:xfrm>
            <a:off x="1143000" y="228600"/>
            <a:ext cx="10545064" cy="990600"/>
          </a:xfrm>
        </p:spPr>
        <p:txBody>
          <a:bodyPr/>
          <a:lstStyle/>
          <a:p>
            <a:r>
              <a:rPr lang="en-US" b="1" dirty="0">
                <a:solidFill>
                  <a:srgbClr val="FF0000"/>
                </a:solidFill>
              </a:rPr>
              <a:t>Human Reservoir</a:t>
            </a:r>
          </a:p>
        </p:txBody>
      </p:sp>
      <p:sp>
        <p:nvSpPr>
          <p:cNvPr id="3" name="Content Placeholder 2">
            <a:extLst>
              <a:ext uri="{FF2B5EF4-FFF2-40B4-BE49-F238E27FC236}">
                <a16:creationId xmlns:a16="http://schemas.microsoft.com/office/drawing/2014/main" id="{07F69E91-D4C3-4C8B-B181-E170C1A8DB5A}"/>
              </a:ext>
            </a:extLst>
          </p:cNvPr>
          <p:cNvSpPr>
            <a:spLocks noGrp="1"/>
          </p:cNvSpPr>
          <p:nvPr>
            <p:ph sz="quarter" idx="1"/>
          </p:nvPr>
        </p:nvSpPr>
        <p:spPr>
          <a:xfrm>
            <a:off x="816864" y="1905000"/>
            <a:ext cx="11222736" cy="4953000"/>
          </a:xfrm>
        </p:spPr>
        <p:txBody>
          <a:bodyPr>
            <a:normAutofit lnSpcReduction="10000"/>
          </a:bodyPr>
          <a:lstStyle/>
          <a:p>
            <a:pPr marL="0" indent="0">
              <a:buNone/>
            </a:pPr>
            <a:r>
              <a:rPr lang="en-US" sz="3600" dirty="0">
                <a:solidFill>
                  <a:schemeClr val="accent3">
                    <a:lumMod val="75000"/>
                  </a:schemeClr>
                </a:solidFill>
              </a:rPr>
              <a:t>Many common infectious diseases have human reservoirs. Diseases that are transmitted from person to person without intermediaries include the </a:t>
            </a:r>
            <a:r>
              <a:rPr lang="en-US" sz="3600" u="sng" dirty="0">
                <a:solidFill>
                  <a:schemeClr val="accent3">
                    <a:lumMod val="75000"/>
                  </a:schemeClr>
                </a:solidFill>
              </a:rPr>
              <a:t>sexually transmitted diseases</a:t>
            </a:r>
            <a:r>
              <a:rPr lang="en-US" sz="3600" dirty="0">
                <a:solidFill>
                  <a:schemeClr val="accent3">
                    <a:lumMod val="75000"/>
                  </a:schemeClr>
                </a:solidFill>
              </a:rPr>
              <a:t>, </a:t>
            </a:r>
            <a:r>
              <a:rPr lang="en-US" sz="3600" u="sng" dirty="0">
                <a:solidFill>
                  <a:schemeClr val="accent3">
                    <a:lumMod val="75000"/>
                  </a:schemeClr>
                </a:solidFill>
              </a:rPr>
              <a:t>measles</a:t>
            </a:r>
            <a:r>
              <a:rPr lang="en-US" sz="3600" dirty="0">
                <a:solidFill>
                  <a:schemeClr val="accent3">
                    <a:lumMod val="75000"/>
                  </a:schemeClr>
                </a:solidFill>
              </a:rPr>
              <a:t>, </a:t>
            </a:r>
            <a:r>
              <a:rPr lang="en-US" sz="3600" u="sng" dirty="0">
                <a:solidFill>
                  <a:schemeClr val="accent3">
                    <a:lumMod val="75000"/>
                  </a:schemeClr>
                </a:solidFill>
              </a:rPr>
              <a:t>mumps</a:t>
            </a:r>
            <a:r>
              <a:rPr lang="en-US" sz="3600" dirty="0">
                <a:solidFill>
                  <a:schemeClr val="accent3">
                    <a:lumMod val="75000"/>
                  </a:schemeClr>
                </a:solidFill>
              </a:rPr>
              <a:t>, </a:t>
            </a:r>
            <a:r>
              <a:rPr lang="en-US" sz="3600" u="sng" dirty="0">
                <a:solidFill>
                  <a:schemeClr val="accent3">
                    <a:lumMod val="75000"/>
                  </a:schemeClr>
                </a:solidFill>
              </a:rPr>
              <a:t>streptococcal infection</a:t>
            </a:r>
            <a:r>
              <a:rPr lang="en-US" sz="3600" dirty="0">
                <a:solidFill>
                  <a:schemeClr val="accent3">
                    <a:lumMod val="75000"/>
                  </a:schemeClr>
                </a:solidFill>
              </a:rPr>
              <a:t>, and many </a:t>
            </a:r>
            <a:r>
              <a:rPr lang="en-US" sz="3600" u="sng" dirty="0">
                <a:solidFill>
                  <a:schemeClr val="accent3">
                    <a:lumMod val="75000"/>
                  </a:schemeClr>
                </a:solidFill>
              </a:rPr>
              <a:t>respiratory pathogens</a:t>
            </a:r>
            <a:r>
              <a:rPr lang="en-US" sz="3600" dirty="0">
                <a:solidFill>
                  <a:schemeClr val="accent3">
                    <a:lumMod val="75000"/>
                  </a:schemeClr>
                </a:solidFill>
              </a:rPr>
              <a:t>. </a:t>
            </a:r>
          </a:p>
          <a:p>
            <a:pPr marL="0" indent="0">
              <a:buNone/>
            </a:pPr>
            <a:r>
              <a:rPr lang="en-US" sz="3600" dirty="0">
                <a:solidFill>
                  <a:schemeClr val="accent3">
                    <a:lumMod val="75000"/>
                  </a:schemeClr>
                </a:solidFill>
              </a:rPr>
              <a:t>Because humans were the only reservoir for the smallpox virus, naturally occurring smallpox was eradicated after the last human case was identified and </a:t>
            </a:r>
            <a:r>
              <a:rPr lang="en-US" sz="3600" dirty="0" smtClean="0">
                <a:solidFill>
                  <a:schemeClr val="accent3">
                    <a:lumMod val="75000"/>
                  </a:schemeClr>
                </a:solidFill>
              </a:rPr>
              <a:t>isolated in Somalia in 1977.</a:t>
            </a:r>
            <a:endParaRPr lang="en-US" sz="3600" dirty="0">
              <a:solidFill>
                <a:schemeClr val="accent3">
                  <a:lumMod val="75000"/>
                </a:schemeClr>
              </a:solidFill>
            </a:endParaRPr>
          </a:p>
        </p:txBody>
      </p:sp>
      <p:pic>
        <p:nvPicPr>
          <p:cNvPr id="4" name="Audio 3">
            <a:hlinkClick r:id="" action="ppaction://media"/>
            <a:extLst>
              <a:ext uri="{FF2B5EF4-FFF2-40B4-BE49-F238E27FC236}">
                <a16:creationId xmlns:a16="http://schemas.microsoft.com/office/drawing/2014/main" id="{A834FE00-39BE-43A1-937C-2D7E176577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4138217"/>
      </p:ext>
    </p:extLst>
  </p:cSld>
  <p:clrMapOvr>
    <a:masterClrMapping/>
  </p:clrMapOvr>
  <mc:AlternateContent xmlns:mc="http://schemas.openxmlformats.org/markup-compatibility/2006" xmlns:p14="http://schemas.microsoft.com/office/powerpoint/2010/main">
    <mc:Choice Requires="p14">
      <p:transition spd="slow" p14:dur="2000" advTm="43040"/>
    </mc:Choice>
    <mc:Fallback xmlns="">
      <p:transition spd="slow" advTm="4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0303"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1C6D-0AB4-42C3-8083-139AFBAFFA90}"/>
              </a:ext>
            </a:extLst>
          </p:cNvPr>
          <p:cNvSpPr>
            <a:spLocks noGrp="1"/>
          </p:cNvSpPr>
          <p:nvPr>
            <p:ph type="title"/>
          </p:nvPr>
        </p:nvSpPr>
        <p:spPr>
          <a:xfrm>
            <a:off x="1143000" y="228600"/>
            <a:ext cx="10545064" cy="990600"/>
          </a:xfrm>
        </p:spPr>
        <p:txBody>
          <a:bodyPr/>
          <a:lstStyle/>
          <a:p>
            <a:r>
              <a:rPr lang="en-US" b="1" dirty="0">
                <a:solidFill>
                  <a:srgbClr val="FF0000"/>
                </a:solidFill>
              </a:rPr>
              <a:t>Animal Reservoir</a:t>
            </a:r>
          </a:p>
        </p:txBody>
      </p:sp>
      <p:sp>
        <p:nvSpPr>
          <p:cNvPr id="3" name="Content Placeholder 2">
            <a:extLst>
              <a:ext uri="{FF2B5EF4-FFF2-40B4-BE49-F238E27FC236}">
                <a16:creationId xmlns:a16="http://schemas.microsoft.com/office/drawing/2014/main" id="{694533FE-72FA-4193-AA81-1AEE72E76B0F}"/>
              </a:ext>
            </a:extLst>
          </p:cNvPr>
          <p:cNvSpPr>
            <a:spLocks noGrp="1"/>
          </p:cNvSpPr>
          <p:nvPr>
            <p:ph sz="quarter" idx="1"/>
          </p:nvPr>
        </p:nvSpPr>
        <p:spPr>
          <a:xfrm>
            <a:off x="816864" y="1600200"/>
            <a:ext cx="10871200" cy="5257800"/>
          </a:xfrm>
        </p:spPr>
        <p:txBody>
          <a:bodyPr>
            <a:normAutofit lnSpcReduction="10000"/>
          </a:bodyPr>
          <a:lstStyle/>
          <a:p>
            <a:r>
              <a:rPr lang="en-US" dirty="0">
                <a:solidFill>
                  <a:schemeClr val="accent3">
                    <a:lumMod val="75000"/>
                  </a:schemeClr>
                </a:solidFill>
              </a:rPr>
              <a:t>Humans are also subject to diseases that have animal reservoirs. Many of these diseases are transmitted from </a:t>
            </a:r>
            <a:r>
              <a:rPr lang="en-US" b="1" dirty="0">
                <a:solidFill>
                  <a:schemeClr val="accent3">
                    <a:lumMod val="75000"/>
                  </a:schemeClr>
                </a:solidFill>
              </a:rPr>
              <a:t>animal to animal</a:t>
            </a:r>
            <a:r>
              <a:rPr lang="en-US" dirty="0">
                <a:solidFill>
                  <a:schemeClr val="accent3">
                    <a:lumMod val="75000"/>
                  </a:schemeClr>
                </a:solidFill>
              </a:rPr>
              <a:t>, with </a:t>
            </a:r>
            <a:r>
              <a:rPr lang="en-US" b="1" dirty="0">
                <a:solidFill>
                  <a:schemeClr val="accent3">
                    <a:lumMod val="75000"/>
                  </a:schemeClr>
                </a:solidFill>
              </a:rPr>
              <a:t>humans as incidental hosts</a:t>
            </a:r>
            <a:r>
              <a:rPr lang="en-US" dirty="0">
                <a:solidFill>
                  <a:schemeClr val="accent3">
                    <a:lumMod val="75000"/>
                  </a:schemeClr>
                </a:solidFill>
              </a:rPr>
              <a:t>. </a:t>
            </a:r>
          </a:p>
          <a:p>
            <a:r>
              <a:rPr lang="en-US" dirty="0">
                <a:solidFill>
                  <a:schemeClr val="accent3">
                    <a:lumMod val="75000"/>
                  </a:schemeClr>
                </a:solidFill>
              </a:rPr>
              <a:t>The term </a:t>
            </a:r>
            <a:r>
              <a:rPr lang="en-US" u="sng" dirty="0">
                <a:solidFill>
                  <a:schemeClr val="accent3">
                    <a:lumMod val="75000"/>
                  </a:schemeClr>
                </a:solidFill>
              </a:rPr>
              <a:t>zoonosis</a:t>
            </a:r>
            <a:r>
              <a:rPr lang="en-US" dirty="0">
                <a:solidFill>
                  <a:schemeClr val="accent3">
                    <a:lumMod val="75000"/>
                  </a:schemeClr>
                </a:solidFill>
              </a:rPr>
              <a:t> refers to an infectious disease that is transmissible under natural conditions from vertebrate animals to humans. Long recognized zoonotic diseases include </a:t>
            </a:r>
            <a:r>
              <a:rPr lang="en-US" b="1" dirty="0">
                <a:solidFill>
                  <a:schemeClr val="accent3">
                    <a:lumMod val="75000"/>
                  </a:schemeClr>
                </a:solidFill>
              </a:rPr>
              <a:t>brucellosis (cows and pigs), anthrax (sheep), plague (rodents), </a:t>
            </a:r>
            <a:r>
              <a:rPr lang="en-US" b="1" dirty="0" err="1">
                <a:solidFill>
                  <a:schemeClr val="accent3">
                    <a:lumMod val="75000"/>
                  </a:schemeClr>
                </a:solidFill>
              </a:rPr>
              <a:t>trichinellosis</a:t>
            </a:r>
            <a:r>
              <a:rPr lang="en-US" b="1" dirty="0">
                <a:solidFill>
                  <a:schemeClr val="accent3">
                    <a:lumMod val="75000"/>
                  </a:schemeClr>
                </a:solidFill>
              </a:rPr>
              <a:t>/trichinosis (</a:t>
            </a:r>
            <a:r>
              <a:rPr lang="en-US" b="1" dirty="0" smtClean="0">
                <a:solidFill>
                  <a:schemeClr val="accent3">
                    <a:lumMod val="75000"/>
                  </a:schemeClr>
                </a:solidFill>
              </a:rPr>
              <a:t>swine: pigs), </a:t>
            </a:r>
            <a:r>
              <a:rPr lang="en-US" b="1" dirty="0">
                <a:solidFill>
                  <a:schemeClr val="accent3">
                    <a:lumMod val="75000"/>
                  </a:schemeClr>
                </a:solidFill>
              </a:rPr>
              <a:t>and rabies (bats, raccoons, dogs, and other mammals). </a:t>
            </a:r>
          </a:p>
          <a:p>
            <a:r>
              <a:rPr lang="en-US" dirty="0">
                <a:solidFill>
                  <a:schemeClr val="accent3">
                    <a:lumMod val="75000"/>
                  </a:schemeClr>
                </a:solidFill>
              </a:rPr>
              <a:t>Many newly recognized infectious diseases in humans, including </a:t>
            </a:r>
            <a:r>
              <a:rPr lang="en-US" b="1" dirty="0">
                <a:solidFill>
                  <a:schemeClr val="accent3">
                    <a:lumMod val="75000"/>
                  </a:schemeClr>
                </a:solidFill>
              </a:rPr>
              <a:t>HIV/AIDS, Ebola infection and SARS</a:t>
            </a:r>
            <a:r>
              <a:rPr lang="en-US" dirty="0">
                <a:solidFill>
                  <a:schemeClr val="accent3">
                    <a:lumMod val="75000"/>
                  </a:schemeClr>
                </a:solidFill>
              </a:rPr>
              <a:t>, are thought to have emerged from animal hosts, although those hosts have not yet been identified. </a:t>
            </a:r>
          </a:p>
        </p:txBody>
      </p:sp>
      <p:pic>
        <p:nvPicPr>
          <p:cNvPr id="4" name="Audio 3">
            <a:hlinkClick r:id="" action="ppaction://media"/>
            <a:extLst>
              <a:ext uri="{FF2B5EF4-FFF2-40B4-BE49-F238E27FC236}">
                <a16:creationId xmlns:a16="http://schemas.microsoft.com/office/drawing/2014/main" id="{E70A3DA1-9B9B-4FC4-B178-8F2C3D50EF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84394917"/>
      </p:ext>
    </p:extLst>
  </p:cSld>
  <p:clrMapOvr>
    <a:masterClrMapping/>
  </p:clrMapOvr>
  <mc:AlternateContent xmlns:mc="http://schemas.openxmlformats.org/markup-compatibility/2006" xmlns:p14="http://schemas.microsoft.com/office/powerpoint/2010/main">
    <mc:Choice Requires="p14">
      <p:transition spd="slow" p14:dur="2000" advTm="98019"/>
    </mc:Choice>
    <mc:Fallback xmlns="">
      <p:transition spd="slow" advTm="98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19C0C-97E8-4DF5-8524-7D081F2BE7CE}"/>
              </a:ext>
            </a:extLst>
          </p:cNvPr>
          <p:cNvSpPr>
            <a:spLocks noGrp="1"/>
          </p:cNvSpPr>
          <p:nvPr>
            <p:ph type="title"/>
          </p:nvPr>
        </p:nvSpPr>
        <p:spPr/>
        <p:txBody>
          <a:bodyPr/>
          <a:lstStyle/>
          <a:p>
            <a:r>
              <a:rPr lang="en-US" b="1" dirty="0">
                <a:solidFill>
                  <a:srgbClr val="FF0000"/>
                </a:solidFill>
              </a:rPr>
              <a:t>Environmental Reservoir</a:t>
            </a:r>
          </a:p>
        </p:txBody>
      </p:sp>
      <p:sp>
        <p:nvSpPr>
          <p:cNvPr id="3" name="Content Placeholder 2">
            <a:extLst>
              <a:ext uri="{FF2B5EF4-FFF2-40B4-BE49-F238E27FC236}">
                <a16:creationId xmlns:a16="http://schemas.microsoft.com/office/drawing/2014/main" id="{4D5ED278-E836-434B-AF87-69CF6F23191B}"/>
              </a:ext>
            </a:extLst>
          </p:cNvPr>
          <p:cNvSpPr>
            <a:spLocks noGrp="1"/>
          </p:cNvSpPr>
          <p:nvPr>
            <p:ph sz="quarter" idx="1"/>
          </p:nvPr>
        </p:nvSpPr>
        <p:spPr/>
        <p:txBody>
          <a:bodyPr>
            <a:normAutofit lnSpcReduction="10000"/>
          </a:bodyPr>
          <a:lstStyle/>
          <a:p>
            <a:r>
              <a:rPr lang="en-US" sz="3600" dirty="0">
                <a:solidFill>
                  <a:schemeClr val="accent3">
                    <a:lumMod val="75000"/>
                  </a:schemeClr>
                </a:solidFill>
              </a:rPr>
              <a:t>Plants, soil, and water in the environment are also reservoirs for some infectious agents. </a:t>
            </a:r>
          </a:p>
          <a:p>
            <a:r>
              <a:rPr lang="en-US" sz="3600" dirty="0">
                <a:solidFill>
                  <a:schemeClr val="accent3">
                    <a:lumMod val="75000"/>
                  </a:schemeClr>
                </a:solidFill>
              </a:rPr>
              <a:t>Many fungal agents, such as those that cause histoplasmosis, live and multiply in the soil. </a:t>
            </a:r>
          </a:p>
          <a:p>
            <a:r>
              <a:rPr lang="en-US" sz="3600" dirty="0">
                <a:solidFill>
                  <a:schemeClr val="accent3">
                    <a:lumMod val="75000"/>
                  </a:schemeClr>
                </a:solidFill>
              </a:rPr>
              <a:t>Outbreaks of </a:t>
            </a:r>
            <a:r>
              <a:rPr lang="en-US" sz="3600" b="1" dirty="0">
                <a:solidFill>
                  <a:schemeClr val="accent3">
                    <a:lumMod val="75000"/>
                  </a:schemeClr>
                </a:solidFill>
              </a:rPr>
              <a:t>Legionnaires</a:t>
            </a:r>
            <a:r>
              <a:rPr lang="en-US" sz="3600" dirty="0">
                <a:solidFill>
                  <a:schemeClr val="accent3">
                    <a:lumMod val="75000"/>
                  </a:schemeClr>
                </a:solidFill>
              </a:rPr>
              <a:t> disease are often traced to </a:t>
            </a:r>
            <a:r>
              <a:rPr lang="en-US" sz="3600" u="sng" dirty="0">
                <a:solidFill>
                  <a:schemeClr val="accent3">
                    <a:lumMod val="75000"/>
                  </a:schemeClr>
                </a:solidFill>
              </a:rPr>
              <a:t>water</a:t>
            </a:r>
            <a:r>
              <a:rPr lang="en-US" sz="3600" dirty="0">
                <a:solidFill>
                  <a:schemeClr val="accent3">
                    <a:lumMod val="75000"/>
                  </a:schemeClr>
                </a:solidFill>
              </a:rPr>
              <a:t> supplies in cooling towers and evaporative condensers, which are the reservoirs for the causative organism </a:t>
            </a:r>
            <a:r>
              <a:rPr lang="en-US" sz="3600" b="1" dirty="0">
                <a:solidFill>
                  <a:schemeClr val="accent3">
                    <a:lumMod val="75000"/>
                  </a:schemeClr>
                </a:solidFill>
              </a:rPr>
              <a:t>Legionella pneumophila</a:t>
            </a:r>
            <a:r>
              <a:rPr lang="en-US" sz="3600" dirty="0">
                <a:solidFill>
                  <a:schemeClr val="accent3">
                    <a:lumMod val="75000"/>
                  </a:schemeClr>
                </a:solidFill>
              </a:rPr>
              <a:t>. </a:t>
            </a:r>
          </a:p>
        </p:txBody>
      </p:sp>
      <p:pic>
        <p:nvPicPr>
          <p:cNvPr id="4" name="Audio 3">
            <a:hlinkClick r:id="" action="ppaction://media"/>
            <a:extLst>
              <a:ext uri="{FF2B5EF4-FFF2-40B4-BE49-F238E27FC236}">
                <a16:creationId xmlns:a16="http://schemas.microsoft.com/office/drawing/2014/main" id="{D5753272-C607-48F1-92C2-5F7FA90C6A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3344198"/>
      </p:ext>
    </p:extLst>
  </p:cSld>
  <p:clrMapOvr>
    <a:masterClrMapping/>
  </p:clrMapOvr>
  <mc:AlternateContent xmlns:mc="http://schemas.openxmlformats.org/markup-compatibility/2006" xmlns:p14="http://schemas.microsoft.com/office/powerpoint/2010/main">
    <mc:Choice Requires="p14">
      <p:transition spd="slow" p14:dur="2000" advTm="47525"/>
    </mc:Choice>
    <mc:Fallback xmlns="">
      <p:transition spd="slow" advTm="4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DD8A-C41C-45F3-831A-E2B42E80EFFD}"/>
              </a:ext>
            </a:extLst>
          </p:cNvPr>
          <p:cNvSpPr>
            <a:spLocks noGrp="1"/>
          </p:cNvSpPr>
          <p:nvPr>
            <p:ph type="title"/>
          </p:nvPr>
        </p:nvSpPr>
        <p:spPr>
          <a:xfrm>
            <a:off x="1143000" y="228600"/>
            <a:ext cx="10545064" cy="990600"/>
          </a:xfrm>
        </p:spPr>
        <p:txBody>
          <a:bodyPr/>
          <a:lstStyle/>
          <a:p>
            <a:r>
              <a:rPr lang="en-US" b="1" dirty="0">
                <a:solidFill>
                  <a:srgbClr val="FF0000"/>
                </a:solidFill>
              </a:rPr>
              <a:t>Portal of Exit</a:t>
            </a:r>
          </a:p>
        </p:txBody>
      </p:sp>
      <p:sp>
        <p:nvSpPr>
          <p:cNvPr id="3" name="Content Placeholder 2">
            <a:extLst>
              <a:ext uri="{FF2B5EF4-FFF2-40B4-BE49-F238E27FC236}">
                <a16:creationId xmlns:a16="http://schemas.microsoft.com/office/drawing/2014/main" id="{7B3AA0DC-D00C-400B-ABA0-C9E4E54B0951}"/>
              </a:ext>
            </a:extLst>
          </p:cNvPr>
          <p:cNvSpPr>
            <a:spLocks noGrp="1"/>
          </p:cNvSpPr>
          <p:nvPr>
            <p:ph sz="quarter" idx="1"/>
          </p:nvPr>
        </p:nvSpPr>
        <p:spPr>
          <a:xfrm>
            <a:off x="457200" y="1524000"/>
            <a:ext cx="11230864" cy="5334000"/>
          </a:xfrm>
        </p:spPr>
        <p:txBody>
          <a:bodyPr>
            <a:normAutofit/>
          </a:bodyPr>
          <a:lstStyle/>
          <a:p>
            <a:pPr marL="0" indent="0">
              <a:buNone/>
            </a:pPr>
            <a:r>
              <a:rPr lang="en-US" sz="3200" dirty="0">
                <a:solidFill>
                  <a:schemeClr val="accent3">
                    <a:lumMod val="75000"/>
                  </a:schemeClr>
                </a:solidFill>
              </a:rPr>
              <a:t>Portal of exit is the </a:t>
            </a:r>
            <a:r>
              <a:rPr lang="en-US" sz="3200" b="1" dirty="0">
                <a:solidFill>
                  <a:schemeClr val="accent3">
                    <a:lumMod val="75000"/>
                  </a:schemeClr>
                </a:solidFill>
              </a:rPr>
              <a:t>path by which a pathogen leaves its host</a:t>
            </a:r>
            <a:r>
              <a:rPr lang="en-US" sz="3200" dirty="0">
                <a:solidFill>
                  <a:schemeClr val="accent3">
                    <a:lumMod val="75000"/>
                  </a:schemeClr>
                </a:solidFill>
              </a:rPr>
              <a:t>. The portal of exit usually corresponds to the site where the pathogen is </a:t>
            </a:r>
            <a:r>
              <a:rPr lang="en-US" sz="3200" b="1" dirty="0">
                <a:solidFill>
                  <a:schemeClr val="accent3">
                    <a:lumMod val="75000"/>
                  </a:schemeClr>
                </a:solidFill>
              </a:rPr>
              <a:t>localized.</a:t>
            </a:r>
            <a:r>
              <a:rPr lang="en-US" sz="3200" dirty="0">
                <a:solidFill>
                  <a:schemeClr val="accent3">
                    <a:lumMod val="75000"/>
                  </a:schemeClr>
                </a:solidFill>
              </a:rPr>
              <a:t> </a:t>
            </a:r>
            <a:endParaRPr lang="en-US" sz="3200" dirty="0" smtClean="0">
              <a:solidFill>
                <a:schemeClr val="accent3">
                  <a:lumMod val="75000"/>
                </a:schemeClr>
              </a:solidFill>
            </a:endParaRPr>
          </a:p>
          <a:p>
            <a:pPr marL="0" indent="0">
              <a:buNone/>
            </a:pPr>
            <a:r>
              <a:rPr lang="en-US" sz="3200" dirty="0" smtClean="0">
                <a:solidFill>
                  <a:schemeClr val="accent3">
                    <a:lumMod val="75000"/>
                  </a:schemeClr>
                </a:solidFill>
              </a:rPr>
              <a:t>For </a:t>
            </a:r>
            <a:r>
              <a:rPr lang="en-US" sz="3200" dirty="0">
                <a:solidFill>
                  <a:schemeClr val="accent3">
                    <a:lumMod val="75000"/>
                  </a:schemeClr>
                </a:solidFill>
              </a:rPr>
              <a:t>example, </a:t>
            </a:r>
            <a:r>
              <a:rPr lang="en-US" sz="3200" b="1" dirty="0">
                <a:solidFill>
                  <a:schemeClr val="accent3">
                    <a:lumMod val="75000"/>
                  </a:schemeClr>
                </a:solidFill>
              </a:rPr>
              <a:t>influenza</a:t>
            </a:r>
            <a:r>
              <a:rPr lang="en-US" sz="3200" dirty="0">
                <a:solidFill>
                  <a:schemeClr val="accent3">
                    <a:lumMod val="75000"/>
                  </a:schemeClr>
                </a:solidFill>
              </a:rPr>
              <a:t> viruses and </a:t>
            </a:r>
            <a:r>
              <a:rPr lang="en-US" sz="3200" b="1" dirty="0">
                <a:solidFill>
                  <a:schemeClr val="accent3">
                    <a:lumMod val="75000"/>
                  </a:schemeClr>
                </a:solidFill>
              </a:rPr>
              <a:t>Mycobacterium tuberculosis </a:t>
            </a:r>
            <a:r>
              <a:rPr lang="en-US" sz="3200" dirty="0">
                <a:solidFill>
                  <a:schemeClr val="accent3">
                    <a:lumMod val="75000"/>
                  </a:schemeClr>
                </a:solidFill>
              </a:rPr>
              <a:t>exit the respiratory tract, </a:t>
            </a:r>
            <a:r>
              <a:rPr lang="en-US" sz="3200" b="1" dirty="0">
                <a:solidFill>
                  <a:schemeClr val="accent3">
                    <a:lumMod val="75000"/>
                  </a:schemeClr>
                </a:solidFill>
              </a:rPr>
              <a:t>schistosomes </a:t>
            </a:r>
            <a:r>
              <a:rPr lang="en-US" sz="3200" dirty="0">
                <a:solidFill>
                  <a:schemeClr val="accent3">
                    <a:lumMod val="75000"/>
                  </a:schemeClr>
                </a:solidFill>
              </a:rPr>
              <a:t>through urine, </a:t>
            </a:r>
            <a:r>
              <a:rPr lang="en-US" sz="3200" b="1" dirty="0">
                <a:solidFill>
                  <a:schemeClr val="accent3">
                    <a:lumMod val="75000"/>
                  </a:schemeClr>
                </a:solidFill>
              </a:rPr>
              <a:t>cholera</a:t>
            </a:r>
            <a:r>
              <a:rPr lang="en-US" sz="3200" dirty="0">
                <a:solidFill>
                  <a:schemeClr val="accent3">
                    <a:lumMod val="75000"/>
                  </a:schemeClr>
                </a:solidFill>
              </a:rPr>
              <a:t> </a:t>
            </a:r>
            <a:r>
              <a:rPr lang="en-US" sz="3200" dirty="0" err="1">
                <a:solidFill>
                  <a:schemeClr val="accent3">
                    <a:lumMod val="75000"/>
                  </a:schemeClr>
                </a:solidFill>
              </a:rPr>
              <a:t>vibrios</a:t>
            </a:r>
            <a:r>
              <a:rPr lang="en-US" sz="3200" dirty="0">
                <a:solidFill>
                  <a:schemeClr val="accent3">
                    <a:lumMod val="75000"/>
                  </a:schemeClr>
                </a:solidFill>
              </a:rPr>
              <a:t> in feces, </a:t>
            </a:r>
            <a:r>
              <a:rPr lang="en-US" sz="3200" dirty="0" err="1">
                <a:solidFill>
                  <a:schemeClr val="accent3">
                    <a:lumMod val="75000"/>
                  </a:schemeClr>
                </a:solidFill>
              </a:rPr>
              <a:t>Sarcoptes</a:t>
            </a:r>
            <a:r>
              <a:rPr lang="en-US" sz="3200" dirty="0">
                <a:solidFill>
                  <a:schemeClr val="accent3">
                    <a:lumMod val="75000"/>
                  </a:schemeClr>
                </a:solidFill>
              </a:rPr>
              <a:t> </a:t>
            </a:r>
            <a:r>
              <a:rPr lang="en-US" sz="3200" b="1" dirty="0" err="1">
                <a:solidFill>
                  <a:schemeClr val="accent3">
                    <a:lumMod val="75000"/>
                  </a:schemeClr>
                </a:solidFill>
              </a:rPr>
              <a:t>scabiei</a:t>
            </a:r>
            <a:r>
              <a:rPr lang="en-US" sz="3200" b="1" dirty="0">
                <a:solidFill>
                  <a:schemeClr val="accent3">
                    <a:lumMod val="75000"/>
                  </a:schemeClr>
                </a:solidFill>
              </a:rPr>
              <a:t> </a:t>
            </a:r>
            <a:r>
              <a:rPr lang="en-US" sz="3200" dirty="0">
                <a:solidFill>
                  <a:schemeClr val="accent3">
                    <a:lumMod val="75000"/>
                  </a:schemeClr>
                </a:solidFill>
              </a:rPr>
              <a:t>in scabies skin lesions. </a:t>
            </a:r>
          </a:p>
          <a:p>
            <a:pPr marL="0" indent="0">
              <a:buNone/>
            </a:pPr>
            <a:r>
              <a:rPr lang="en-US" sz="3200" dirty="0">
                <a:solidFill>
                  <a:schemeClr val="accent3">
                    <a:lumMod val="75000"/>
                  </a:schemeClr>
                </a:solidFill>
              </a:rPr>
              <a:t>Some </a:t>
            </a:r>
            <a:r>
              <a:rPr lang="en-US" sz="3200" b="1" dirty="0">
                <a:solidFill>
                  <a:schemeClr val="accent3">
                    <a:lumMod val="75000"/>
                  </a:schemeClr>
                </a:solidFill>
              </a:rPr>
              <a:t>bloodborne agents </a:t>
            </a:r>
            <a:r>
              <a:rPr lang="en-US" sz="3200" dirty="0">
                <a:solidFill>
                  <a:schemeClr val="accent3">
                    <a:lumMod val="75000"/>
                  </a:schemeClr>
                </a:solidFill>
              </a:rPr>
              <a:t>can exit by crossing the placenta from </a:t>
            </a:r>
            <a:r>
              <a:rPr lang="en-US" sz="3200" b="1" dirty="0">
                <a:solidFill>
                  <a:schemeClr val="accent3">
                    <a:lumMod val="75000"/>
                  </a:schemeClr>
                </a:solidFill>
              </a:rPr>
              <a:t>mother to fetus </a:t>
            </a:r>
            <a:r>
              <a:rPr lang="en-US" sz="3200" dirty="0">
                <a:solidFill>
                  <a:schemeClr val="accent3">
                    <a:lumMod val="75000"/>
                  </a:schemeClr>
                </a:solidFill>
              </a:rPr>
              <a:t>(rubella, syphilis, toxoplasmosis), while others exit through </a:t>
            </a:r>
            <a:r>
              <a:rPr lang="en-US" sz="3200" b="1" dirty="0">
                <a:solidFill>
                  <a:schemeClr val="accent3">
                    <a:lumMod val="75000"/>
                  </a:schemeClr>
                </a:solidFill>
              </a:rPr>
              <a:t>cuts or needles </a:t>
            </a:r>
            <a:r>
              <a:rPr lang="en-US" sz="3200" dirty="0">
                <a:solidFill>
                  <a:schemeClr val="accent3">
                    <a:lumMod val="75000"/>
                  </a:schemeClr>
                </a:solidFill>
              </a:rPr>
              <a:t>in the skin </a:t>
            </a:r>
            <a:r>
              <a:rPr lang="en-US" sz="3200" b="1" dirty="0">
                <a:solidFill>
                  <a:schemeClr val="accent3">
                    <a:lumMod val="75000"/>
                  </a:schemeClr>
                </a:solidFill>
              </a:rPr>
              <a:t>(hepatitis B) </a:t>
            </a:r>
            <a:r>
              <a:rPr lang="en-US" sz="3200" dirty="0">
                <a:solidFill>
                  <a:schemeClr val="accent3">
                    <a:lumMod val="75000"/>
                  </a:schemeClr>
                </a:solidFill>
              </a:rPr>
              <a:t>or blood-sucking </a:t>
            </a:r>
            <a:r>
              <a:rPr lang="en-US" sz="3200" dirty="0" smtClean="0">
                <a:solidFill>
                  <a:schemeClr val="accent3">
                    <a:lumMod val="75000"/>
                  </a:schemeClr>
                </a:solidFill>
              </a:rPr>
              <a:t>insects </a:t>
            </a:r>
            <a:r>
              <a:rPr lang="en-US" sz="3200" b="1" dirty="0">
                <a:solidFill>
                  <a:schemeClr val="accent3">
                    <a:lumMod val="75000"/>
                  </a:schemeClr>
                </a:solidFill>
              </a:rPr>
              <a:t>(malaria). </a:t>
            </a:r>
          </a:p>
        </p:txBody>
      </p:sp>
      <p:pic>
        <p:nvPicPr>
          <p:cNvPr id="5" name="Audio 4">
            <a:hlinkClick r:id="" action="ppaction://media"/>
            <a:extLst>
              <a:ext uri="{FF2B5EF4-FFF2-40B4-BE49-F238E27FC236}">
                <a16:creationId xmlns:a16="http://schemas.microsoft.com/office/drawing/2014/main" id="{471922B7-1E27-44E4-9B8D-37FEC01B06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4133261"/>
      </p:ext>
    </p:extLst>
  </p:cSld>
  <p:clrMapOvr>
    <a:masterClrMapping/>
  </p:clrMapOvr>
  <mc:AlternateContent xmlns:mc="http://schemas.openxmlformats.org/markup-compatibility/2006" xmlns:p14="http://schemas.microsoft.com/office/powerpoint/2010/main">
    <mc:Choice Requires="p14">
      <p:transition spd="slow" p14:dur="2000" advTm="94041"/>
    </mc:Choice>
    <mc:Fallback xmlns="">
      <p:transition spd="slow" advTm="94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C6A58-DBD8-4DDA-A0DD-4192EB599529}"/>
              </a:ext>
            </a:extLst>
          </p:cNvPr>
          <p:cNvSpPr>
            <a:spLocks noGrp="1"/>
          </p:cNvSpPr>
          <p:nvPr>
            <p:ph type="title"/>
          </p:nvPr>
        </p:nvSpPr>
        <p:spPr/>
        <p:txBody>
          <a:bodyPr/>
          <a:lstStyle/>
          <a:p>
            <a:r>
              <a:rPr lang="en-US" b="1" dirty="0">
                <a:solidFill>
                  <a:srgbClr val="FF0000"/>
                </a:solidFill>
              </a:rPr>
              <a:t>Modes of Transmission</a:t>
            </a:r>
          </a:p>
        </p:txBody>
      </p:sp>
      <p:sp>
        <p:nvSpPr>
          <p:cNvPr id="3" name="Content Placeholder 2">
            <a:extLst>
              <a:ext uri="{FF2B5EF4-FFF2-40B4-BE49-F238E27FC236}">
                <a16:creationId xmlns:a16="http://schemas.microsoft.com/office/drawing/2014/main" id="{A7B42C3C-A6EF-429D-B0FF-8289BB8AB34D}"/>
              </a:ext>
            </a:extLst>
          </p:cNvPr>
          <p:cNvSpPr>
            <a:spLocks noGrp="1"/>
          </p:cNvSpPr>
          <p:nvPr>
            <p:ph sz="quarter" idx="1"/>
          </p:nvPr>
        </p:nvSpPr>
        <p:spPr>
          <a:xfrm>
            <a:off x="755904" y="1905000"/>
            <a:ext cx="10994136" cy="5410200"/>
          </a:xfrm>
        </p:spPr>
        <p:txBody>
          <a:bodyPr>
            <a:normAutofit/>
          </a:bodyPr>
          <a:lstStyle/>
          <a:p>
            <a:pPr marL="0" indent="0">
              <a:buNone/>
            </a:pPr>
            <a:r>
              <a:rPr lang="en-US" dirty="0">
                <a:solidFill>
                  <a:srgbClr val="0070C0"/>
                </a:solidFill>
              </a:rPr>
              <a:t>An infectious agent may be transmitted from its natural reservoir to a susceptible host in different ways:</a:t>
            </a:r>
          </a:p>
          <a:p>
            <a:pPr marL="0" indent="0">
              <a:buNone/>
            </a:pPr>
            <a:r>
              <a:rPr lang="en-US" b="1" dirty="0">
                <a:solidFill>
                  <a:srgbClr val="0070C0"/>
                </a:solidFill>
              </a:rPr>
              <a:t>Direct transmission </a:t>
            </a:r>
            <a:r>
              <a:rPr lang="en-US" dirty="0">
                <a:solidFill>
                  <a:srgbClr val="0070C0"/>
                </a:solidFill>
              </a:rPr>
              <a:t>OR </a:t>
            </a:r>
            <a:r>
              <a:rPr lang="en-US" b="1" dirty="0">
                <a:solidFill>
                  <a:srgbClr val="0070C0"/>
                </a:solidFill>
              </a:rPr>
              <a:t>Indirect transmission</a:t>
            </a:r>
          </a:p>
          <a:p>
            <a:pPr marL="0" indent="0">
              <a:buNone/>
            </a:pPr>
            <a:endParaRPr lang="en-US" dirty="0">
              <a:solidFill>
                <a:srgbClr val="FF0000"/>
              </a:solidFill>
            </a:endParaRPr>
          </a:p>
          <a:p>
            <a:pPr marL="0" indent="0">
              <a:buNone/>
            </a:pPr>
            <a:r>
              <a:rPr lang="en-US" b="1" dirty="0">
                <a:solidFill>
                  <a:srgbClr val="FF0000"/>
                </a:solidFill>
              </a:rPr>
              <a:t>Direct transmission (person-to-person):</a:t>
            </a:r>
          </a:p>
          <a:p>
            <a:pPr marL="0" indent="0">
              <a:buNone/>
            </a:pPr>
            <a:r>
              <a:rPr lang="en-US" b="1" dirty="0">
                <a:solidFill>
                  <a:srgbClr val="0070C0"/>
                </a:solidFill>
              </a:rPr>
              <a:t>Direct contact</a:t>
            </a:r>
            <a:r>
              <a:rPr lang="en-US" dirty="0">
                <a:solidFill>
                  <a:srgbClr val="0070C0"/>
                </a:solidFill>
              </a:rPr>
              <a:t>: skin-to-skin contact, </a:t>
            </a:r>
            <a:r>
              <a:rPr lang="en-US" dirty="0" smtClean="0">
                <a:solidFill>
                  <a:srgbClr val="0070C0"/>
                </a:solidFill>
              </a:rPr>
              <a:t>kissing (saliva), </a:t>
            </a:r>
            <a:r>
              <a:rPr lang="en-US" dirty="0">
                <a:solidFill>
                  <a:srgbClr val="0070C0"/>
                </a:solidFill>
              </a:rPr>
              <a:t>sexual contact, and </a:t>
            </a:r>
            <a:r>
              <a:rPr lang="en-US" dirty="0" smtClean="0">
                <a:solidFill>
                  <a:srgbClr val="0070C0"/>
                </a:solidFill>
              </a:rPr>
              <a:t>soil. Droplet </a:t>
            </a:r>
            <a:r>
              <a:rPr lang="en-US" dirty="0">
                <a:solidFill>
                  <a:srgbClr val="0070C0"/>
                </a:solidFill>
              </a:rPr>
              <a:t>spread: spray with relatively large, short-range </a:t>
            </a:r>
            <a:r>
              <a:rPr lang="en-US" dirty="0" smtClean="0">
                <a:solidFill>
                  <a:srgbClr val="0070C0"/>
                </a:solidFill>
              </a:rPr>
              <a:t>droplets </a:t>
            </a:r>
            <a:r>
              <a:rPr lang="en-US" dirty="0">
                <a:solidFill>
                  <a:srgbClr val="0070C0"/>
                </a:solidFill>
              </a:rPr>
              <a:t>produced by sneezing, coughing, or even talking </a:t>
            </a:r>
            <a:r>
              <a:rPr lang="en-US" dirty="0" smtClean="0">
                <a:solidFill>
                  <a:srgbClr val="0070C0"/>
                </a:solidFill>
              </a:rPr>
              <a:t>(hepatitis </a:t>
            </a:r>
            <a:r>
              <a:rPr lang="en-US" dirty="0">
                <a:solidFill>
                  <a:srgbClr val="0070C0"/>
                </a:solidFill>
              </a:rPr>
              <a:t>B</a:t>
            </a:r>
            <a:r>
              <a:rPr lang="en-US">
                <a:solidFill>
                  <a:srgbClr val="0070C0"/>
                </a:solidFill>
              </a:rPr>
              <a:t>, </a:t>
            </a:r>
            <a:r>
              <a:rPr lang="en-US" smtClean="0">
                <a:solidFill>
                  <a:srgbClr val="0070C0"/>
                </a:solidFill>
              </a:rPr>
              <a:t>influenza</a:t>
            </a:r>
            <a:r>
              <a:rPr lang="en-US" dirty="0">
                <a:solidFill>
                  <a:srgbClr val="0070C0"/>
                </a:solidFill>
              </a:rPr>
              <a:t>).</a:t>
            </a:r>
          </a:p>
          <a:p>
            <a:pPr marL="0" indent="0">
              <a:buNone/>
            </a:pPr>
            <a:endParaRPr lang="en-US" dirty="0">
              <a:solidFill>
                <a:srgbClr val="0070C0"/>
              </a:solidFill>
            </a:endParaRPr>
          </a:p>
        </p:txBody>
      </p:sp>
      <p:pic>
        <p:nvPicPr>
          <p:cNvPr id="4" name="Audio 3">
            <a:hlinkClick r:id="" action="ppaction://media"/>
            <a:extLst>
              <a:ext uri="{FF2B5EF4-FFF2-40B4-BE49-F238E27FC236}">
                <a16:creationId xmlns:a16="http://schemas.microsoft.com/office/drawing/2014/main" id="{1F23FDD7-6D17-4F93-BD40-01622A3C8D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243208"/>
      </p:ext>
    </p:extLst>
  </p:cSld>
  <p:clrMapOvr>
    <a:masterClrMapping/>
  </p:clrMapOvr>
  <mc:AlternateContent xmlns:mc="http://schemas.openxmlformats.org/markup-compatibility/2006" xmlns:p14="http://schemas.microsoft.com/office/powerpoint/2010/main">
    <mc:Choice Requires="p14">
      <p:transition spd="slow" p14:dur="2000" advTm="83549"/>
    </mc:Choice>
    <mc:Fallback xmlns="">
      <p:transition spd="slow" advTm="8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C6A58-DBD8-4DDA-A0DD-4192EB599529}"/>
              </a:ext>
            </a:extLst>
          </p:cNvPr>
          <p:cNvSpPr>
            <a:spLocks noGrp="1"/>
          </p:cNvSpPr>
          <p:nvPr>
            <p:ph type="title"/>
          </p:nvPr>
        </p:nvSpPr>
        <p:spPr/>
        <p:txBody>
          <a:bodyPr/>
          <a:lstStyle/>
          <a:p>
            <a:r>
              <a:rPr lang="en-US" b="1" dirty="0">
                <a:solidFill>
                  <a:srgbClr val="FF0000"/>
                </a:solidFill>
              </a:rPr>
              <a:t>Modes of Transmission</a:t>
            </a:r>
          </a:p>
        </p:txBody>
      </p:sp>
      <p:sp>
        <p:nvSpPr>
          <p:cNvPr id="3" name="Content Placeholder 2">
            <a:extLst>
              <a:ext uri="{FF2B5EF4-FFF2-40B4-BE49-F238E27FC236}">
                <a16:creationId xmlns:a16="http://schemas.microsoft.com/office/drawing/2014/main" id="{A7B42C3C-A6EF-429D-B0FF-8289BB8AB34D}"/>
              </a:ext>
            </a:extLst>
          </p:cNvPr>
          <p:cNvSpPr>
            <a:spLocks noGrp="1"/>
          </p:cNvSpPr>
          <p:nvPr>
            <p:ph sz="quarter" idx="1"/>
          </p:nvPr>
        </p:nvSpPr>
        <p:spPr>
          <a:xfrm>
            <a:off x="816864" y="1600200"/>
            <a:ext cx="11222736" cy="5410200"/>
          </a:xfrm>
        </p:spPr>
        <p:txBody>
          <a:bodyPr>
            <a:normAutofit/>
          </a:bodyPr>
          <a:lstStyle/>
          <a:p>
            <a:pPr marL="0" indent="0">
              <a:buNone/>
            </a:pPr>
            <a:r>
              <a:rPr lang="en-US" b="1" dirty="0">
                <a:solidFill>
                  <a:srgbClr val="FF0000"/>
                </a:solidFill>
              </a:rPr>
              <a:t>Indirect transmission:</a:t>
            </a:r>
          </a:p>
          <a:p>
            <a:pPr marL="0" indent="0">
              <a:buNone/>
            </a:pPr>
            <a:r>
              <a:rPr lang="en-US" u="sng" dirty="0">
                <a:solidFill>
                  <a:srgbClr val="0070C0"/>
                </a:solidFill>
              </a:rPr>
              <a:t>Airborne</a:t>
            </a:r>
            <a:r>
              <a:rPr lang="en-US" dirty="0">
                <a:solidFill>
                  <a:srgbClr val="0070C0"/>
                </a:solidFill>
              </a:rPr>
              <a:t>: infectious agents are carried by </a:t>
            </a:r>
            <a:r>
              <a:rPr lang="en-US" b="1" dirty="0">
                <a:solidFill>
                  <a:srgbClr val="0070C0"/>
                </a:solidFill>
              </a:rPr>
              <a:t>dust or </a:t>
            </a:r>
            <a:r>
              <a:rPr lang="en-US" b="1" dirty="0" smtClean="0">
                <a:solidFill>
                  <a:srgbClr val="0070C0"/>
                </a:solidFill>
              </a:rPr>
              <a:t>droplet </a:t>
            </a:r>
            <a:r>
              <a:rPr lang="en-US" b="1" dirty="0">
                <a:solidFill>
                  <a:srgbClr val="0070C0"/>
                </a:solidFill>
              </a:rPr>
              <a:t>nuclei </a:t>
            </a:r>
            <a:r>
              <a:rPr lang="en-US" dirty="0">
                <a:solidFill>
                  <a:srgbClr val="0070C0"/>
                </a:solidFill>
              </a:rPr>
              <a:t>suspended in air (&lt;5micons)(measles in a doctor’s office).</a:t>
            </a:r>
          </a:p>
          <a:p>
            <a:pPr marL="0" indent="0">
              <a:buNone/>
            </a:pPr>
            <a:r>
              <a:rPr lang="en-US" u="sng" dirty="0" err="1">
                <a:solidFill>
                  <a:srgbClr val="0070C0"/>
                </a:solidFill>
              </a:rPr>
              <a:t>Vehicleborne</a:t>
            </a:r>
            <a:r>
              <a:rPr lang="en-US" u="sng" dirty="0">
                <a:solidFill>
                  <a:srgbClr val="0070C0"/>
                </a:solidFill>
              </a:rPr>
              <a:t> (</a:t>
            </a:r>
            <a:r>
              <a:rPr lang="en-US" sz="2800" dirty="0">
                <a:solidFill>
                  <a:srgbClr val="0070C0"/>
                </a:solidFill>
              </a:rPr>
              <a:t>inanimate objects </a:t>
            </a:r>
            <a:r>
              <a:rPr lang="en-US" sz="3200" dirty="0">
                <a:solidFill>
                  <a:srgbClr val="0070C0"/>
                </a:solidFill>
              </a:rPr>
              <a:t>)</a:t>
            </a:r>
            <a:r>
              <a:rPr lang="en-US" dirty="0">
                <a:solidFill>
                  <a:srgbClr val="0070C0"/>
                </a:solidFill>
              </a:rPr>
              <a:t>: </a:t>
            </a:r>
            <a:r>
              <a:rPr lang="en-US" b="1" dirty="0" smtClean="0">
                <a:solidFill>
                  <a:srgbClr val="0070C0"/>
                </a:solidFill>
              </a:rPr>
              <a:t>food </a:t>
            </a:r>
            <a:r>
              <a:rPr lang="en-US" dirty="0">
                <a:solidFill>
                  <a:srgbClr val="0070C0"/>
                </a:solidFill>
              </a:rPr>
              <a:t>(</a:t>
            </a:r>
            <a:r>
              <a:rPr lang="en-US" dirty="0" err="1">
                <a:solidFill>
                  <a:srgbClr val="0070C0"/>
                </a:solidFill>
              </a:rPr>
              <a:t>Clostreniam</a:t>
            </a:r>
            <a:r>
              <a:rPr lang="en-US" dirty="0">
                <a:solidFill>
                  <a:srgbClr val="0070C0"/>
                </a:solidFill>
              </a:rPr>
              <a:t> </a:t>
            </a:r>
            <a:r>
              <a:rPr lang="en-US" dirty="0" smtClean="0">
                <a:solidFill>
                  <a:srgbClr val="0070C0"/>
                </a:solidFill>
              </a:rPr>
              <a:t>Botulinum, E.coli), </a:t>
            </a:r>
            <a:r>
              <a:rPr lang="en-US" b="1" dirty="0">
                <a:solidFill>
                  <a:srgbClr val="0070C0"/>
                </a:solidFill>
              </a:rPr>
              <a:t>water </a:t>
            </a:r>
            <a:r>
              <a:rPr lang="en-US" dirty="0">
                <a:solidFill>
                  <a:srgbClr val="0070C0"/>
                </a:solidFill>
              </a:rPr>
              <a:t>(Hepatitis A </a:t>
            </a:r>
            <a:r>
              <a:rPr lang="en-US" dirty="0" smtClean="0">
                <a:solidFill>
                  <a:srgbClr val="0070C0"/>
                </a:solidFill>
              </a:rPr>
              <a:t>virus, E.coli), </a:t>
            </a:r>
            <a:r>
              <a:rPr lang="en-US" b="1" dirty="0">
                <a:solidFill>
                  <a:srgbClr val="0070C0"/>
                </a:solidFill>
              </a:rPr>
              <a:t>biologic products </a:t>
            </a:r>
            <a:r>
              <a:rPr lang="en-US" dirty="0">
                <a:solidFill>
                  <a:srgbClr val="0070C0"/>
                </a:solidFill>
              </a:rPr>
              <a:t>(blood), and </a:t>
            </a:r>
            <a:r>
              <a:rPr lang="en-US" b="1" dirty="0">
                <a:solidFill>
                  <a:srgbClr val="0070C0"/>
                </a:solidFill>
              </a:rPr>
              <a:t>fomites </a:t>
            </a:r>
            <a:r>
              <a:rPr lang="en-US" dirty="0">
                <a:solidFill>
                  <a:srgbClr val="0070C0"/>
                </a:solidFill>
              </a:rPr>
              <a:t>(</a:t>
            </a:r>
            <a:r>
              <a:rPr lang="en-US" sz="2800" dirty="0">
                <a:solidFill>
                  <a:srgbClr val="0070C0"/>
                </a:solidFill>
              </a:rPr>
              <a:t>such as handkerchiefs, bedding, surgical scalpels, tooth brush, toys, cutting board</a:t>
            </a:r>
            <a:r>
              <a:rPr lang="en-US" dirty="0">
                <a:solidFill>
                  <a:srgbClr val="0070C0"/>
                </a:solidFill>
              </a:rPr>
              <a:t>). </a:t>
            </a:r>
          </a:p>
          <a:p>
            <a:pPr marL="0" indent="0">
              <a:buNone/>
            </a:pPr>
            <a:r>
              <a:rPr lang="en-US" u="sng" dirty="0" err="1">
                <a:solidFill>
                  <a:srgbClr val="0070C0"/>
                </a:solidFill>
              </a:rPr>
              <a:t>Vectorborne</a:t>
            </a:r>
            <a:r>
              <a:rPr lang="en-US" dirty="0">
                <a:solidFill>
                  <a:srgbClr val="0070C0"/>
                </a:solidFill>
              </a:rPr>
              <a:t> (mechanical or biologic):</a:t>
            </a:r>
            <a:r>
              <a:rPr lang="en-US" b="1" dirty="0">
                <a:solidFill>
                  <a:srgbClr val="0070C0"/>
                </a:solidFill>
              </a:rPr>
              <a:t>mosquitoes, fleas, </a:t>
            </a:r>
            <a:r>
              <a:rPr lang="en-US" b="1" dirty="0" smtClean="0">
                <a:solidFill>
                  <a:srgbClr val="0070C0"/>
                </a:solidFill>
              </a:rPr>
              <a:t>lice, and </a:t>
            </a:r>
            <a:r>
              <a:rPr lang="en-US" b="1" dirty="0">
                <a:solidFill>
                  <a:srgbClr val="0070C0"/>
                </a:solidFill>
              </a:rPr>
              <a:t>ticks</a:t>
            </a:r>
            <a:r>
              <a:rPr lang="en-US" dirty="0">
                <a:solidFill>
                  <a:srgbClr val="0070C0"/>
                </a:solidFill>
              </a:rPr>
              <a:t> may carry an infectious agent through purely mechanical means or may support growth or changes in the </a:t>
            </a:r>
            <a:r>
              <a:rPr lang="en-US" dirty="0" smtClean="0">
                <a:solidFill>
                  <a:srgbClr val="0070C0"/>
                </a:solidFill>
              </a:rPr>
              <a:t>agent (malaria)</a:t>
            </a:r>
            <a:endParaRPr lang="en-US" dirty="0">
              <a:solidFill>
                <a:srgbClr val="0070C0"/>
              </a:solidFill>
            </a:endParaRPr>
          </a:p>
        </p:txBody>
      </p:sp>
      <p:pic>
        <p:nvPicPr>
          <p:cNvPr id="5" name="Audio 4">
            <a:hlinkClick r:id="" action="ppaction://media"/>
            <a:extLst>
              <a:ext uri="{FF2B5EF4-FFF2-40B4-BE49-F238E27FC236}">
                <a16:creationId xmlns:a16="http://schemas.microsoft.com/office/drawing/2014/main" id="{0C085EA6-057B-4CD7-BFA1-D6D93520A1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5147774"/>
      </p:ext>
    </p:extLst>
  </p:cSld>
  <p:clrMapOvr>
    <a:masterClrMapping/>
  </p:clrMapOvr>
  <mc:AlternateContent xmlns:mc="http://schemas.openxmlformats.org/markup-compatibility/2006" xmlns:p14="http://schemas.microsoft.com/office/powerpoint/2010/main">
    <mc:Choice Requires="p14">
      <p:transition spd="slow" p14:dur="2000" advTm="207019"/>
    </mc:Choice>
    <mc:Fallback xmlns="">
      <p:transition spd="slow" advTm="207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23D7A-5187-4F42-9CBE-0D27B98456D4}"/>
              </a:ext>
            </a:extLst>
          </p:cNvPr>
          <p:cNvSpPr>
            <a:spLocks noGrp="1"/>
          </p:cNvSpPr>
          <p:nvPr>
            <p:ph type="title"/>
          </p:nvPr>
        </p:nvSpPr>
        <p:spPr/>
        <p:txBody>
          <a:bodyPr/>
          <a:lstStyle/>
          <a:p>
            <a:r>
              <a:rPr lang="en-US" b="1" dirty="0">
                <a:solidFill>
                  <a:srgbClr val="FF0000"/>
                </a:solidFill>
              </a:rPr>
              <a:t>Transmission of Agents from Mother to Child</a:t>
            </a:r>
          </a:p>
        </p:txBody>
      </p:sp>
      <p:sp>
        <p:nvSpPr>
          <p:cNvPr id="3" name="Content Placeholder 2">
            <a:extLst>
              <a:ext uri="{FF2B5EF4-FFF2-40B4-BE49-F238E27FC236}">
                <a16:creationId xmlns:a16="http://schemas.microsoft.com/office/drawing/2014/main" id="{C91E1FB9-EDB6-4903-B2CE-1C63671BC5C3}"/>
              </a:ext>
            </a:extLst>
          </p:cNvPr>
          <p:cNvSpPr>
            <a:spLocks noGrp="1"/>
          </p:cNvSpPr>
          <p:nvPr>
            <p:ph sz="quarter" idx="1"/>
          </p:nvPr>
        </p:nvSpPr>
        <p:spPr>
          <a:xfrm>
            <a:off x="816864" y="1752601"/>
            <a:ext cx="10871200" cy="5105400"/>
          </a:xfrm>
        </p:spPr>
        <p:txBody>
          <a:bodyPr>
            <a:normAutofit/>
          </a:bodyPr>
          <a:lstStyle/>
          <a:p>
            <a:pPr marL="0" lvl="0" indent="0">
              <a:buNone/>
            </a:pPr>
            <a:r>
              <a:rPr lang="en-US" sz="3200" b="1" dirty="0">
                <a:solidFill>
                  <a:srgbClr val="FF0000"/>
                </a:solidFill>
              </a:rPr>
              <a:t>Vertical transmission </a:t>
            </a:r>
            <a:r>
              <a:rPr lang="en-US" sz="3200" dirty="0">
                <a:solidFill>
                  <a:schemeClr val="accent1"/>
                </a:solidFill>
              </a:rPr>
              <a:t>(inter-generation) is the transmission of disease-causing agents from </a:t>
            </a:r>
            <a:r>
              <a:rPr lang="en-US" sz="3200" u="sng" dirty="0">
                <a:solidFill>
                  <a:schemeClr val="accent1"/>
                </a:solidFill>
              </a:rPr>
              <a:t>mother directly to baby</a:t>
            </a:r>
          </a:p>
          <a:p>
            <a:pPr lvl="1"/>
            <a:r>
              <a:rPr lang="en-US" sz="2800" dirty="0">
                <a:solidFill>
                  <a:schemeClr val="accent1"/>
                </a:solidFill>
              </a:rPr>
              <a:t>Just before or just after birth</a:t>
            </a:r>
          </a:p>
          <a:p>
            <a:pPr lvl="1"/>
            <a:r>
              <a:rPr lang="en-US" sz="2800" dirty="0">
                <a:solidFill>
                  <a:schemeClr val="accent1"/>
                </a:solidFill>
              </a:rPr>
              <a:t>Via placenta or breast milk</a:t>
            </a:r>
          </a:p>
          <a:p>
            <a:pPr marL="0" lvl="0" indent="0">
              <a:buNone/>
            </a:pPr>
            <a:r>
              <a:rPr lang="en-US" sz="3200" b="1" dirty="0">
                <a:solidFill>
                  <a:srgbClr val="FF0000"/>
                </a:solidFill>
              </a:rPr>
              <a:t>Horizontal transmission</a:t>
            </a:r>
            <a:r>
              <a:rPr lang="en-US" sz="3200" b="1" dirty="0">
                <a:solidFill>
                  <a:schemeClr val="accent1"/>
                </a:solidFill>
              </a:rPr>
              <a:t>: </a:t>
            </a:r>
            <a:r>
              <a:rPr lang="en-US" sz="3200" u="sng" dirty="0">
                <a:solidFill>
                  <a:schemeClr val="accent1"/>
                </a:solidFill>
              </a:rPr>
              <a:t>all other </a:t>
            </a:r>
            <a:r>
              <a:rPr lang="en-US" sz="3200" dirty="0" smtClean="0">
                <a:solidFill>
                  <a:schemeClr val="accent1"/>
                </a:solidFill>
              </a:rPr>
              <a:t>transmissions are horizontal.</a:t>
            </a:r>
            <a:endParaRPr lang="en-US" sz="1400" dirty="0">
              <a:solidFill>
                <a:schemeClr val="accent1"/>
              </a:solidFill>
            </a:endParaRPr>
          </a:p>
          <a:p>
            <a:pPr marL="0" lvl="0" indent="0">
              <a:buNone/>
            </a:pPr>
            <a:endParaRPr lang="en-US" sz="3200" dirty="0" smtClean="0">
              <a:solidFill>
                <a:schemeClr val="accent1"/>
              </a:solidFill>
            </a:endParaRPr>
          </a:p>
          <a:p>
            <a:pPr marL="0" lvl="0" indent="0">
              <a:buNone/>
            </a:pPr>
            <a:r>
              <a:rPr lang="en-US" sz="3200" dirty="0" smtClean="0">
                <a:solidFill>
                  <a:schemeClr val="accent1"/>
                </a:solidFill>
              </a:rPr>
              <a:t>Diseases </a:t>
            </a:r>
            <a:r>
              <a:rPr lang="en-US" sz="3200" dirty="0">
                <a:solidFill>
                  <a:schemeClr val="accent1"/>
                </a:solidFill>
              </a:rPr>
              <a:t>that can be transmitted from mother to baby include:</a:t>
            </a:r>
          </a:p>
          <a:p>
            <a:pPr lvl="1"/>
            <a:r>
              <a:rPr lang="en-US" sz="2800" dirty="0">
                <a:solidFill>
                  <a:schemeClr val="accent1"/>
                </a:solidFill>
              </a:rPr>
              <a:t>HIV</a:t>
            </a:r>
          </a:p>
          <a:p>
            <a:pPr lvl="1"/>
            <a:r>
              <a:rPr lang="en-US" sz="2800" dirty="0">
                <a:solidFill>
                  <a:schemeClr val="accent1"/>
                </a:solidFill>
              </a:rPr>
              <a:t>Hepatitis C</a:t>
            </a:r>
          </a:p>
          <a:p>
            <a:endParaRPr lang="en-US" dirty="0"/>
          </a:p>
        </p:txBody>
      </p:sp>
      <p:pic>
        <p:nvPicPr>
          <p:cNvPr id="5" name="Audio 4">
            <a:hlinkClick r:id="" action="ppaction://media"/>
            <a:extLst>
              <a:ext uri="{FF2B5EF4-FFF2-40B4-BE49-F238E27FC236}">
                <a16:creationId xmlns:a16="http://schemas.microsoft.com/office/drawing/2014/main" id="{75755881-B688-4797-8860-38BE0945CD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72800" y="6096000"/>
            <a:ext cx="1066800" cy="609600"/>
          </a:xfrm>
          <a:prstGeom prst="rect">
            <a:avLst/>
          </a:prstGeom>
        </p:spPr>
      </p:pic>
    </p:spTree>
    <p:extLst>
      <p:ext uri="{BB962C8B-B14F-4D97-AF65-F5344CB8AC3E}">
        <p14:creationId xmlns:p14="http://schemas.microsoft.com/office/powerpoint/2010/main" val="2277726798"/>
      </p:ext>
    </p:extLst>
  </p:cSld>
  <p:clrMapOvr>
    <a:masterClrMapping/>
  </p:clrMapOvr>
  <mc:AlternateContent xmlns:mc="http://schemas.openxmlformats.org/markup-compatibility/2006" xmlns:p14="http://schemas.microsoft.com/office/powerpoint/2010/main">
    <mc:Choice Requires="p14">
      <p:transition spd="slow" p14:dur="2000" advTm="53527"/>
    </mc:Choice>
    <mc:Fallback xmlns="">
      <p:transition spd="slow" advTm="53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A924D-698B-40CA-A5A8-CBC5C45C19C7}"/>
              </a:ext>
            </a:extLst>
          </p:cNvPr>
          <p:cNvSpPr>
            <a:spLocks noGrp="1"/>
          </p:cNvSpPr>
          <p:nvPr>
            <p:ph type="title"/>
          </p:nvPr>
        </p:nvSpPr>
        <p:spPr>
          <a:xfrm>
            <a:off x="1227328" y="228600"/>
            <a:ext cx="10460736" cy="990600"/>
          </a:xfrm>
        </p:spPr>
        <p:txBody>
          <a:bodyPr/>
          <a:lstStyle/>
          <a:p>
            <a:r>
              <a:rPr lang="en-US" b="1" dirty="0">
                <a:solidFill>
                  <a:srgbClr val="FF0000"/>
                </a:solidFill>
              </a:rPr>
              <a:t>Portal of Entry</a:t>
            </a:r>
          </a:p>
        </p:txBody>
      </p:sp>
      <p:sp>
        <p:nvSpPr>
          <p:cNvPr id="3" name="Content Placeholder 2">
            <a:extLst>
              <a:ext uri="{FF2B5EF4-FFF2-40B4-BE49-F238E27FC236}">
                <a16:creationId xmlns:a16="http://schemas.microsoft.com/office/drawing/2014/main" id="{725F7652-30A9-4978-9386-9D1362CEABD4}"/>
              </a:ext>
            </a:extLst>
          </p:cNvPr>
          <p:cNvSpPr>
            <a:spLocks noGrp="1"/>
          </p:cNvSpPr>
          <p:nvPr>
            <p:ph sz="quarter" idx="1"/>
          </p:nvPr>
        </p:nvSpPr>
        <p:spPr>
          <a:xfrm>
            <a:off x="1227328" y="1752600"/>
            <a:ext cx="10050272" cy="4876800"/>
          </a:xfrm>
        </p:spPr>
        <p:txBody>
          <a:bodyPr>
            <a:normAutofit/>
          </a:bodyPr>
          <a:lstStyle/>
          <a:p>
            <a:pPr>
              <a:buFont typeface="Wingdings" panose="05000000000000000000" pitchFamily="2" charset="2"/>
              <a:buChar char="q"/>
            </a:pPr>
            <a:r>
              <a:rPr lang="en-US" sz="3200" dirty="0">
                <a:solidFill>
                  <a:srgbClr val="0070C0"/>
                </a:solidFill>
              </a:rPr>
              <a:t>The portal of entry refers to the manner in which a </a:t>
            </a:r>
            <a:r>
              <a:rPr lang="en-US" sz="3200" b="1" dirty="0">
                <a:solidFill>
                  <a:srgbClr val="0070C0"/>
                </a:solidFill>
              </a:rPr>
              <a:t>pathogen enters a susceptible host</a:t>
            </a:r>
            <a:r>
              <a:rPr lang="en-US" sz="3200" dirty="0">
                <a:solidFill>
                  <a:srgbClr val="0070C0"/>
                </a:solidFill>
              </a:rPr>
              <a:t>. </a:t>
            </a:r>
          </a:p>
          <a:p>
            <a:pPr>
              <a:buFont typeface="Wingdings" panose="05000000000000000000" pitchFamily="2" charset="2"/>
              <a:buChar char="q"/>
            </a:pPr>
            <a:r>
              <a:rPr lang="en-US" sz="3200" dirty="0">
                <a:solidFill>
                  <a:srgbClr val="0070C0"/>
                </a:solidFill>
              </a:rPr>
              <a:t>The portal of entry must provide </a:t>
            </a:r>
            <a:r>
              <a:rPr lang="en-US" sz="3200" b="1" dirty="0">
                <a:solidFill>
                  <a:srgbClr val="0070C0"/>
                </a:solidFill>
              </a:rPr>
              <a:t>access to tissues </a:t>
            </a:r>
            <a:r>
              <a:rPr lang="en-US" sz="3200" dirty="0">
                <a:solidFill>
                  <a:srgbClr val="0070C0"/>
                </a:solidFill>
              </a:rPr>
              <a:t>in which the </a:t>
            </a:r>
            <a:r>
              <a:rPr lang="en-US" sz="3200" b="1" dirty="0">
                <a:solidFill>
                  <a:srgbClr val="0070C0"/>
                </a:solidFill>
              </a:rPr>
              <a:t>pathogen can multiply or a toxin can act</a:t>
            </a:r>
            <a:r>
              <a:rPr lang="en-US" sz="3200" dirty="0">
                <a:solidFill>
                  <a:srgbClr val="0070C0"/>
                </a:solidFill>
              </a:rPr>
              <a:t>. </a:t>
            </a:r>
          </a:p>
          <a:p>
            <a:pPr>
              <a:buFont typeface="Wingdings" panose="05000000000000000000" pitchFamily="2" charset="2"/>
              <a:buChar char="q"/>
            </a:pPr>
            <a:r>
              <a:rPr lang="en-US" sz="3200" dirty="0">
                <a:solidFill>
                  <a:srgbClr val="0070C0"/>
                </a:solidFill>
              </a:rPr>
              <a:t>Often, infectious agents use the </a:t>
            </a:r>
            <a:r>
              <a:rPr lang="en-US" sz="3200" b="1" dirty="0">
                <a:solidFill>
                  <a:srgbClr val="0070C0"/>
                </a:solidFill>
              </a:rPr>
              <a:t>same portal to enter </a:t>
            </a:r>
            <a:r>
              <a:rPr lang="en-US" sz="3200" dirty="0">
                <a:solidFill>
                  <a:srgbClr val="0070C0"/>
                </a:solidFill>
              </a:rPr>
              <a:t>a new host that they used to </a:t>
            </a:r>
            <a:r>
              <a:rPr lang="en-US" sz="3200" b="1" dirty="0">
                <a:solidFill>
                  <a:srgbClr val="0070C0"/>
                </a:solidFill>
              </a:rPr>
              <a:t>exit the source host</a:t>
            </a:r>
            <a:r>
              <a:rPr lang="en-US" sz="3200" dirty="0">
                <a:solidFill>
                  <a:srgbClr val="0070C0"/>
                </a:solidFill>
              </a:rPr>
              <a:t>. </a:t>
            </a:r>
          </a:p>
          <a:p>
            <a:pPr>
              <a:buFont typeface="Wingdings" panose="05000000000000000000" pitchFamily="2" charset="2"/>
              <a:buChar char="q"/>
            </a:pPr>
            <a:r>
              <a:rPr lang="en-US" sz="3200" dirty="0">
                <a:solidFill>
                  <a:srgbClr val="0070C0"/>
                </a:solidFill>
              </a:rPr>
              <a:t>For example, influenza virus exits the respiratory tract of the source host and enters the respiratory tract of the new susceptible host. </a:t>
            </a:r>
          </a:p>
        </p:txBody>
      </p:sp>
      <p:pic>
        <p:nvPicPr>
          <p:cNvPr id="4" name="Audio 3">
            <a:hlinkClick r:id="" action="ppaction://media"/>
            <a:extLst>
              <a:ext uri="{FF2B5EF4-FFF2-40B4-BE49-F238E27FC236}">
                <a16:creationId xmlns:a16="http://schemas.microsoft.com/office/drawing/2014/main" id="{345661DE-5B6A-4D33-A0CB-14DAA32544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1985737"/>
      </p:ext>
    </p:extLst>
  </p:cSld>
  <p:clrMapOvr>
    <a:masterClrMapping/>
  </p:clrMapOvr>
  <mc:AlternateContent xmlns:mc="http://schemas.openxmlformats.org/markup-compatibility/2006" xmlns:p14="http://schemas.microsoft.com/office/powerpoint/2010/main">
    <mc:Choice Requires="p14">
      <p:transition spd="slow" p14:dur="2000" advTm="78102"/>
    </mc:Choice>
    <mc:Fallback xmlns="">
      <p:transition spd="slow" advTm="78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8C505-7EA4-4920-91AE-8D5F3C73675A}"/>
              </a:ext>
            </a:extLst>
          </p:cNvPr>
          <p:cNvSpPr>
            <a:spLocks noGrp="1"/>
          </p:cNvSpPr>
          <p:nvPr>
            <p:ph type="title"/>
          </p:nvPr>
        </p:nvSpPr>
        <p:spPr>
          <a:xfrm>
            <a:off x="1143000" y="228600"/>
            <a:ext cx="10545064" cy="990600"/>
          </a:xfrm>
        </p:spPr>
        <p:txBody>
          <a:bodyPr>
            <a:noAutofit/>
          </a:bodyPr>
          <a:lstStyle/>
          <a:p>
            <a:r>
              <a:rPr lang="en-US" sz="3600" b="1" dirty="0">
                <a:solidFill>
                  <a:srgbClr val="FF0000"/>
                </a:solidFill>
              </a:rPr>
              <a:t>Natural History and Spectrum of Disease</a:t>
            </a:r>
          </a:p>
        </p:txBody>
      </p:sp>
      <p:sp>
        <p:nvSpPr>
          <p:cNvPr id="3" name="Content Placeholder 2">
            <a:extLst>
              <a:ext uri="{FF2B5EF4-FFF2-40B4-BE49-F238E27FC236}">
                <a16:creationId xmlns:a16="http://schemas.microsoft.com/office/drawing/2014/main" id="{F7E9E47A-B3CC-4FDC-91A5-E66E0C92866C}"/>
              </a:ext>
            </a:extLst>
          </p:cNvPr>
          <p:cNvSpPr>
            <a:spLocks noGrp="1"/>
          </p:cNvSpPr>
          <p:nvPr>
            <p:ph sz="quarter" idx="1"/>
          </p:nvPr>
        </p:nvSpPr>
        <p:spPr>
          <a:xfrm>
            <a:off x="1143000" y="1981200"/>
            <a:ext cx="9147048" cy="4495800"/>
          </a:xfrm>
        </p:spPr>
        <p:txBody>
          <a:bodyPr/>
          <a:lstStyle/>
          <a:p>
            <a:pPr marL="0" indent="0">
              <a:buNone/>
            </a:pPr>
            <a:r>
              <a:rPr lang="en-US" b="1" u="sng" dirty="0">
                <a:solidFill>
                  <a:schemeClr val="accent3">
                    <a:lumMod val="75000"/>
                  </a:schemeClr>
                </a:solidFill>
              </a:rPr>
              <a:t>Natural history of disease </a:t>
            </a:r>
            <a:r>
              <a:rPr lang="en-US" dirty="0">
                <a:solidFill>
                  <a:schemeClr val="accent3">
                    <a:lumMod val="75000"/>
                  </a:schemeClr>
                </a:solidFill>
              </a:rPr>
              <a:t>refers to the progression of a disease process in an individual over time, in the absence of treatment. </a:t>
            </a:r>
          </a:p>
          <a:p>
            <a:pPr marL="0" indent="0">
              <a:buNone/>
            </a:pPr>
            <a:r>
              <a:rPr lang="en-US" dirty="0">
                <a:solidFill>
                  <a:schemeClr val="accent3">
                    <a:lumMod val="75000"/>
                  </a:schemeClr>
                </a:solidFill>
              </a:rPr>
              <a:t>For example, untreated infection with HIV causes a spectrum of clinical problems beginning at the time of seroconversion (primary HIV) and terminating with AIDS and usually death. It is now recognized that it may take 10 years or more for AIDS to develop after seroconversion.</a:t>
            </a:r>
          </a:p>
        </p:txBody>
      </p:sp>
      <p:pic>
        <p:nvPicPr>
          <p:cNvPr id="4" name="Audio 3">
            <a:hlinkClick r:id="" action="ppaction://media"/>
            <a:extLst>
              <a:ext uri="{FF2B5EF4-FFF2-40B4-BE49-F238E27FC236}">
                <a16:creationId xmlns:a16="http://schemas.microsoft.com/office/drawing/2014/main" id="{FB0C9BE9-11DD-4467-A3E1-581EE1690B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8657478"/>
      </p:ext>
    </p:extLst>
  </p:cSld>
  <p:clrMapOvr>
    <a:masterClrMapping/>
  </p:clrMapOvr>
  <mc:AlternateContent xmlns:mc="http://schemas.openxmlformats.org/markup-compatibility/2006" xmlns:p14="http://schemas.microsoft.com/office/powerpoint/2010/main">
    <mc:Choice Requires="p14">
      <p:transition spd="slow" p14:dur="2000" advTm="47143"/>
    </mc:Choice>
    <mc:Fallback xmlns="">
      <p:transition spd="slow" advTm="47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A924D-698B-40CA-A5A8-CBC5C45C19C7}"/>
              </a:ext>
            </a:extLst>
          </p:cNvPr>
          <p:cNvSpPr>
            <a:spLocks noGrp="1"/>
          </p:cNvSpPr>
          <p:nvPr>
            <p:ph type="title"/>
          </p:nvPr>
        </p:nvSpPr>
        <p:spPr>
          <a:xfrm>
            <a:off x="1371600" y="228600"/>
            <a:ext cx="10316464" cy="990600"/>
          </a:xfrm>
        </p:spPr>
        <p:txBody>
          <a:bodyPr/>
          <a:lstStyle/>
          <a:p>
            <a:r>
              <a:rPr lang="en-US" b="1" dirty="0">
                <a:solidFill>
                  <a:srgbClr val="FF0000"/>
                </a:solidFill>
              </a:rPr>
              <a:t>Portal of Entry</a:t>
            </a:r>
          </a:p>
        </p:txBody>
      </p:sp>
      <p:sp>
        <p:nvSpPr>
          <p:cNvPr id="3" name="Content Placeholder 2">
            <a:extLst>
              <a:ext uri="{FF2B5EF4-FFF2-40B4-BE49-F238E27FC236}">
                <a16:creationId xmlns:a16="http://schemas.microsoft.com/office/drawing/2014/main" id="{725F7652-30A9-4978-9386-9D1362CEABD4}"/>
              </a:ext>
            </a:extLst>
          </p:cNvPr>
          <p:cNvSpPr>
            <a:spLocks noGrp="1"/>
          </p:cNvSpPr>
          <p:nvPr>
            <p:ph sz="quarter" idx="1"/>
          </p:nvPr>
        </p:nvSpPr>
        <p:spPr>
          <a:xfrm>
            <a:off x="703142" y="2209800"/>
            <a:ext cx="10668000" cy="5334000"/>
          </a:xfrm>
        </p:spPr>
        <p:txBody>
          <a:bodyPr>
            <a:normAutofit/>
          </a:bodyPr>
          <a:lstStyle/>
          <a:p>
            <a:pPr>
              <a:buFont typeface="Wingdings" panose="05000000000000000000" pitchFamily="2" charset="2"/>
              <a:buChar char="q"/>
            </a:pPr>
            <a:r>
              <a:rPr lang="en-US" sz="3200" dirty="0">
                <a:solidFill>
                  <a:srgbClr val="0070C0"/>
                </a:solidFill>
              </a:rPr>
              <a:t>In contrast, many pathogens that cause gastroenteritis follow a so-called </a:t>
            </a:r>
            <a:r>
              <a:rPr lang="en-US" sz="3200" b="1" dirty="0">
                <a:solidFill>
                  <a:srgbClr val="0070C0"/>
                </a:solidFill>
              </a:rPr>
              <a:t>“fecal-oral” route </a:t>
            </a:r>
            <a:r>
              <a:rPr lang="en-US" sz="3200" dirty="0">
                <a:solidFill>
                  <a:srgbClr val="0070C0"/>
                </a:solidFill>
              </a:rPr>
              <a:t>because they exit the source host in</a:t>
            </a:r>
            <a:r>
              <a:rPr lang="en-US" sz="3200" b="1" dirty="0">
                <a:solidFill>
                  <a:srgbClr val="0070C0"/>
                </a:solidFill>
              </a:rPr>
              <a:t> feces</a:t>
            </a:r>
            <a:r>
              <a:rPr lang="en-US" sz="3200" dirty="0">
                <a:solidFill>
                  <a:srgbClr val="0070C0"/>
                </a:solidFill>
              </a:rPr>
              <a:t>, are carried on inadequately washed hands to a vehicle such as food, water, or utensil, and enter a new host through the </a:t>
            </a:r>
            <a:r>
              <a:rPr lang="en-US" sz="3200" b="1" dirty="0">
                <a:solidFill>
                  <a:srgbClr val="0070C0"/>
                </a:solidFill>
              </a:rPr>
              <a:t>mouth</a:t>
            </a:r>
            <a:r>
              <a:rPr lang="en-US" sz="3200" dirty="0">
                <a:solidFill>
                  <a:srgbClr val="0070C0"/>
                </a:solidFill>
              </a:rPr>
              <a:t>. </a:t>
            </a:r>
          </a:p>
          <a:p>
            <a:pPr>
              <a:buFont typeface="Wingdings" panose="05000000000000000000" pitchFamily="2" charset="2"/>
              <a:buChar char="q"/>
            </a:pPr>
            <a:r>
              <a:rPr lang="en-US" sz="3200" dirty="0">
                <a:solidFill>
                  <a:srgbClr val="0070C0"/>
                </a:solidFill>
              </a:rPr>
              <a:t>Other portals of entry include the </a:t>
            </a:r>
            <a:r>
              <a:rPr lang="en-US" sz="3200" b="1" dirty="0">
                <a:solidFill>
                  <a:srgbClr val="0070C0"/>
                </a:solidFill>
              </a:rPr>
              <a:t>skin </a:t>
            </a:r>
            <a:r>
              <a:rPr lang="en-US" sz="3200" dirty="0">
                <a:solidFill>
                  <a:srgbClr val="0070C0"/>
                </a:solidFill>
              </a:rPr>
              <a:t>(hookworm), </a:t>
            </a:r>
            <a:r>
              <a:rPr lang="en-US" sz="3200" b="1" dirty="0">
                <a:solidFill>
                  <a:srgbClr val="0070C0"/>
                </a:solidFill>
              </a:rPr>
              <a:t>mucous membranes </a:t>
            </a:r>
            <a:r>
              <a:rPr lang="en-US" sz="3200" dirty="0">
                <a:solidFill>
                  <a:srgbClr val="0070C0"/>
                </a:solidFill>
              </a:rPr>
              <a:t>(syphilis), and </a:t>
            </a:r>
            <a:r>
              <a:rPr lang="en-US" sz="3200" b="1" dirty="0">
                <a:solidFill>
                  <a:srgbClr val="0070C0"/>
                </a:solidFill>
              </a:rPr>
              <a:t>blood</a:t>
            </a:r>
            <a:r>
              <a:rPr lang="en-US" sz="3200" dirty="0">
                <a:solidFill>
                  <a:srgbClr val="0070C0"/>
                </a:solidFill>
              </a:rPr>
              <a:t> (hepatitis B, </a:t>
            </a:r>
            <a:r>
              <a:rPr lang="en-US" sz="3200" dirty="0" smtClean="0">
                <a:solidFill>
                  <a:srgbClr val="0070C0"/>
                </a:solidFill>
              </a:rPr>
              <a:t>HIV). </a:t>
            </a:r>
            <a:endParaRPr lang="en-US" sz="3200" dirty="0">
              <a:solidFill>
                <a:srgbClr val="0070C0"/>
              </a:solidFill>
            </a:endParaRPr>
          </a:p>
        </p:txBody>
      </p:sp>
      <p:pic>
        <p:nvPicPr>
          <p:cNvPr id="4" name="Audio 3">
            <a:hlinkClick r:id="" action="ppaction://media"/>
            <a:extLst>
              <a:ext uri="{FF2B5EF4-FFF2-40B4-BE49-F238E27FC236}">
                <a16:creationId xmlns:a16="http://schemas.microsoft.com/office/drawing/2014/main" id="{987ADEE7-D4A2-49D7-91DD-EF4D15D5B3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rot="1078365">
            <a:off x="11430000" y="6096000"/>
            <a:ext cx="609600" cy="609600"/>
          </a:xfrm>
          <a:prstGeom prst="rect">
            <a:avLst/>
          </a:prstGeom>
        </p:spPr>
      </p:pic>
    </p:spTree>
    <p:extLst>
      <p:ext uri="{BB962C8B-B14F-4D97-AF65-F5344CB8AC3E}">
        <p14:creationId xmlns:p14="http://schemas.microsoft.com/office/powerpoint/2010/main" val="3742920558"/>
      </p:ext>
    </p:extLst>
  </p:cSld>
  <p:clrMapOvr>
    <a:masterClrMapping/>
  </p:clrMapOvr>
  <mc:AlternateContent xmlns:mc="http://schemas.openxmlformats.org/markup-compatibility/2006" xmlns:p14="http://schemas.microsoft.com/office/powerpoint/2010/main">
    <mc:Choice Requires="p14">
      <p:transition spd="slow" p14:dur="2000" advTm="58033"/>
    </mc:Choice>
    <mc:Fallback xmlns="">
      <p:transition spd="slow" advTm="58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3BCA2-79CB-45A5-9D29-C39FA52363F4}"/>
              </a:ext>
            </a:extLst>
          </p:cNvPr>
          <p:cNvSpPr>
            <a:spLocks noGrp="1"/>
          </p:cNvSpPr>
          <p:nvPr>
            <p:ph type="title"/>
          </p:nvPr>
        </p:nvSpPr>
        <p:spPr>
          <a:xfrm>
            <a:off x="1219200" y="228600"/>
            <a:ext cx="10468864" cy="990600"/>
          </a:xfrm>
        </p:spPr>
        <p:txBody>
          <a:bodyPr>
            <a:normAutofit/>
          </a:bodyPr>
          <a:lstStyle/>
          <a:p>
            <a:r>
              <a:rPr lang="en-US" sz="4800" b="1" dirty="0">
                <a:solidFill>
                  <a:srgbClr val="FF0000"/>
                </a:solidFill>
              </a:rPr>
              <a:t>Susceptible Host</a:t>
            </a:r>
          </a:p>
        </p:txBody>
      </p:sp>
      <p:sp>
        <p:nvSpPr>
          <p:cNvPr id="3" name="Content Placeholder 2">
            <a:extLst>
              <a:ext uri="{FF2B5EF4-FFF2-40B4-BE49-F238E27FC236}">
                <a16:creationId xmlns:a16="http://schemas.microsoft.com/office/drawing/2014/main" id="{FE76507C-8C3C-4238-AB33-C3A2E12583C2}"/>
              </a:ext>
            </a:extLst>
          </p:cNvPr>
          <p:cNvSpPr>
            <a:spLocks noGrp="1"/>
          </p:cNvSpPr>
          <p:nvPr>
            <p:ph sz="quarter" idx="1"/>
          </p:nvPr>
        </p:nvSpPr>
        <p:spPr>
          <a:xfrm>
            <a:off x="621601" y="1600200"/>
            <a:ext cx="11146536" cy="5257800"/>
          </a:xfrm>
        </p:spPr>
        <p:txBody>
          <a:bodyPr>
            <a:normAutofit lnSpcReduction="10000"/>
          </a:bodyPr>
          <a:lstStyle/>
          <a:p>
            <a:r>
              <a:rPr lang="en-US" dirty="0">
                <a:solidFill>
                  <a:srgbClr val="0070C0"/>
                </a:solidFill>
              </a:rPr>
              <a:t>Susceptibility of a host depends on </a:t>
            </a:r>
            <a:r>
              <a:rPr lang="en-US" b="1" dirty="0">
                <a:solidFill>
                  <a:srgbClr val="0070C0"/>
                </a:solidFill>
              </a:rPr>
              <a:t>genetic factors</a:t>
            </a:r>
            <a:r>
              <a:rPr lang="en-US" dirty="0">
                <a:solidFill>
                  <a:srgbClr val="0070C0"/>
                </a:solidFill>
              </a:rPr>
              <a:t>, </a:t>
            </a:r>
            <a:r>
              <a:rPr lang="en-US" b="1" dirty="0">
                <a:solidFill>
                  <a:srgbClr val="0070C0"/>
                </a:solidFill>
              </a:rPr>
              <a:t>specific immunity</a:t>
            </a:r>
            <a:r>
              <a:rPr lang="en-US" dirty="0">
                <a:solidFill>
                  <a:srgbClr val="0070C0"/>
                </a:solidFill>
              </a:rPr>
              <a:t>, and </a:t>
            </a:r>
            <a:r>
              <a:rPr lang="en-US" b="1" dirty="0">
                <a:solidFill>
                  <a:srgbClr val="0070C0"/>
                </a:solidFill>
              </a:rPr>
              <a:t>nonspecific factors </a:t>
            </a:r>
            <a:r>
              <a:rPr lang="en-US" dirty="0">
                <a:solidFill>
                  <a:srgbClr val="0070C0"/>
                </a:solidFill>
              </a:rPr>
              <a:t>(skin, mucous membranes, gastric acidity, cilia in the respiratory tract, the cough reflex) that </a:t>
            </a:r>
            <a:r>
              <a:rPr lang="en-US" b="1" dirty="0">
                <a:solidFill>
                  <a:srgbClr val="0070C0"/>
                </a:solidFill>
              </a:rPr>
              <a:t>affect an individual’s ability to resist infection or to limit pathogenicity</a:t>
            </a:r>
            <a:r>
              <a:rPr lang="en-US" dirty="0">
                <a:solidFill>
                  <a:srgbClr val="0070C0"/>
                </a:solidFill>
              </a:rPr>
              <a:t>. </a:t>
            </a:r>
          </a:p>
          <a:p>
            <a:r>
              <a:rPr lang="en-US" dirty="0">
                <a:solidFill>
                  <a:srgbClr val="0070C0"/>
                </a:solidFill>
              </a:rPr>
              <a:t>For example, persons with </a:t>
            </a:r>
            <a:r>
              <a:rPr lang="en-US" b="1" dirty="0">
                <a:solidFill>
                  <a:srgbClr val="0070C0"/>
                </a:solidFill>
              </a:rPr>
              <a:t>sickle cell trait</a:t>
            </a:r>
            <a:r>
              <a:rPr lang="en-US" dirty="0">
                <a:solidFill>
                  <a:srgbClr val="0070C0"/>
                </a:solidFill>
              </a:rPr>
              <a:t> are partially protected from a particular type of </a:t>
            </a:r>
            <a:r>
              <a:rPr lang="en-US" b="1" dirty="0">
                <a:solidFill>
                  <a:srgbClr val="0070C0"/>
                </a:solidFill>
              </a:rPr>
              <a:t>malaria</a:t>
            </a:r>
            <a:r>
              <a:rPr lang="en-US" dirty="0">
                <a:solidFill>
                  <a:srgbClr val="0070C0"/>
                </a:solidFill>
              </a:rPr>
              <a:t>.</a:t>
            </a:r>
          </a:p>
          <a:p>
            <a:r>
              <a:rPr lang="en-US" b="1" dirty="0">
                <a:solidFill>
                  <a:srgbClr val="0070C0"/>
                </a:solidFill>
              </a:rPr>
              <a:t>Specific immunity </a:t>
            </a:r>
            <a:r>
              <a:rPr lang="en-US" dirty="0">
                <a:solidFill>
                  <a:srgbClr val="0070C0"/>
                </a:solidFill>
              </a:rPr>
              <a:t>refers to protective antibodies that are directed against a specific agent. Such antibodies may develop in response to infection, vaccine, or toxoid. </a:t>
            </a:r>
          </a:p>
          <a:p>
            <a:pPr marL="0" indent="0">
              <a:buNone/>
            </a:pPr>
            <a:r>
              <a:rPr lang="en-US" dirty="0">
                <a:solidFill>
                  <a:srgbClr val="0070C0"/>
                </a:solidFill>
              </a:rPr>
              <a:t>Factors that may increase susceptibility to infection by disrupting host defenses include </a:t>
            </a:r>
            <a:r>
              <a:rPr lang="en-US" b="1" dirty="0">
                <a:solidFill>
                  <a:srgbClr val="0070C0"/>
                </a:solidFill>
              </a:rPr>
              <a:t>malnutrition, alcoholism, and disease or therapy (</a:t>
            </a:r>
            <a:r>
              <a:rPr lang="en-US" b="1" dirty="0" smtClean="0">
                <a:solidFill>
                  <a:srgbClr val="0070C0"/>
                </a:solidFill>
              </a:rPr>
              <a:t>chemotherapy), that </a:t>
            </a:r>
            <a:r>
              <a:rPr lang="en-US" b="1" dirty="0">
                <a:solidFill>
                  <a:srgbClr val="0070C0"/>
                </a:solidFill>
              </a:rPr>
              <a:t>impairs </a:t>
            </a:r>
            <a:r>
              <a:rPr lang="en-US" b="1" dirty="0" smtClean="0">
                <a:solidFill>
                  <a:srgbClr val="0070C0"/>
                </a:solidFill>
              </a:rPr>
              <a:t>immune response.</a:t>
            </a:r>
            <a:endParaRPr lang="en-US" b="1" dirty="0">
              <a:solidFill>
                <a:srgbClr val="0070C0"/>
              </a:solidFill>
            </a:endParaRPr>
          </a:p>
        </p:txBody>
      </p:sp>
      <p:pic>
        <p:nvPicPr>
          <p:cNvPr id="4" name="Audio 3">
            <a:hlinkClick r:id="" action="ppaction://media"/>
            <a:extLst>
              <a:ext uri="{FF2B5EF4-FFF2-40B4-BE49-F238E27FC236}">
                <a16:creationId xmlns:a16="http://schemas.microsoft.com/office/drawing/2014/main" id="{B09C9E6A-4731-413F-883E-E40E1DB6E8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3140746"/>
      </p:ext>
    </p:extLst>
  </p:cSld>
  <p:clrMapOvr>
    <a:masterClrMapping/>
  </p:clrMapOvr>
  <mc:AlternateContent xmlns:mc="http://schemas.openxmlformats.org/markup-compatibility/2006" xmlns:p14="http://schemas.microsoft.com/office/powerpoint/2010/main">
    <mc:Choice Requires="p14">
      <p:transition spd="slow" p14:dur="2000" advTm="124018"/>
    </mc:Choice>
    <mc:Fallback xmlns="">
      <p:transition spd="slow" advTm="124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B7B8-09C3-46E8-8E25-691A2A366338}"/>
              </a:ext>
            </a:extLst>
          </p:cNvPr>
          <p:cNvSpPr>
            <a:spLocks noGrp="1"/>
          </p:cNvSpPr>
          <p:nvPr>
            <p:ph type="title"/>
          </p:nvPr>
        </p:nvSpPr>
        <p:spPr>
          <a:xfrm>
            <a:off x="1295400" y="228600"/>
            <a:ext cx="10392664" cy="990600"/>
          </a:xfrm>
        </p:spPr>
        <p:txBody>
          <a:bodyPr/>
          <a:lstStyle/>
          <a:p>
            <a:r>
              <a:rPr lang="en-US" b="1" dirty="0">
                <a:solidFill>
                  <a:srgbClr val="FF0000"/>
                </a:solidFill>
              </a:rPr>
              <a:t>Implications for public health</a:t>
            </a:r>
          </a:p>
        </p:txBody>
      </p:sp>
      <p:sp>
        <p:nvSpPr>
          <p:cNvPr id="3" name="Content Placeholder 2">
            <a:extLst>
              <a:ext uri="{FF2B5EF4-FFF2-40B4-BE49-F238E27FC236}">
                <a16:creationId xmlns:a16="http://schemas.microsoft.com/office/drawing/2014/main" id="{5E70812A-7DB5-4BE9-92F2-91F77C2D8962}"/>
              </a:ext>
            </a:extLst>
          </p:cNvPr>
          <p:cNvSpPr>
            <a:spLocks noGrp="1"/>
          </p:cNvSpPr>
          <p:nvPr>
            <p:ph sz="quarter" idx="1"/>
          </p:nvPr>
        </p:nvSpPr>
        <p:spPr>
          <a:xfrm>
            <a:off x="1295400" y="1981200"/>
            <a:ext cx="10058400" cy="4876800"/>
          </a:xfrm>
        </p:spPr>
        <p:txBody>
          <a:bodyPr>
            <a:normAutofit lnSpcReduction="10000"/>
          </a:bodyPr>
          <a:lstStyle/>
          <a:p>
            <a:pPr marL="0" indent="0">
              <a:buNone/>
            </a:pPr>
            <a:r>
              <a:rPr lang="en-US" sz="3200" dirty="0">
                <a:solidFill>
                  <a:srgbClr val="0070C0"/>
                </a:solidFill>
              </a:rPr>
              <a:t>Knowledge of the portals of exit and entry and modes of transmission provides a basis for determining appropriate </a:t>
            </a:r>
            <a:r>
              <a:rPr lang="en-US" sz="3200" b="1" dirty="0">
                <a:solidFill>
                  <a:srgbClr val="0070C0"/>
                </a:solidFill>
              </a:rPr>
              <a:t>control measures</a:t>
            </a:r>
            <a:r>
              <a:rPr lang="en-US" sz="3200" dirty="0">
                <a:solidFill>
                  <a:srgbClr val="0070C0"/>
                </a:solidFill>
              </a:rPr>
              <a:t>. In general, control measures are usually directed against the </a:t>
            </a:r>
            <a:r>
              <a:rPr lang="en-US" sz="3200" b="1" dirty="0">
                <a:solidFill>
                  <a:srgbClr val="FF0000"/>
                </a:solidFill>
              </a:rPr>
              <a:t>segment in the infection chain that is most susceptible to intervention:</a:t>
            </a:r>
          </a:p>
          <a:p>
            <a:pPr>
              <a:buFont typeface="Wingdings" panose="05000000000000000000" pitchFamily="2" charset="2"/>
              <a:buChar char="q"/>
            </a:pPr>
            <a:r>
              <a:rPr lang="en-US" sz="3200" dirty="0">
                <a:solidFill>
                  <a:srgbClr val="0070C0"/>
                </a:solidFill>
              </a:rPr>
              <a:t>Some interventions are directed at the mode of transmission (</a:t>
            </a:r>
            <a:r>
              <a:rPr lang="en-US" sz="3200" b="1" dirty="0">
                <a:solidFill>
                  <a:srgbClr val="0070C0"/>
                </a:solidFill>
              </a:rPr>
              <a:t>isolation</a:t>
            </a:r>
            <a:r>
              <a:rPr lang="en-US" sz="3200" dirty="0">
                <a:solidFill>
                  <a:srgbClr val="0070C0"/>
                </a:solidFill>
              </a:rPr>
              <a:t> of someone with infection, or counseling persons to avoid the specific type of contact associated with transmission</a:t>
            </a:r>
            <a:r>
              <a:rPr lang="en-US" sz="3200" dirty="0" smtClean="0">
                <a:solidFill>
                  <a:srgbClr val="0070C0"/>
                </a:solidFill>
              </a:rPr>
              <a:t>) e.g</a:t>
            </a:r>
            <a:r>
              <a:rPr lang="en-US" sz="3200" dirty="0">
                <a:solidFill>
                  <a:srgbClr val="0070C0"/>
                </a:solidFill>
              </a:rPr>
              <a:t>. </a:t>
            </a:r>
            <a:r>
              <a:rPr lang="en-US" sz="3200" b="1" dirty="0">
                <a:solidFill>
                  <a:srgbClr val="0070C0"/>
                </a:solidFill>
              </a:rPr>
              <a:t>personal hygiene </a:t>
            </a:r>
            <a:r>
              <a:rPr lang="en-US" sz="3200" dirty="0">
                <a:solidFill>
                  <a:srgbClr val="0070C0"/>
                </a:solidFill>
              </a:rPr>
              <a:t>and </a:t>
            </a:r>
            <a:r>
              <a:rPr lang="en-US" sz="3200" b="1" dirty="0">
                <a:solidFill>
                  <a:srgbClr val="0070C0"/>
                </a:solidFill>
              </a:rPr>
              <a:t>social distancing to prevent Covid-19</a:t>
            </a:r>
            <a:r>
              <a:rPr lang="en-US" sz="3200" dirty="0">
                <a:solidFill>
                  <a:srgbClr val="0070C0"/>
                </a:solidFill>
              </a:rPr>
              <a:t>.</a:t>
            </a:r>
          </a:p>
        </p:txBody>
      </p:sp>
      <p:pic>
        <p:nvPicPr>
          <p:cNvPr id="4" name="Audio 3">
            <a:hlinkClick r:id="" action="ppaction://media"/>
            <a:extLst>
              <a:ext uri="{FF2B5EF4-FFF2-40B4-BE49-F238E27FC236}">
                <a16:creationId xmlns:a16="http://schemas.microsoft.com/office/drawing/2014/main" id="{FCE0C2F2-0018-449D-8D5A-4E8ED619B6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4747472"/>
      </p:ext>
    </p:extLst>
  </p:cSld>
  <p:clrMapOvr>
    <a:masterClrMapping/>
  </p:clrMapOvr>
  <mc:AlternateContent xmlns:mc="http://schemas.openxmlformats.org/markup-compatibility/2006" xmlns:p14="http://schemas.microsoft.com/office/powerpoint/2010/main">
    <mc:Choice Requires="p14">
      <p:transition spd="slow" p14:dur="2000" advTm="119520"/>
    </mc:Choice>
    <mc:Fallback xmlns="">
      <p:transition spd="slow" advTm="119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B7B8-09C3-46E8-8E25-691A2A366338}"/>
              </a:ext>
            </a:extLst>
          </p:cNvPr>
          <p:cNvSpPr>
            <a:spLocks noGrp="1"/>
          </p:cNvSpPr>
          <p:nvPr>
            <p:ph type="title"/>
          </p:nvPr>
        </p:nvSpPr>
        <p:spPr>
          <a:xfrm>
            <a:off x="1371600" y="228600"/>
            <a:ext cx="10316464" cy="990600"/>
          </a:xfrm>
        </p:spPr>
        <p:txBody>
          <a:bodyPr/>
          <a:lstStyle/>
          <a:p>
            <a:r>
              <a:rPr lang="en-US" b="1" dirty="0">
                <a:solidFill>
                  <a:srgbClr val="FF0000"/>
                </a:solidFill>
              </a:rPr>
              <a:t>Implications for public health</a:t>
            </a:r>
          </a:p>
        </p:txBody>
      </p:sp>
      <p:sp>
        <p:nvSpPr>
          <p:cNvPr id="3" name="Content Placeholder 2">
            <a:extLst>
              <a:ext uri="{FF2B5EF4-FFF2-40B4-BE49-F238E27FC236}">
                <a16:creationId xmlns:a16="http://schemas.microsoft.com/office/drawing/2014/main" id="{5E70812A-7DB5-4BE9-92F2-91F77C2D8962}"/>
              </a:ext>
            </a:extLst>
          </p:cNvPr>
          <p:cNvSpPr>
            <a:spLocks noGrp="1"/>
          </p:cNvSpPr>
          <p:nvPr>
            <p:ph sz="quarter" idx="1"/>
          </p:nvPr>
        </p:nvSpPr>
        <p:spPr>
          <a:xfrm>
            <a:off x="1524000" y="2209800"/>
            <a:ext cx="9372600" cy="4648200"/>
          </a:xfrm>
        </p:spPr>
        <p:txBody>
          <a:bodyPr>
            <a:normAutofit/>
          </a:bodyPr>
          <a:lstStyle/>
          <a:p>
            <a:r>
              <a:rPr lang="en-US" sz="3200" dirty="0">
                <a:solidFill>
                  <a:srgbClr val="0070C0"/>
                </a:solidFill>
              </a:rPr>
              <a:t>Some strategies that protect </a:t>
            </a:r>
            <a:r>
              <a:rPr lang="en-US" sz="3200" u="sng" dirty="0">
                <a:solidFill>
                  <a:srgbClr val="0070C0"/>
                </a:solidFill>
              </a:rPr>
              <a:t>portals of entry </a:t>
            </a:r>
            <a:r>
              <a:rPr lang="en-US" sz="3200" dirty="0">
                <a:solidFill>
                  <a:srgbClr val="0070C0"/>
                </a:solidFill>
              </a:rPr>
              <a:t>are simple and effective (bed nets for mosquitoes, mask,  gloves, and face shield).</a:t>
            </a:r>
          </a:p>
          <a:p>
            <a:r>
              <a:rPr lang="en-US" sz="3200" dirty="0">
                <a:solidFill>
                  <a:srgbClr val="0070C0"/>
                </a:solidFill>
              </a:rPr>
              <a:t>Some interventions aim to increase a </a:t>
            </a:r>
            <a:r>
              <a:rPr lang="en-US" sz="3200" u="sng" dirty="0">
                <a:solidFill>
                  <a:srgbClr val="0070C0"/>
                </a:solidFill>
              </a:rPr>
              <a:t>host’s defenses </a:t>
            </a:r>
            <a:r>
              <a:rPr lang="en-US" sz="3200" dirty="0">
                <a:solidFill>
                  <a:srgbClr val="0070C0"/>
                </a:solidFill>
              </a:rPr>
              <a:t>(Vaccinations).</a:t>
            </a:r>
          </a:p>
          <a:p>
            <a:r>
              <a:rPr lang="en-US" sz="3200" dirty="0">
                <a:solidFill>
                  <a:srgbClr val="0070C0"/>
                </a:solidFill>
              </a:rPr>
              <a:t>Some interventions attempt to prevent a pathogen from encountering a </a:t>
            </a:r>
            <a:r>
              <a:rPr lang="en-US" sz="3200" b="1" dirty="0">
                <a:solidFill>
                  <a:srgbClr val="0070C0"/>
                </a:solidFill>
              </a:rPr>
              <a:t>susceptible host </a:t>
            </a:r>
            <a:r>
              <a:rPr lang="en-US" sz="3200" dirty="0">
                <a:solidFill>
                  <a:srgbClr val="0070C0"/>
                </a:solidFill>
              </a:rPr>
              <a:t>(The concept of herd immunity in childhood vaccines).</a:t>
            </a:r>
          </a:p>
        </p:txBody>
      </p:sp>
      <p:pic>
        <p:nvPicPr>
          <p:cNvPr id="4" name="Audio 3">
            <a:hlinkClick r:id="" action="ppaction://media"/>
            <a:extLst>
              <a:ext uri="{FF2B5EF4-FFF2-40B4-BE49-F238E27FC236}">
                <a16:creationId xmlns:a16="http://schemas.microsoft.com/office/drawing/2014/main" id="{957C14F2-04E0-459F-9A25-32FD0CB0EF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1917803"/>
      </p:ext>
    </p:extLst>
  </p:cSld>
  <p:clrMapOvr>
    <a:masterClrMapping/>
  </p:clrMapOvr>
  <mc:AlternateContent xmlns:mc="http://schemas.openxmlformats.org/markup-compatibility/2006" xmlns:p14="http://schemas.microsoft.com/office/powerpoint/2010/main">
    <mc:Choice Requires="p14">
      <p:transition spd="slow" p14:dur="2000" advTm="168556"/>
    </mc:Choice>
    <mc:Fallback xmlns="">
      <p:transition spd="slow" advTm="168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F58628-8EB6-4D6B-9ABB-3F43AE4186F4}"/>
              </a:ext>
            </a:extLst>
          </p:cNvPr>
          <p:cNvPicPr>
            <a:picLocks noChangeAspect="1"/>
          </p:cNvPicPr>
          <p:nvPr/>
        </p:nvPicPr>
        <p:blipFill>
          <a:blip r:embed="rId4"/>
          <a:stretch>
            <a:fillRect/>
          </a:stretch>
        </p:blipFill>
        <p:spPr>
          <a:xfrm>
            <a:off x="1523287" y="121309"/>
            <a:ext cx="9145426" cy="6615381"/>
          </a:xfrm>
          <a:prstGeom prst="rect">
            <a:avLst/>
          </a:prstGeom>
        </p:spPr>
      </p:pic>
      <p:pic>
        <p:nvPicPr>
          <p:cNvPr id="2" name="Audio 1">
            <a:hlinkClick r:id="" action="ppaction://media"/>
            <a:extLst>
              <a:ext uri="{FF2B5EF4-FFF2-40B4-BE49-F238E27FC236}">
                <a16:creationId xmlns:a16="http://schemas.microsoft.com/office/drawing/2014/main" id="{F119C844-E815-4CE8-A521-1591E3150B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1627444"/>
      </p:ext>
    </p:extLst>
  </p:cSld>
  <p:clrMapOvr>
    <a:masterClrMapping/>
  </p:clrMapOvr>
  <mc:AlternateContent xmlns:mc="http://schemas.openxmlformats.org/markup-compatibility/2006" xmlns:p14="http://schemas.microsoft.com/office/powerpoint/2010/main">
    <mc:Choice Requires="p14">
      <p:transition spd="slow" p14:dur="2000" advTm="121529"/>
    </mc:Choice>
    <mc:Fallback xmlns="">
      <p:transition spd="slow" advTm="121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981D4-5917-46DF-879A-6B96E0BDC915}"/>
              </a:ext>
            </a:extLst>
          </p:cNvPr>
          <p:cNvSpPr>
            <a:spLocks noGrp="1"/>
          </p:cNvSpPr>
          <p:nvPr>
            <p:ph type="title"/>
          </p:nvPr>
        </p:nvSpPr>
        <p:spPr/>
        <p:txBody>
          <a:bodyPr/>
          <a:lstStyle/>
          <a:p>
            <a:r>
              <a:rPr lang="en-US" b="1" dirty="0">
                <a:solidFill>
                  <a:srgbClr val="FF0000"/>
                </a:solidFill>
              </a:rPr>
              <a:t>Herd Immunity and Disease Control</a:t>
            </a:r>
          </a:p>
        </p:txBody>
      </p:sp>
      <p:sp>
        <p:nvSpPr>
          <p:cNvPr id="3" name="Content Placeholder 2">
            <a:extLst>
              <a:ext uri="{FF2B5EF4-FFF2-40B4-BE49-F238E27FC236}">
                <a16:creationId xmlns:a16="http://schemas.microsoft.com/office/drawing/2014/main" id="{9FEC52D3-F014-48B4-93A2-76D1EB234BEF}"/>
              </a:ext>
            </a:extLst>
          </p:cNvPr>
          <p:cNvSpPr>
            <a:spLocks noGrp="1"/>
          </p:cNvSpPr>
          <p:nvPr>
            <p:ph sz="quarter" idx="1"/>
          </p:nvPr>
        </p:nvSpPr>
        <p:spPr>
          <a:xfrm>
            <a:off x="816864" y="1524000"/>
            <a:ext cx="10689336" cy="5105400"/>
          </a:xfrm>
        </p:spPr>
        <p:txBody>
          <a:bodyPr>
            <a:normAutofit fontScale="47500" lnSpcReduction="20000"/>
          </a:bodyPr>
          <a:lstStyle/>
          <a:p>
            <a:pPr marL="0" marR="0" indent="0">
              <a:lnSpc>
                <a:spcPts val="1000"/>
              </a:lnSpc>
              <a:spcBef>
                <a:spcPts val="0"/>
              </a:spcBef>
              <a:spcAft>
                <a:spcPts val="0"/>
              </a:spcAft>
              <a:buNone/>
            </a:pPr>
            <a:r>
              <a:rPr lang="en-US" sz="3200" dirty="0">
                <a:latin typeface="Calibri" panose="020F0502020204030204" pitchFamily="34" charset="0"/>
                <a:ea typeface="Calibri" panose="020F0502020204030204" pitchFamily="34" charset="0"/>
                <a:cs typeface="Arial" panose="020B0604020202020204" pitchFamily="34" charset="0"/>
              </a:rPr>
              <a:t> </a:t>
            </a:r>
            <a:endParaRPr lang="en-US" sz="4000" dirty="0">
              <a:latin typeface="Calibri" panose="020F0502020204030204" pitchFamily="34" charset="0"/>
              <a:ea typeface="Calibri" panose="020F0502020204030204" pitchFamily="34" charset="0"/>
              <a:cs typeface="Arial" panose="020B0604020202020204" pitchFamily="34" charset="0"/>
            </a:endParaRPr>
          </a:p>
          <a:p>
            <a:pPr marL="0" marR="0" indent="0">
              <a:lnSpc>
                <a:spcPts val="1200"/>
              </a:lnSpc>
              <a:spcBef>
                <a:spcPts val="15"/>
              </a:spcBef>
              <a:spcAft>
                <a:spcPts val="0"/>
              </a:spcAft>
              <a:buNone/>
            </a:pPr>
            <a:r>
              <a:rPr lang="en-US" sz="3200" dirty="0">
                <a:latin typeface="Calibri" panose="020F0502020204030204" pitchFamily="34" charset="0"/>
                <a:ea typeface="Calibri" panose="020F0502020204030204" pitchFamily="34" charset="0"/>
                <a:cs typeface="Arial" panose="020B0604020202020204" pitchFamily="34" charset="0"/>
              </a:rPr>
              <a:t> </a:t>
            </a:r>
            <a:endParaRPr lang="en-US" sz="2800" dirty="0">
              <a:latin typeface="Calibri" panose="020F0502020204030204" pitchFamily="34" charset="0"/>
              <a:ea typeface="Calibri" panose="020F0502020204030204" pitchFamily="34" charset="0"/>
              <a:cs typeface="Arial" panose="020B0604020202020204" pitchFamily="34" charset="0"/>
            </a:endParaRPr>
          </a:p>
          <a:p>
            <a:pPr marL="0" marR="958850" lvl="0" indent="0">
              <a:lnSpc>
                <a:spcPct val="120000"/>
              </a:lnSpc>
              <a:spcBef>
                <a:spcPts val="0"/>
              </a:spcBef>
              <a:spcAft>
                <a:spcPts val="0"/>
              </a:spcAft>
              <a:buClr>
                <a:srgbClr val="856A93"/>
              </a:buClr>
              <a:buSzPts val="1700"/>
              <a:buNone/>
              <a:tabLst>
                <a:tab pos="845185" algn="l"/>
              </a:tabLst>
            </a:pP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The</a:t>
            </a:r>
            <a:r>
              <a:rPr lang="en-US" sz="5000" spc="-4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success </a:t>
            </a:r>
            <a:r>
              <a:rPr lang="en-US" sz="5000" spc="-4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of </a:t>
            </a:r>
            <a:r>
              <a:rPr lang="en-US" sz="5000" spc="-4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smtClean="0">
                <a:solidFill>
                  <a:srgbClr val="0070C0"/>
                </a:solidFill>
                <a:latin typeface="Arial" panose="020B0604020202020204" pitchFamily="34" charset="0"/>
                <a:ea typeface="Arial" panose="020B0604020202020204" pitchFamily="34" charset="0"/>
                <a:cs typeface="Times New Roman" panose="02020603050405020304" pitchFamily="18" charset="0"/>
              </a:rPr>
              <a:t>herd </a:t>
            </a:r>
            <a:r>
              <a:rPr lang="en-US" sz="5000" spc="-485" dirty="0" smtClean="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immunity</a:t>
            </a:r>
            <a:r>
              <a:rPr lang="en-US" sz="5000" spc="-4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spc="-485" dirty="0" smtClean="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smtClean="0">
                <a:solidFill>
                  <a:srgbClr val="0070C0"/>
                </a:solidFill>
                <a:latin typeface="Arial" panose="020B0604020202020204" pitchFamily="34" charset="0"/>
                <a:ea typeface="Arial" panose="020B0604020202020204" pitchFamily="34" charset="0"/>
                <a:cs typeface="Times New Roman" panose="02020603050405020304" pitchFamily="18" charset="0"/>
              </a:rPr>
              <a:t>in</a:t>
            </a:r>
            <a:r>
              <a:rPr lang="en-US" sz="5000" spc="-485" dirty="0" smtClean="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controlling</a:t>
            </a:r>
            <a:r>
              <a:rPr lang="en-US" sz="5000" spc="-4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the</a:t>
            </a:r>
            <a:r>
              <a:rPr lang="en-US" sz="5000" spc="-4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disease </a:t>
            </a:r>
            <a:r>
              <a:rPr lang="en-US" sz="5000" spc="-10" dirty="0">
                <a:solidFill>
                  <a:srgbClr val="0070C0"/>
                </a:solidFill>
                <a:latin typeface="Arial" panose="020B0604020202020204" pitchFamily="34" charset="0"/>
                <a:ea typeface="Arial" panose="020B0604020202020204" pitchFamily="34" charset="0"/>
                <a:cs typeface="Times New Roman" panose="02020603050405020304" pitchFamily="18" charset="0"/>
              </a:rPr>
              <a:t>depend</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s</a:t>
            </a:r>
            <a:r>
              <a:rPr lang="en-US" sz="5000" spc="-26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spc="-5" dirty="0">
                <a:solidFill>
                  <a:srgbClr val="0070C0"/>
                </a:solidFill>
                <a:latin typeface="Arial" panose="020B0604020202020204" pitchFamily="34" charset="0"/>
                <a:ea typeface="Arial" panose="020B0604020202020204" pitchFamily="34" charset="0"/>
                <a:cs typeface="Times New Roman" panose="02020603050405020304" pitchFamily="18" charset="0"/>
              </a:rPr>
              <a:t>o</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n</a:t>
            </a:r>
            <a:r>
              <a:rPr lang="en-US" sz="5000" spc="-25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spc="-5" dirty="0">
                <a:solidFill>
                  <a:srgbClr val="0070C0"/>
                </a:solidFill>
                <a:latin typeface="Arial" panose="020B0604020202020204" pitchFamily="34" charset="0"/>
                <a:ea typeface="Arial" panose="020B0604020202020204" pitchFamily="34" charset="0"/>
                <a:cs typeface="Times New Roman" panose="02020603050405020304" pitchFamily="18" charset="0"/>
              </a:rPr>
              <a:t>th</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e</a:t>
            </a:r>
            <a:r>
              <a:rPr lang="en-US" sz="5000" spc="-25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b="1" spc="-5" dirty="0">
                <a:solidFill>
                  <a:srgbClr val="0070C0"/>
                </a:solidFill>
                <a:latin typeface="Arial" panose="020B0604020202020204" pitchFamily="34" charset="0"/>
                <a:ea typeface="Arial" panose="020B0604020202020204" pitchFamily="34" charset="0"/>
                <a:cs typeface="Times New Roman" panose="02020603050405020304" pitchFamily="18" charset="0"/>
              </a:rPr>
              <a:t>proportio</a:t>
            </a:r>
            <a:r>
              <a:rPr lang="en-US" sz="5000" b="1" dirty="0">
                <a:solidFill>
                  <a:srgbClr val="0070C0"/>
                </a:solidFill>
                <a:latin typeface="Arial" panose="020B0604020202020204" pitchFamily="34" charset="0"/>
                <a:ea typeface="Arial" panose="020B0604020202020204" pitchFamily="34" charset="0"/>
                <a:cs typeface="Times New Roman" panose="02020603050405020304" pitchFamily="18" charset="0"/>
              </a:rPr>
              <a:t>n</a:t>
            </a:r>
            <a:r>
              <a:rPr lang="en-US" sz="5000" b="1" spc="-25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b="1" spc="-5" dirty="0">
                <a:solidFill>
                  <a:srgbClr val="0070C0"/>
                </a:solidFill>
                <a:latin typeface="Arial" panose="020B0604020202020204" pitchFamily="34" charset="0"/>
                <a:ea typeface="Arial" panose="020B0604020202020204" pitchFamily="34" charset="0"/>
                <a:cs typeface="Times New Roman" panose="02020603050405020304" pitchFamily="18" charset="0"/>
              </a:rPr>
              <a:t>o</a:t>
            </a:r>
            <a:r>
              <a:rPr lang="en-US" sz="5000" b="1" dirty="0">
                <a:solidFill>
                  <a:srgbClr val="0070C0"/>
                </a:solidFill>
                <a:latin typeface="Arial" panose="020B0604020202020204" pitchFamily="34" charset="0"/>
                <a:ea typeface="Arial" panose="020B0604020202020204" pitchFamily="34" charset="0"/>
                <a:cs typeface="Times New Roman" panose="02020603050405020304" pitchFamily="18" charset="0"/>
              </a:rPr>
              <a:t>f</a:t>
            </a:r>
            <a:r>
              <a:rPr lang="en-US" sz="5000" b="1" spc="-26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b="1" dirty="0">
                <a:solidFill>
                  <a:srgbClr val="0070C0"/>
                </a:solidFill>
                <a:latin typeface="Arial" panose="020B0604020202020204" pitchFamily="34" charset="0"/>
                <a:ea typeface="Arial" panose="020B0604020202020204" pitchFamily="34" charset="0"/>
                <a:cs typeface="Times New Roman" panose="02020603050405020304" pitchFamily="18" charset="0"/>
              </a:rPr>
              <a:t>subjects</a:t>
            </a:r>
            <a:r>
              <a:rPr lang="en-US" sz="5000" b="1" spc="-25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b="1" dirty="0">
                <a:solidFill>
                  <a:srgbClr val="0070C0"/>
                </a:solidFill>
                <a:latin typeface="Arial" panose="020B0604020202020204" pitchFamily="34" charset="0"/>
                <a:ea typeface="Arial" panose="020B0604020202020204" pitchFamily="34" charset="0"/>
                <a:cs typeface="Times New Roman" panose="02020603050405020304" pitchFamily="18" charset="0"/>
              </a:rPr>
              <a:t>with</a:t>
            </a:r>
            <a:r>
              <a:rPr lang="en-US" sz="5000" b="1" spc="-25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b="1" dirty="0">
                <a:solidFill>
                  <a:srgbClr val="0070C0"/>
                </a:solidFill>
                <a:latin typeface="Arial" panose="020B0604020202020204" pitchFamily="34" charset="0"/>
                <a:ea typeface="Arial" panose="020B0604020202020204" pitchFamily="34" charset="0"/>
                <a:cs typeface="Times New Roman" panose="02020603050405020304" pitchFamily="18" charset="0"/>
              </a:rPr>
              <a:t>immunity</a:t>
            </a:r>
            <a:r>
              <a:rPr lang="en-US" sz="5000" b="1" spc="-25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b="1" dirty="0">
                <a:solidFill>
                  <a:srgbClr val="0070C0"/>
                </a:solidFill>
                <a:latin typeface="Arial" panose="020B0604020202020204" pitchFamily="34" charset="0"/>
                <a:ea typeface="Arial" panose="020B0604020202020204" pitchFamily="34" charset="0"/>
                <a:cs typeface="Times New Roman" panose="02020603050405020304" pitchFamily="18" charset="0"/>
              </a:rPr>
              <a:t>in</a:t>
            </a:r>
            <a:r>
              <a:rPr lang="en-US" sz="5000" b="1" spc="-25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b="1" dirty="0">
                <a:solidFill>
                  <a:srgbClr val="0070C0"/>
                </a:solidFill>
                <a:latin typeface="Arial" panose="020B0604020202020204" pitchFamily="34" charset="0"/>
                <a:ea typeface="Arial" panose="020B0604020202020204" pitchFamily="34" charset="0"/>
                <a:cs typeface="Times New Roman" panose="02020603050405020304" pitchFamily="18" charset="0"/>
              </a:rPr>
              <a:t>a population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a:t>
            </a:r>
            <a:r>
              <a:rPr lang="en-US" sz="4500" dirty="0">
                <a:solidFill>
                  <a:srgbClr val="FF0000"/>
                </a:solidFill>
                <a:latin typeface="Arial" panose="020B0604020202020204" pitchFamily="34" charset="0"/>
                <a:ea typeface="Arial" panose="020B0604020202020204" pitchFamily="34" charset="0"/>
                <a:cs typeface="Times New Roman" panose="02020603050405020304" pitchFamily="18" charset="0"/>
              </a:rPr>
              <a:t>Immunity</a:t>
            </a:r>
            <a:r>
              <a:rPr lang="en-US" sz="4500" spc="-310" dirty="0">
                <a:solidFill>
                  <a:srgbClr val="FF0000"/>
                </a:solidFill>
                <a:latin typeface="Arial" panose="020B0604020202020204" pitchFamily="34" charset="0"/>
                <a:ea typeface="Arial" panose="020B0604020202020204" pitchFamily="34" charset="0"/>
                <a:cs typeface="Times New Roman" panose="02020603050405020304" pitchFamily="18" charset="0"/>
              </a:rPr>
              <a:t> </a:t>
            </a:r>
            <a:r>
              <a:rPr lang="en-US" sz="4500" dirty="0">
                <a:solidFill>
                  <a:srgbClr val="FF0000"/>
                </a:solidFill>
                <a:latin typeface="Arial" panose="020B0604020202020204" pitchFamily="34" charset="0"/>
                <a:ea typeface="Arial" panose="020B0604020202020204" pitchFamily="34" charset="0"/>
                <a:cs typeface="Times New Roman" panose="02020603050405020304" pitchFamily="18" charset="0"/>
              </a:rPr>
              <a:t>can</a:t>
            </a:r>
            <a:r>
              <a:rPr lang="en-US" sz="4500" spc="-310" dirty="0">
                <a:solidFill>
                  <a:srgbClr val="FF0000"/>
                </a:solidFill>
                <a:latin typeface="Arial" panose="020B0604020202020204" pitchFamily="34" charset="0"/>
                <a:ea typeface="Arial" panose="020B0604020202020204" pitchFamily="34" charset="0"/>
                <a:cs typeface="Times New Roman" panose="02020603050405020304" pitchFamily="18" charset="0"/>
              </a:rPr>
              <a:t> </a:t>
            </a:r>
            <a:r>
              <a:rPr lang="en-US" sz="4500" dirty="0">
                <a:solidFill>
                  <a:srgbClr val="FF0000"/>
                </a:solidFill>
                <a:latin typeface="Arial" panose="020B0604020202020204" pitchFamily="34" charset="0"/>
                <a:ea typeface="Arial" panose="020B0604020202020204" pitchFamily="34" charset="0"/>
                <a:cs typeface="Times New Roman" panose="02020603050405020304" pitchFamily="18" charset="0"/>
              </a:rPr>
              <a:t>be</a:t>
            </a:r>
            <a:r>
              <a:rPr lang="en-US" sz="4500" spc="-310" dirty="0">
                <a:solidFill>
                  <a:srgbClr val="FF0000"/>
                </a:solidFill>
                <a:latin typeface="Arial" panose="020B0604020202020204" pitchFamily="34" charset="0"/>
                <a:ea typeface="Arial" panose="020B0604020202020204" pitchFamily="34" charset="0"/>
                <a:cs typeface="Times New Roman" panose="02020603050405020304" pitchFamily="18" charset="0"/>
              </a:rPr>
              <a:t> </a:t>
            </a:r>
            <a:r>
              <a:rPr lang="en-US" sz="4500" dirty="0">
                <a:solidFill>
                  <a:srgbClr val="FF0000"/>
                </a:solidFill>
                <a:latin typeface="Arial" panose="020B0604020202020204" pitchFamily="34" charset="0"/>
                <a:ea typeface="Arial" panose="020B0604020202020204" pitchFamily="34" charset="0"/>
                <a:cs typeface="Times New Roman" panose="02020603050405020304" pitchFamily="18" charset="0"/>
              </a:rPr>
              <a:t>from</a:t>
            </a:r>
            <a:r>
              <a:rPr lang="en-US" sz="4500" spc="-310" dirty="0">
                <a:solidFill>
                  <a:srgbClr val="FF0000"/>
                </a:solidFill>
                <a:latin typeface="Arial" panose="020B0604020202020204" pitchFamily="34" charset="0"/>
                <a:ea typeface="Arial" panose="020B0604020202020204" pitchFamily="34" charset="0"/>
                <a:cs typeface="Times New Roman" panose="02020603050405020304" pitchFamily="18" charset="0"/>
              </a:rPr>
              <a:t> </a:t>
            </a:r>
            <a:r>
              <a:rPr lang="en-US" sz="4500" dirty="0">
                <a:solidFill>
                  <a:srgbClr val="FF0000"/>
                </a:solidFill>
                <a:latin typeface="Arial" panose="020B0604020202020204" pitchFamily="34" charset="0"/>
                <a:ea typeface="Arial" panose="020B0604020202020204" pitchFamily="34" charset="0"/>
                <a:cs typeface="Times New Roman" panose="02020603050405020304" pitchFamily="18" charset="0"/>
              </a:rPr>
              <a:t>immunization</a:t>
            </a:r>
            <a:r>
              <a:rPr lang="en-US" sz="4500" spc="-310" dirty="0">
                <a:solidFill>
                  <a:srgbClr val="FF0000"/>
                </a:solidFill>
                <a:latin typeface="Arial" panose="020B0604020202020204" pitchFamily="34" charset="0"/>
                <a:ea typeface="Arial" panose="020B0604020202020204" pitchFamily="34" charset="0"/>
                <a:cs typeface="Times New Roman" panose="02020603050405020304" pitchFamily="18" charset="0"/>
              </a:rPr>
              <a:t> </a:t>
            </a:r>
            <a:r>
              <a:rPr lang="en-US" sz="4500" dirty="0">
                <a:solidFill>
                  <a:srgbClr val="FF0000"/>
                </a:solidFill>
                <a:latin typeface="Arial" panose="020B0604020202020204" pitchFamily="34" charset="0"/>
                <a:ea typeface="Arial" panose="020B0604020202020204" pitchFamily="34" charset="0"/>
                <a:cs typeface="Times New Roman" panose="02020603050405020304" pitchFamily="18" charset="0"/>
              </a:rPr>
              <a:t>or</a:t>
            </a:r>
            <a:r>
              <a:rPr lang="en-US" sz="4500" spc="-310" dirty="0">
                <a:solidFill>
                  <a:srgbClr val="FF0000"/>
                </a:solidFill>
                <a:latin typeface="Arial" panose="020B0604020202020204" pitchFamily="34" charset="0"/>
                <a:ea typeface="Arial" panose="020B0604020202020204" pitchFamily="34" charset="0"/>
                <a:cs typeface="Times New Roman" panose="02020603050405020304" pitchFamily="18" charset="0"/>
              </a:rPr>
              <a:t> </a:t>
            </a:r>
            <a:r>
              <a:rPr lang="en-US" sz="4500" dirty="0">
                <a:solidFill>
                  <a:srgbClr val="FF0000"/>
                </a:solidFill>
                <a:latin typeface="Arial" panose="020B0604020202020204" pitchFamily="34" charset="0"/>
                <a:ea typeface="Arial" panose="020B0604020202020204" pitchFamily="34" charset="0"/>
                <a:cs typeface="Times New Roman" panose="02020603050405020304" pitchFamily="18" charset="0"/>
              </a:rPr>
              <a:t>infection</a:t>
            </a:r>
            <a:r>
              <a:rPr lang="en-US" sz="4500" dirty="0">
                <a:solidFill>
                  <a:srgbClr val="0070C0"/>
                </a:solidFill>
                <a:latin typeface="Arial" panose="020B0604020202020204" pitchFamily="34" charset="0"/>
                <a:ea typeface="Arial" panose="020B0604020202020204" pitchFamily="34" charset="0"/>
                <a:cs typeface="Times New Roman" panose="02020603050405020304" pitchFamily="18" charset="0"/>
              </a:rPr>
              <a:t>)</a:t>
            </a:r>
          </a:p>
          <a:p>
            <a:pPr marL="0" marR="560705" lvl="0" indent="0">
              <a:lnSpc>
                <a:spcPct val="120000"/>
              </a:lnSpc>
              <a:spcBef>
                <a:spcPts val="0"/>
              </a:spcBef>
              <a:spcAft>
                <a:spcPts val="0"/>
              </a:spcAft>
              <a:buClr>
                <a:srgbClr val="856A93"/>
              </a:buClr>
              <a:buSzPts val="1700"/>
              <a:buNone/>
              <a:tabLst>
                <a:tab pos="845185" algn="l"/>
              </a:tabLst>
            </a:pPr>
            <a:endPar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a:p>
            <a:pPr marL="0" marR="560705" lvl="0" indent="0">
              <a:lnSpc>
                <a:spcPct val="120000"/>
              </a:lnSpc>
              <a:spcBef>
                <a:spcPts val="0"/>
              </a:spcBef>
              <a:spcAft>
                <a:spcPts val="0"/>
              </a:spcAft>
              <a:buClr>
                <a:srgbClr val="856A93"/>
              </a:buClr>
              <a:buSzPts val="1700"/>
              <a:buNone/>
              <a:tabLst>
                <a:tab pos="845185" algn="l"/>
              </a:tabLst>
            </a:pP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So,</a:t>
            </a:r>
            <a:r>
              <a:rPr lang="en-US" sz="5000" spc="-12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when</a:t>
            </a:r>
            <a:r>
              <a:rPr lang="en-US" sz="5000" spc="-12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the</a:t>
            </a:r>
            <a:r>
              <a:rPr lang="en-US" sz="5000" spc="-12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population</a:t>
            </a:r>
            <a:r>
              <a:rPr lang="en-US" sz="5000" spc="-12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is</a:t>
            </a:r>
            <a:r>
              <a:rPr lang="en-US" sz="5000" spc="-12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b="1" dirty="0">
                <a:solidFill>
                  <a:srgbClr val="0070C0"/>
                </a:solidFill>
                <a:latin typeface="Arial" panose="020B0604020202020204" pitchFamily="34" charset="0"/>
                <a:ea typeface="Arial" panose="020B0604020202020204" pitchFamily="34" charset="0"/>
                <a:cs typeface="Times New Roman" panose="02020603050405020304" pitchFamily="18" charset="0"/>
              </a:rPr>
              <a:t>immunized</a:t>
            </a:r>
            <a:r>
              <a:rPr lang="en-US" sz="5000" spc="-12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(e.g.</a:t>
            </a:r>
            <a:r>
              <a:rPr lang="en-US" sz="5000" spc="-12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,vaccinated)</a:t>
            </a:r>
            <a:r>
              <a:rPr lang="en-US" sz="5000" spc="-12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at</a:t>
            </a:r>
            <a:r>
              <a:rPr lang="en-US" sz="5000" spc="-12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or </a:t>
            </a:r>
            <a:r>
              <a:rPr lang="en-US" sz="5000" spc="-5" dirty="0">
                <a:solidFill>
                  <a:srgbClr val="0070C0"/>
                </a:solidFill>
                <a:latin typeface="Arial" panose="020B0604020202020204" pitchFamily="34" charset="0"/>
                <a:ea typeface="Arial" panose="020B0604020202020204" pitchFamily="34" charset="0"/>
                <a:cs typeface="Times New Roman" panose="02020603050405020304" pitchFamily="18" charset="0"/>
              </a:rPr>
              <a:t>abov</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e</a:t>
            </a:r>
            <a:r>
              <a:rPr lang="en-US" sz="5000" spc="7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spc="-5" dirty="0">
                <a:solidFill>
                  <a:srgbClr val="0070C0"/>
                </a:solidFill>
                <a:latin typeface="Arial" panose="020B0604020202020204" pitchFamily="34" charset="0"/>
                <a:ea typeface="Arial" panose="020B0604020202020204" pitchFamily="34" charset="0"/>
                <a:cs typeface="Times New Roman" panose="02020603050405020304" pitchFamily="18" charset="0"/>
              </a:rPr>
              <a:t>th</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e</a:t>
            </a:r>
            <a:r>
              <a:rPr lang="en-US" sz="5000" spc="7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spc="-5" dirty="0">
                <a:solidFill>
                  <a:srgbClr val="0070C0"/>
                </a:solidFill>
                <a:latin typeface="Arial" panose="020B0604020202020204" pitchFamily="34" charset="0"/>
                <a:ea typeface="Arial" panose="020B0604020202020204" pitchFamily="34" charset="0"/>
                <a:cs typeface="Times New Roman" panose="02020603050405020304" pitchFamily="18" charset="0"/>
              </a:rPr>
              <a:t>her</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d</a:t>
            </a:r>
            <a:r>
              <a:rPr lang="en-US" sz="5000" spc="7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spc="-5" dirty="0">
                <a:solidFill>
                  <a:srgbClr val="0070C0"/>
                </a:solidFill>
                <a:latin typeface="Arial" panose="020B0604020202020204" pitchFamily="34" charset="0"/>
                <a:ea typeface="Arial" panose="020B0604020202020204" pitchFamily="34" charset="0"/>
                <a:cs typeface="Times New Roman" panose="02020603050405020304" pitchFamily="18" charset="0"/>
              </a:rPr>
              <a:t>immunit</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y</a:t>
            </a:r>
            <a:r>
              <a:rPr lang="en-US" sz="5000" spc="7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spc="-5" dirty="0">
                <a:solidFill>
                  <a:srgbClr val="0070C0"/>
                </a:solidFill>
                <a:latin typeface="Arial" panose="020B0604020202020204" pitchFamily="34" charset="0"/>
                <a:ea typeface="Arial" panose="020B0604020202020204" pitchFamily="34" charset="0"/>
                <a:cs typeface="Times New Roman" panose="02020603050405020304" pitchFamily="18" charset="0"/>
              </a:rPr>
              <a:t>leve</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l</a:t>
            </a:r>
            <a:r>
              <a:rPr lang="en-US" sz="5000" spc="7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(critical</a:t>
            </a:r>
            <a:r>
              <a:rPr lang="en-US" sz="5000" spc="6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immunization threshold level),</a:t>
            </a:r>
            <a:r>
              <a:rPr lang="en-US" sz="5000" spc="-9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the</a:t>
            </a:r>
            <a:r>
              <a:rPr lang="en-US" sz="5000" spc="-9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infectious</a:t>
            </a:r>
            <a:r>
              <a:rPr lang="en-US" sz="5000" spc="-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b="1" dirty="0">
                <a:solidFill>
                  <a:srgbClr val="0070C0"/>
                </a:solidFill>
                <a:latin typeface="Arial" panose="020B0604020202020204" pitchFamily="34" charset="0"/>
                <a:ea typeface="Arial" panose="020B0604020202020204" pitchFamily="34" charset="0"/>
                <a:cs typeface="Times New Roman" panose="02020603050405020304" pitchFamily="18" charset="0"/>
              </a:rPr>
              <a:t>disease</a:t>
            </a:r>
            <a:r>
              <a:rPr lang="en-US" sz="5000" b="1" spc="-9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b="1" dirty="0">
                <a:solidFill>
                  <a:srgbClr val="0070C0"/>
                </a:solidFill>
                <a:latin typeface="Arial" panose="020B0604020202020204" pitchFamily="34" charset="0"/>
                <a:ea typeface="Arial" panose="020B0604020202020204" pitchFamily="34" charset="0"/>
                <a:cs typeface="Times New Roman" panose="02020603050405020304" pitchFamily="18" charset="0"/>
              </a:rPr>
              <a:t>will</a:t>
            </a:r>
            <a:r>
              <a:rPr lang="en-US" sz="5000" b="1" spc="-90" dirty="0">
                <a:solidFill>
                  <a:srgbClr val="0070C0"/>
                </a:solidFill>
                <a:latin typeface="Arial" panose="020B0604020202020204" pitchFamily="34" charset="0"/>
                <a:ea typeface="Arial" panose="020B0604020202020204" pitchFamily="34" charset="0"/>
                <a:cs typeface="Times New Roman" panose="02020603050405020304" pitchFamily="18" charset="0"/>
              </a:rPr>
              <a:t> be more rare, will </a:t>
            </a:r>
            <a:r>
              <a:rPr lang="en-US" sz="5000" b="1" dirty="0">
                <a:solidFill>
                  <a:srgbClr val="0070C0"/>
                </a:solidFill>
                <a:latin typeface="Arial" panose="020B0604020202020204" pitchFamily="34" charset="0"/>
                <a:ea typeface="Arial" panose="020B0604020202020204" pitchFamily="34" charset="0"/>
                <a:cs typeface="Times New Roman" panose="02020603050405020304" pitchFamily="18" charset="0"/>
              </a:rPr>
              <a:t>spread less</a:t>
            </a:r>
            <a:r>
              <a:rPr lang="en-US" sz="5000" b="1" spc="-9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b="1" dirty="0">
                <a:solidFill>
                  <a:srgbClr val="0070C0"/>
                </a:solidFill>
                <a:latin typeface="Arial" panose="020B0604020202020204" pitchFamily="34" charset="0"/>
                <a:ea typeface="Arial" panose="020B0604020202020204" pitchFamily="34" charset="0"/>
                <a:cs typeface="Times New Roman" panose="02020603050405020304" pitchFamily="18" charset="0"/>
              </a:rPr>
              <a:t>and</a:t>
            </a:r>
            <a:r>
              <a:rPr lang="en-US" sz="5000" b="1" spc="-9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b="1" dirty="0">
                <a:solidFill>
                  <a:srgbClr val="0070C0"/>
                </a:solidFill>
                <a:latin typeface="Arial" panose="020B0604020202020204" pitchFamily="34" charset="0"/>
                <a:ea typeface="Arial" panose="020B0604020202020204" pitchFamily="34" charset="0"/>
                <a:cs typeface="Times New Roman" panose="02020603050405020304" pitchFamily="18" charset="0"/>
              </a:rPr>
              <a:t>will</a:t>
            </a:r>
            <a:r>
              <a:rPr lang="en-US" sz="5000" b="1" spc="-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b="1" dirty="0">
                <a:solidFill>
                  <a:srgbClr val="0070C0"/>
                </a:solidFill>
                <a:latin typeface="Arial" panose="020B0604020202020204" pitchFamily="34" charset="0"/>
                <a:ea typeface="Arial" panose="020B0604020202020204" pitchFamily="34" charset="0"/>
                <a:cs typeface="Times New Roman" panose="02020603050405020304" pitchFamily="18" charset="0"/>
              </a:rPr>
              <a:t>be eliminated</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a:t>
            </a:r>
            <a:endParaRPr lang="en-US" sz="5000" spc="-5"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a:p>
            <a:pPr marL="0" marR="0" lvl="0" indent="0">
              <a:lnSpc>
                <a:spcPct val="120000"/>
              </a:lnSpc>
              <a:spcBef>
                <a:spcPts val="0"/>
              </a:spcBef>
              <a:spcAft>
                <a:spcPts val="0"/>
              </a:spcAft>
              <a:buClr>
                <a:srgbClr val="856A93"/>
              </a:buClr>
              <a:buSzPts val="1700"/>
              <a:buNone/>
              <a:tabLst>
                <a:tab pos="845185" algn="l"/>
              </a:tabLst>
            </a:pPr>
            <a:endParaRPr lang="en-US" sz="5000" spc="-5"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a:p>
            <a:pPr marL="0" marR="0" lvl="0" indent="0">
              <a:lnSpc>
                <a:spcPct val="120000"/>
              </a:lnSpc>
              <a:spcBef>
                <a:spcPts val="0"/>
              </a:spcBef>
              <a:spcAft>
                <a:spcPts val="0"/>
              </a:spcAft>
              <a:buClr>
                <a:srgbClr val="856A93"/>
              </a:buClr>
              <a:buSzPts val="1700"/>
              <a:buNone/>
              <a:tabLst>
                <a:tab pos="845185" algn="l"/>
              </a:tabLst>
            </a:pPr>
            <a:r>
              <a:rPr lang="en-US" sz="5000" spc="-5" dirty="0">
                <a:solidFill>
                  <a:srgbClr val="0070C0"/>
                </a:solidFill>
                <a:latin typeface="Arial" panose="020B0604020202020204" pitchFamily="34" charset="0"/>
                <a:ea typeface="Arial" panose="020B0604020202020204" pitchFamily="34" charset="0"/>
                <a:cs typeface="Times New Roman" panose="02020603050405020304" pitchFamily="18" charset="0"/>
              </a:rPr>
              <a:t>Her</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d</a:t>
            </a:r>
            <a:r>
              <a:rPr lang="en-US" sz="5000" spc="-16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spc="-5" dirty="0">
                <a:solidFill>
                  <a:srgbClr val="0070C0"/>
                </a:solidFill>
                <a:latin typeface="Arial" panose="020B0604020202020204" pitchFamily="34" charset="0"/>
                <a:ea typeface="Arial" panose="020B0604020202020204" pitchFamily="34" charset="0"/>
                <a:cs typeface="Times New Roman" panose="02020603050405020304" pitchFamily="18" charset="0"/>
              </a:rPr>
              <a:t>immunit</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y</a:t>
            </a:r>
            <a:r>
              <a:rPr lang="en-US" sz="5000" spc="-16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spc="-5" dirty="0">
                <a:solidFill>
                  <a:srgbClr val="0070C0"/>
                </a:solidFill>
                <a:latin typeface="Arial" panose="020B0604020202020204" pitchFamily="34" charset="0"/>
                <a:ea typeface="Arial" panose="020B0604020202020204" pitchFamily="34" charset="0"/>
                <a:cs typeface="Times New Roman" panose="02020603050405020304" pitchFamily="18" charset="0"/>
              </a:rPr>
              <a:t>leve</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l</a:t>
            </a:r>
            <a:r>
              <a:rPr lang="en-US" sz="5000" spc="-16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spc="-5" dirty="0">
                <a:solidFill>
                  <a:srgbClr val="0070C0"/>
                </a:solidFill>
                <a:latin typeface="Arial" panose="020B0604020202020204" pitchFamily="34" charset="0"/>
                <a:ea typeface="Arial" panose="020B0604020202020204" pitchFamily="34" charset="0"/>
                <a:cs typeface="Times New Roman" panose="02020603050405020304" pitchFamily="18" charset="0"/>
              </a:rPr>
              <a:t>differ</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s</a:t>
            </a:r>
            <a:r>
              <a:rPr lang="en-US" sz="5000" spc="-16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spc="-5" dirty="0">
                <a:solidFill>
                  <a:srgbClr val="0070C0"/>
                </a:solidFill>
                <a:latin typeface="Arial" panose="020B0604020202020204" pitchFamily="34" charset="0"/>
                <a:ea typeface="Arial" panose="020B0604020202020204" pitchFamily="34" charset="0"/>
                <a:cs typeface="Times New Roman" panose="02020603050405020304" pitchFamily="18" charset="0"/>
              </a:rPr>
              <a:t>fo</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r</a:t>
            </a:r>
            <a:r>
              <a:rPr lang="en-US" sz="5000" spc="-16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spc="-5" dirty="0">
                <a:solidFill>
                  <a:srgbClr val="0070C0"/>
                </a:solidFill>
                <a:latin typeface="Arial" panose="020B0604020202020204" pitchFamily="34" charset="0"/>
                <a:ea typeface="Arial" panose="020B0604020202020204" pitchFamily="34" charset="0"/>
                <a:cs typeface="Times New Roman" panose="02020603050405020304" pitchFamily="18" charset="0"/>
              </a:rPr>
              <a:t>variou</a:t>
            </a:r>
            <a:r>
              <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rPr>
              <a:t>s</a:t>
            </a:r>
            <a:r>
              <a:rPr lang="en-US" sz="5000" spc="-16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000" spc="-10" dirty="0">
                <a:solidFill>
                  <a:srgbClr val="0070C0"/>
                </a:solidFill>
                <a:latin typeface="Arial" panose="020B0604020202020204" pitchFamily="34" charset="0"/>
                <a:ea typeface="Arial" panose="020B0604020202020204" pitchFamily="34" charset="0"/>
                <a:cs typeface="Times New Roman" panose="02020603050405020304" pitchFamily="18" charset="0"/>
              </a:rPr>
              <a:t>diseases</a:t>
            </a:r>
            <a:endParaRPr lang="en-US" sz="50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a:p>
            <a:pPr marL="1143000" marR="0" lvl="1" indent="-685800">
              <a:lnSpc>
                <a:spcPct val="120000"/>
              </a:lnSpc>
              <a:spcBef>
                <a:spcPts val="0"/>
              </a:spcBef>
              <a:spcAft>
                <a:spcPts val="0"/>
              </a:spcAft>
              <a:buClr>
                <a:srgbClr val="856A93"/>
              </a:buClr>
              <a:buSzPts val="3400"/>
              <a:buFont typeface="Wingdings" panose="05000000000000000000" pitchFamily="2" charset="2"/>
              <a:buChar char="§"/>
              <a:tabLst>
                <a:tab pos="1353820" algn="l"/>
              </a:tabLst>
            </a:pP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For</a:t>
            </a:r>
            <a:r>
              <a:rPr lang="en-US" sz="5100" spc="-33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example,</a:t>
            </a:r>
            <a:r>
              <a:rPr lang="en-US" sz="5100" spc="-33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it</a:t>
            </a:r>
            <a:r>
              <a:rPr lang="en-US" sz="5100" spc="-33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is</a:t>
            </a:r>
            <a:r>
              <a:rPr lang="en-US" sz="5100" spc="-33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estimated</a:t>
            </a:r>
            <a:r>
              <a:rPr lang="en-US" sz="5100" spc="-33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that</a:t>
            </a:r>
            <a:r>
              <a:rPr lang="en-US" sz="5100" spc="-33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100" b="1" dirty="0">
                <a:solidFill>
                  <a:srgbClr val="0070C0"/>
                </a:solidFill>
                <a:latin typeface="Arial" panose="020B0604020202020204" pitchFamily="34" charset="0"/>
                <a:ea typeface="Arial" panose="020B0604020202020204" pitchFamily="34" charset="0"/>
                <a:cs typeface="Arial" panose="020B0604020202020204" pitchFamily="34" charset="0"/>
              </a:rPr>
              <a:t>94%</a:t>
            </a:r>
            <a:r>
              <a:rPr lang="en-US" sz="5100" b="1" spc="-330"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of</a:t>
            </a:r>
            <a:r>
              <a:rPr lang="en-US" sz="5100" spc="-33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the</a:t>
            </a:r>
            <a:r>
              <a:rPr lang="en-US" sz="5100" spc="-33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population </a:t>
            </a:r>
            <a:r>
              <a:rPr lang="en-US" sz="5100" dirty="0">
                <a:solidFill>
                  <a:srgbClr val="0070C0"/>
                </a:solidFill>
                <a:latin typeface="Arial" panose="020B0604020202020204" pitchFamily="34" charset="0"/>
                <a:ea typeface="Arial" panose="020B0604020202020204" pitchFamily="34" charset="0"/>
                <a:cs typeface="Arial" panose="020B0604020202020204" pitchFamily="34" charset="0"/>
              </a:rPr>
              <a:t>must</a:t>
            </a:r>
            <a:r>
              <a:rPr lang="en-US" sz="5100" spc="-9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5100" dirty="0">
                <a:solidFill>
                  <a:srgbClr val="0070C0"/>
                </a:solidFill>
                <a:latin typeface="Arial" panose="020B0604020202020204" pitchFamily="34" charset="0"/>
                <a:ea typeface="Arial" panose="020B0604020202020204" pitchFamily="34" charset="0"/>
                <a:cs typeface="Arial" panose="020B0604020202020204" pitchFamily="34" charset="0"/>
              </a:rPr>
              <a:t>be</a:t>
            </a:r>
            <a:r>
              <a:rPr lang="en-US" sz="5100" spc="-90"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5100" dirty="0">
                <a:solidFill>
                  <a:srgbClr val="0070C0"/>
                </a:solidFill>
                <a:latin typeface="Arial" panose="020B0604020202020204" pitchFamily="34" charset="0"/>
                <a:ea typeface="Arial" panose="020B0604020202020204" pitchFamily="34" charset="0"/>
                <a:cs typeface="Arial" panose="020B0604020202020204" pitchFamily="34" charset="0"/>
              </a:rPr>
              <a:t>immune</a:t>
            </a:r>
            <a:r>
              <a:rPr lang="en-US" sz="5100" spc="-90"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5100" dirty="0">
                <a:solidFill>
                  <a:srgbClr val="0070C0"/>
                </a:solidFill>
                <a:latin typeface="Arial" panose="020B0604020202020204" pitchFamily="34" charset="0"/>
                <a:ea typeface="Arial" panose="020B0604020202020204" pitchFamily="34" charset="0"/>
                <a:cs typeface="Arial" panose="020B0604020202020204" pitchFamily="34" charset="0"/>
              </a:rPr>
              <a:t>before</a:t>
            </a:r>
            <a:r>
              <a:rPr lang="en-US" sz="5100" spc="-9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5100" dirty="0">
                <a:solidFill>
                  <a:srgbClr val="FF0000"/>
                </a:solidFill>
                <a:latin typeface="Arial" panose="020B0604020202020204" pitchFamily="34" charset="0"/>
                <a:ea typeface="Arial" panose="020B0604020202020204" pitchFamily="34" charset="0"/>
                <a:cs typeface="Arial" panose="020B0604020202020204" pitchFamily="34" charset="0"/>
              </a:rPr>
              <a:t>measles</a:t>
            </a:r>
            <a:r>
              <a:rPr lang="en-US" sz="5100" spc="-90"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5100" dirty="0">
                <a:solidFill>
                  <a:srgbClr val="0070C0"/>
                </a:solidFill>
                <a:latin typeface="Arial" panose="020B0604020202020204" pitchFamily="34" charset="0"/>
                <a:ea typeface="Arial" panose="020B0604020202020204" pitchFamily="34" charset="0"/>
                <a:cs typeface="Arial" panose="020B0604020202020204" pitchFamily="34" charset="0"/>
              </a:rPr>
              <a:t>can</a:t>
            </a:r>
            <a:r>
              <a:rPr lang="en-US" sz="5100" spc="-90"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5100" dirty="0">
                <a:solidFill>
                  <a:srgbClr val="0070C0"/>
                </a:solidFill>
                <a:latin typeface="Arial" panose="020B0604020202020204" pitchFamily="34" charset="0"/>
                <a:ea typeface="Arial" panose="020B0604020202020204" pitchFamily="34" charset="0"/>
                <a:cs typeface="Arial" panose="020B0604020202020204" pitchFamily="34" charset="0"/>
              </a:rPr>
              <a:t>be</a:t>
            </a:r>
            <a:r>
              <a:rPr lang="en-US" sz="5100" spc="-9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5100" dirty="0">
                <a:solidFill>
                  <a:srgbClr val="0070C0"/>
                </a:solidFill>
                <a:latin typeface="Arial" panose="020B0604020202020204" pitchFamily="34" charset="0"/>
                <a:ea typeface="Arial" panose="020B0604020202020204" pitchFamily="34" charset="0"/>
                <a:cs typeface="Arial" panose="020B0604020202020204" pitchFamily="34" charset="0"/>
              </a:rPr>
              <a:t>controlled</a:t>
            </a:r>
            <a:endParaRPr lang="en-US" sz="5900" dirty="0">
              <a:solidFill>
                <a:srgbClr val="0070C0"/>
              </a:solidFill>
              <a:latin typeface="Arial" panose="020B0604020202020204" pitchFamily="34" charset="0"/>
              <a:ea typeface="Arial" panose="020B0604020202020204" pitchFamily="34" charset="0"/>
              <a:cs typeface="Arial" panose="020B0604020202020204" pitchFamily="34" charset="0"/>
            </a:endParaRPr>
          </a:p>
          <a:p>
            <a:pPr marL="1143000" marR="0" lvl="1" indent="-685800">
              <a:lnSpc>
                <a:spcPct val="120000"/>
              </a:lnSpc>
              <a:spcBef>
                <a:spcPts val="0"/>
              </a:spcBef>
              <a:spcAft>
                <a:spcPts val="0"/>
              </a:spcAft>
              <a:buClr>
                <a:srgbClr val="856A93"/>
              </a:buClr>
              <a:buSzPts val="3400"/>
              <a:buFont typeface="Wingdings" panose="05000000000000000000" pitchFamily="2" charset="2"/>
              <a:buChar char="§"/>
              <a:tabLst>
                <a:tab pos="1353820" algn="l"/>
              </a:tabLst>
            </a:pP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For</a:t>
            </a:r>
            <a:r>
              <a:rPr lang="en-US" sz="5100" spc="-7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100" dirty="0">
                <a:solidFill>
                  <a:srgbClr val="FF0000"/>
                </a:solidFill>
                <a:latin typeface="Arial" panose="020B0604020202020204" pitchFamily="34" charset="0"/>
                <a:ea typeface="Arial" panose="020B0604020202020204" pitchFamily="34" charset="0"/>
                <a:cs typeface="Times New Roman" panose="02020603050405020304" pitchFamily="18" charset="0"/>
              </a:rPr>
              <a:t>mumps</a:t>
            </a: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a:t>
            </a:r>
            <a:r>
              <a:rPr lang="en-US" sz="5100" spc="-7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it</a:t>
            </a:r>
            <a:r>
              <a:rPr lang="en-US" sz="5100" spc="-7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is</a:t>
            </a:r>
            <a:r>
              <a:rPr lang="en-US" sz="5100" spc="-7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around</a:t>
            </a:r>
            <a:r>
              <a:rPr lang="en-US" sz="5100" spc="-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100" b="1" dirty="0">
                <a:solidFill>
                  <a:srgbClr val="0070C0"/>
                </a:solidFill>
                <a:latin typeface="Arial" panose="020B0604020202020204" pitchFamily="34" charset="0"/>
                <a:ea typeface="Arial" panose="020B0604020202020204" pitchFamily="34" charset="0"/>
                <a:cs typeface="Arial" panose="020B0604020202020204" pitchFamily="34" charset="0"/>
              </a:rPr>
              <a:t>90%, </a:t>
            </a:r>
            <a:r>
              <a:rPr lang="en-US" sz="5100" dirty="0">
                <a:solidFill>
                  <a:srgbClr val="0070C0"/>
                </a:solidFill>
                <a:latin typeface="Arial" panose="020B0604020202020204" pitchFamily="34" charset="0"/>
                <a:ea typeface="Arial" panose="020B0604020202020204" pitchFamily="34" charset="0"/>
                <a:cs typeface="Arial" panose="020B0604020202020204" pitchFamily="34" charset="0"/>
              </a:rPr>
              <a:t>and for </a:t>
            </a:r>
            <a:r>
              <a:rPr lang="en-US" sz="5100" dirty="0">
                <a:solidFill>
                  <a:srgbClr val="FF0000"/>
                </a:solidFill>
                <a:latin typeface="Arial" panose="020B0604020202020204" pitchFamily="34" charset="0"/>
                <a:ea typeface="Arial" panose="020B0604020202020204" pitchFamily="34" charset="0"/>
                <a:cs typeface="Arial" panose="020B0604020202020204" pitchFamily="34" charset="0"/>
              </a:rPr>
              <a:t>polio </a:t>
            </a:r>
            <a:r>
              <a:rPr lang="en-US" sz="5100" dirty="0">
                <a:solidFill>
                  <a:srgbClr val="0070C0"/>
                </a:solidFill>
                <a:latin typeface="Arial" panose="020B0604020202020204" pitchFamily="34" charset="0"/>
                <a:ea typeface="Arial" panose="020B0604020202020204" pitchFamily="34" charset="0"/>
                <a:cs typeface="Arial" panose="020B0604020202020204" pitchFamily="34" charset="0"/>
              </a:rPr>
              <a:t>is </a:t>
            </a:r>
            <a:r>
              <a:rPr lang="en-US" sz="5100" b="1" dirty="0">
                <a:solidFill>
                  <a:srgbClr val="0070C0"/>
                </a:solidFill>
                <a:latin typeface="Arial" panose="020B0604020202020204" pitchFamily="34" charset="0"/>
                <a:ea typeface="Arial" panose="020B0604020202020204" pitchFamily="34" charset="0"/>
                <a:cs typeface="Arial" panose="020B0604020202020204" pitchFamily="34" charset="0"/>
              </a:rPr>
              <a:t>80%</a:t>
            </a:r>
            <a:endPar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a:p>
            <a:pPr marL="1143000" marR="0" lvl="1" indent="-685800">
              <a:lnSpc>
                <a:spcPct val="120000"/>
              </a:lnSpc>
              <a:spcBef>
                <a:spcPts val="0"/>
              </a:spcBef>
              <a:spcAft>
                <a:spcPts val="0"/>
              </a:spcAft>
              <a:buClr>
                <a:srgbClr val="856A93"/>
              </a:buClr>
              <a:buSzPts val="3400"/>
              <a:buFont typeface="Wingdings" panose="05000000000000000000" pitchFamily="2" charset="2"/>
              <a:buChar char="§"/>
              <a:tabLst>
                <a:tab pos="1353820" algn="l"/>
              </a:tabLst>
            </a:pP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The</a:t>
            </a:r>
            <a:r>
              <a:rPr lang="en-US" sz="5100" spc="-13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more</a:t>
            </a:r>
            <a:r>
              <a:rPr lang="en-US" sz="5100" spc="-13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infectious</a:t>
            </a:r>
            <a:r>
              <a:rPr lang="en-US" sz="5100" spc="-13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5100" dirty="0">
                <a:solidFill>
                  <a:srgbClr val="0070C0"/>
                </a:solidFill>
                <a:latin typeface="Arial" panose="020B0604020202020204" pitchFamily="34" charset="0"/>
                <a:ea typeface="Arial" panose="020B0604020202020204" pitchFamily="34" charset="0"/>
                <a:cs typeface="Times New Roman" panose="02020603050405020304" pitchFamily="18" charset="0"/>
              </a:rPr>
              <a:t>the</a:t>
            </a:r>
            <a:r>
              <a:rPr lang="en-US" sz="5100" spc="-13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4500" dirty="0">
                <a:solidFill>
                  <a:srgbClr val="0070C0"/>
                </a:solidFill>
                <a:latin typeface="Arial" panose="020B0604020202020204" pitchFamily="34" charset="0"/>
                <a:ea typeface="Arial" panose="020B0604020202020204" pitchFamily="34" charset="0"/>
                <a:cs typeface="Times New Roman" panose="02020603050405020304" pitchFamily="18" charset="0"/>
              </a:rPr>
              <a:t>disease</a:t>
            </a:r>
            <a:r>
              <a:rPr lang="en-US" sz="4500" spc="-13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4500" dirty="0">
                <a:solidFill>
                  <a:srgbClr val="0070C0"/>
                </a:solidFill>
                <a:latin typeface="Arial" panose="020B0604020202020204" pitchFamily="34" charset="0"/>
                <a:ea typeface="Arial" panose="020B0604020202020204" pitchFamily="34" charset="0"/>
                <a:cs typeface="Times New Roman" panose="02020603050405020304" pitchFamily="18" charset="0"/>
              </a:rPr>
              <a:t>is,</a:t>
            </a:r>
            <a:r>
              <a:rPr lang="en-US" sz="4500" spc="-13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4500" dirty="0">
                <a:solidFill>
                  <a:srgbClr val="0070C0"/>
                </a:solidFill>
                <a:latin typeface="Arial" panose="020B0604020202020204" pitchFamily="34" charset="0"/>
                <a:ea typeface="Arial" panose="020B0604020202020204" pitchFamily="34" charset="0"/>
                <a:cs typeface="Times New Roman" panose="02020603050405020304" pitchFamily="18" charset="0"/>
              </a:rPr>
              <a:t>the</a:t>
            </a:r>
            <a:r>
              <a:rPr lang="en-US" sz="4500" spc="-13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4500" dirty="0">
                <a:solidFill>
                  <a:srgbClr val="0070C0"/>
                </a:solidFill>
                <a:latin typeface="Arial" panose="020B0604020202020204" pitchFamily="34" charset="0"/>
                <a:ea typeface="Arial" panose="020B0604020202020204" pitchFamily="34" charset="0"/>
                <a:cs typeface="Times New Roman" panose="02020603050405020304" pitchFamily="18" charset="0"/>
              </a:rPr>
              <a:t>higher</a:t>
            </a:r>
            <a:r>
              <a:rPr lang="en-US" sz="4500" spc="-13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4500" dirty="0">
                <a:solidFill>
                  <a:srgbClr val="0070C0"/>
                </a:solidFill>
                <a:latin typeface="Arial" panose="020B0604020202020204" pitchFamily="34" charset="0"/>
                <a:ea typeface="Arial" panose="020B0604020202020204" pitchFamily="34" charset="0"/>
                <a:cs typeface="Times New Roman" panose="02020603050405020304" pitchFamily="18" charset="0"/>
              </a:rPr>
              <a:t>the</a:t>
            </a:r>
            <a:r>
              <a:rPr lang="en-US" sz="4500" spc="-13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4500" dirty="0">
                <a:solidFill>
                  <a:srgbClr val="0070C0"/>
                </a:solidFill>
                <a:latin typeface="Arial" panose="020B0604020202020204" pitchFamily="34" charset="0"/>
                <a:ea typeface="Arial" panose="020B0604020202020204" pitchFamily="34" charset="0"/>
                <a:cs typeface="Times New Roman" panose="02020603050405020304" pitchFamily="18" charset="0"/>
              </a:rPr>
              <a:t>herd </a:t>
            </a:r>
            <a:r>
              <a:rPr lang="en-US" sz="4500" spc="-5" dirty="0">
                <a:solidFill>
                  <a:srgbClr val="0070C0"/>
                </a:solidFill>
                <a:latin typeface="Arial" panose="020B0604020202020204" pitchFamily="34" charset="0"/>
                <a:ea typeface="Arial" panose="020B0604020202020204" pitchFamily="34" charset="0"/>
                <a:cs typeface="Arial" panose="020B0604020202020204" pitchFamily="34" charset="0"/>
              </a:rPr>
              <a:t>immunit</a:t>
            </a:r>
            <a:r>
              <a:rPr lang="en-US" sz="4500" dirty="0">
                <a:solidFill>
                  <a:srgbClr val="0070C0"/>
                </a:solidFill>
                <a:latin typeface="Arial" panose="020B0604020202020204" pitchFamily="34" charset="0"/>
                <a:ea typeface="Arial" panose="020B0604020202020204" pitchFamily="34" charset="0"/>
                <a:cs typeface="Arial" panose="020B0604020202020204" pitchFamily="34" charset="0"/>
              </a:rPr>
              <a:t>y</a:t>
            </a:r>
            <a:r>
              <a:rPr lang="en-US" sz="4500" spc="-290"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4500" spc="-10" dirty="0">
                <a:solidFill>
                  <a:srgbClr val="0070C0"/>
                </a:solidFill>
                <a:latin typeface="Arial" panose="020B0604020202020204" pitchFamily="34" charset="0"/>
                <a:ea typeface="Arial" panose="020B0604020202020204" pitchFamily="34" charset="0"/>
                <a:cs typeface="Arial" panose="020B0604020202020204" pitchFamily="34" charset="0"/>
              </a:rPr>
              <a:t>level.</a:t>
            </a:r>
            <a:endParaRPr lang="en-US" sz="4500" dirty="0">
              <a:solidFill>
                <a:srgbClr val="0070C0"/>
              </a:solidFill>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Audio 3">
            <a:hlinkClick r:id="" action="ppaction://media"/>
            <a:extLst>
              <a:ext uri="{FF2B5EF4-FFF2-40B4-BE49-F238E27FC236}">
                <a16:creationId xmlns:a16="http://schemas.microsoft.com/office/drawing/2014/main" id="{C39C33D2-14F5-483D-8CD1-63F25FE4CE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0507726"/>
      </p:ext>
    </p:extLst>
  </p:cSld>
  <p:clrMapOvr>
    <a:masterClrMapping/>
  </p:clrMapOvr>
  <mc:AlternateContent xmlns:mc="http://schemas.openxmlformats.org/markup-compatibility/2006" xmlns:p14="http://schemas.microsoft.com/office/powerpoint/2010/main">
    <mc:Choice Requires="p14">
      <p:transition spd="slow" p14:dur="2000" advTm="140088"/>
    </mc:Choice>
    <mc:Fallback xmlns="">
      <p:transition spd="slow" advTm="140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90CA30-C2BC-4008-9EEF-3EBD95F8B685}"/>
              </a:ext>
            </a:extLst>
          </p:cNvPr>
          <p:cNvSpPr/>
          <p:nvPr/>
        </p:nvSpPr>
        <p:spPr>
          <a:xfrm>
            <a:off x="1371600" y="1752600"/>
            <a:ext cx="9982200" cy="5781454"/>
          </a:xfrm>
          <a:prstGeom prst="rect">
            <a:avLst/>
          </a:prstGeom>
        </p:spPr>
        <p:txBody>
          <a:bodyPr wrap="square">
            <a:spAutoFit/>
          </a:bodyPr>
          <a:lstStyle/>
          <a:p>
            <a:pPr>
              <a:lnSpc>
                <a:spcPts val="1000"/>
              </a:lnSpc>
            </a:pPr>
            <a:r>
              <a:rPr lang="en-US" sz="1000" dirty="0">
                <a:latin typeface="Calibri" panose="020F0502020204030204" pitchFamily="34" charset="0"/>
                <a:ea typeface="Calibri" panose="020F0502020204030204" pitchFamily="34" charset="0"/>
                <a:cs typeface="Arial" panose="020B0604020202020204" pitchFamily="34" charset="0"/>
              </a:rPr>
              <a:t> </a:t>
            </a:r>
            <a:endParaRPr lang="en-US" sz="1100" dirty="0">
              <a:latin typeface="Calibri" panose="020F0502020204030204" pitchFamily="34" charset="0"/>
              <a:ea typeface="Calibri" panose="020F0502020204030204" pitchFamily="34" charset="0"/>
              <a:cs typeface="Arial" panose="020B0604020202020204" pitchFamily="34" charset="0"/>
            </a:endParaRPr>
          </a:p>
          <a:p>
            <a:pPr>
              <a:lnSpc>
                <a:spcPts val="1200"/>
              </a:lnSpc>
              <a:spcBef>
                <a:spcPts val="15"/>
              </a:spcBef>
            </a:pPr>
            <a:r>
              <a:rPr lang="en-US" sz="1200" dirty="0">
                <a:latin typeface="Calibri" panose="020F0502020204030204" pitchFamily="34" charset="0"/>
                <a:ea typeface="Calibri" panose="020F0502020204030204" pitchFamily="34" charset="0"/>
                <a:cs typeface="Arial" panose="020B0604020202020204" pitchFamily="34" charset="0"/>
              </a:rPr>
              <a:t> </a:t>
            </a:r>
            <a:endParaRPr lang="en-US" sz="1100" dirty="0">
              <a:latin typeface="Calibri" panose="020F0502020204030204" pitchFamily="34" charset="0"/>
              <a:ea typeface="Calibri" panose="020F0502020204030204" pitchFamily="34" charset="0"/>
              <a:cs typeface="Arial" panose="020B0604020202020204" pitchFamily="34" charset="0"/>
            </a:endParaRPr>
          </a:p>
          <a:p>
            <a:pPr marL="457200" marR="601980" lvl="0" indent="-457200">
              <a:lnSpc>
                <a:spcPct val="103000"/>
              </a:lnSpc>
              <a:spcBef>
                <a:spcPts val="115"/>
              </a:spcBef>
              <a:spcAft>
                <a:spcPts val="0"/>
              </a:spcAft>
              <a:buClr>
                <a:srgbClr val="856A93"/>
              </a:buClr>
              <a:buSzPts val="1700"/>
              <a:buFont typeface="Wingdings" panose="05000000000000000000" pitchFamily="2" charset="2"/>
              <a:buChar char="q"/>
              <a:tabLst>
                <a:tab pos="845185" algn="l"/>
              </a:tabLst>
            </a:pP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The</a:t>
            </a:r>
            <a:r>
              <a:rPr lang="en-US" sz="2800" spc="-19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disease</a:t>
            </a:r>
            <a:r>
              <a:rPr lang="en-US" sz="2800" spc="-1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agent</a:t>
            </a:r>
            <a:r>
              <a:rPr lang="en-US" sz="2800" spc="-1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is</a:t>
            </a:r>
            <a:r>
              <a:rPr lang="en-US" sz="2800" spc="-19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restricted</a:t>
            </a:r>
            <a:r>
              <a:rPr lang="en-US" sz="2800" spc="-1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to</a:t>
            </a:r>
            <a:r>
              <a:rPr lang="en-US" sz="2800" spc="-1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a</a:t>
            </a:r>
            <a:r>
              <a:rPr lang="en-US" sz="2800" spc="-19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u="sng" dirty="0">
                <a:solidFill>
                  <a:srgbClr val="0070C0"/>
                </a:solidFill>
                <a:latin typeface="Arial" panose="020B0604020202020204" pitchFamily="34" charset="0"/>
                <a:ea typeface="Arial" panose="020B0604020202020204" pitchFamily="34" charset="0"/>
                <a:cs typeface="Times New Roman" panose="02020603050405020304" pitchFamily="18" charset="0"/>
              </a:rPr>
              <a:t>single-host</a:t>
            </a:r>
            <a:r>
              <a:rPr lang="en-US" sz="2800" u="sng" spc="-1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u="sng" dirty="0">
                <a:solidFill>
                  <a:srgbClr val="0070C0"/>
                </a:solidFill>
                <a:latin typeface="Arial" panose="020B0604020202020204" pitchFamily="34" charset="0"/>
                <a:ea typeface="Arial" panose="020B0604020202020204" pitchFamily="34" charset="0"/>
                <a:cs typeface="Times New Roman" panose="02020603050405020304" pitchFamily="18" charset="0"/>
              </a:rPr>
              <a:t>species</a:t>
            </a:r>
            <a:r>
              <a:rPr lang="en-US" sz="2800" u="sng" spc="-1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within which</a:t>
            </a:r>
            <a:r>
              <a:rPr lang="en-US" sz="2800" spc="-20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transmission</a:t>
            </a:r>
            <a:r>
              <a:rPr lang="en-US" sz="2800" spc="-20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occurs (For</a:t>
            </a:r>
            <a:r>
              <a:rPr lang="en-US" sz="2800" spc="-1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example,</a:t>
            </a:r>
            <a:r>
              <a:rPr lang="en-US" sz="2800" spc="-1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smallpox</a:t>
            </a:r>
            <a:r>
              <a:rPr lang="en-US" sz="2800" spc="-1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in</a:t>
            </a:r>
            <a:r>
              <a:rPr lang="en-US" sz="2800" spc="-18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human;</a:t>
            </a:r>
            <a:r>
              <a:rPr lang="en-US" sz="2800" spc="-1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no</a:t>
            </a:r>
            <a:r>
              <a:rPr lang="en-US" sz="2800" spc="-1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reservoir in the environment).</a:t>
            </a:r>
          </a:p>
          <a:p>
            <a:pPr marR="601980" lvl="0">
              <a:lnSpc>
                <a:spcPct val="103000"/>
              </a:lnSpc>
              <a:spcBef>
                <a:spcPts val="115"/>
              </a:spcBef>
              <a:spcAft>
                <a:spcPts val="0"/>
              </a:spcAft>
              <a:buClr>
                <a:srgbClr val="856A93"/>
              </a:buClr>
              <a:buSzPts val="1700"/>
              <a:tabLst>
                <a:tab pos="845185" algn="l"/>
              </a:tabLst>
            </a:pPr>
            <a:endPar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a:p>
            <a:pPr marL="457200" marR="601980" lvl="0" indent="-457200">
              <a:lnSpc>
                <a:spcPct val="103000"/>
              </a:lnSpc>
              <a:spcBef>
                <a:spcPts val="115"/>
              </a:spcBef>
              <a:spcAft>
                <a:spcPts val="0"/>
              </a:spcAft>
              <a:buClr>
                <a:srgbClr val="856A93"/>
              </a:buClr>
              <a:buSzPts val="1700"/>
              <a:buFont typeface="Wingdings" panose="05000000000000000000" pitchFamily="2" charset="2"/>
              <a:buChar char="q"/>
              <a:tabLst>
                <a:tab pos="845185" algn="l"/>
              </a:tabLst>
            </a:pP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There</a:t>
            </a:r>
            <a:r>
              <a:rPr lang="en-US" sz="2800" spc="-9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is</a:t>
            </a:r>
            <a:r>
              <a:rPr lang="en-US" sz="2800" spc="-9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relatively</a:t>
            </a:r>
            <a:r>
              <a:rPr lang="en-US" sz="2800" spc="-9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u="sng" dirty="0">
                <a:solidFill>
                  <a:srgbClr val="0070C0"/>
                </a:solidFill>
                <a:latin typeface="Arial" panose="020B0604020202020204" pitchFamily="34" charset="0"/>
                <a:ea typeface="Arial" panose="020B0604020202020204" pitchFamily="34" charset="0"/>
                <a:cs typeface="Times New Roman" panose="02020603050405020304" pitchFamily="18" charset="0"/>
              </a:rPr>
              <a:t>direct</a:t>
            </a:r>
            <a:r>
              <a:rPr lang="en-US" sz="2800" u="sng" spc="-9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u="sng" dirty="0">
                <a:solidFill>
                  <a:srgbClr val="0070C0"/>
                </a:solidFill>
                <a:latin typeface="Arial" panose="020B0604020202020204" pitchFamily="34" charset="0"/>
                <a:ea typeface="Arial" panose="020B0604020202020204" pitchFamily="34" charset="0"/>
                <a:cs typeface="Times New Roman" panose="02020603050405020304" pitchFamily="18" charset="0"/>
              </a:rPr>
              <a:t>transmission</a:t>
            </a:r>
            <a:r>
              <a:rPr lang="en-US" sz="2800" u="sng" spc="-8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from</a:t>
            </a:r>
            <a:r>
              <a:rPr lang="en-US" sz="2800" spc="-9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one</a:t>
            </a:r>
            <a:r>
              <a:rPr lang="en-US" sz="2800" spc="-9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member</a:t>
            </a:r>
            <a:r>
              <a:rPr lang="en-US" sz="2800" spc="-9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of the</a:t>
            </a:r>
            <a:r>
              <a:rPr lang="en-US" sz="2800" spc="-7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host</a:t>
            </a:r>
            <a:r>
              <a:rPr lang="en-US" sz="2800" spc="-7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species</a:t>
            </a:r>
            <a:r>
              <a:rPr lang="en-US" sz="2800" spc="-7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to</a:t>
            </a:r>
            <a:r>
              <a:rPr lang="en-US" sz="2800" spc="-7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another</a:t>
            </a:r>
            <a:r>
              <a:rPr lang="en-US" sz="2800" spc="-7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(direct</a:t>
            </a:r>
            <a:r>
              <a:rPr lang="en-US" sz="2800" spc="-7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contact</a:t>
            </a:r>
            <a:r>
              <a:rPr lang="en-US" sz="2800" spc="-7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only).</a:t>
            </a:r>
          </a:p>
          <a:p>
            <a:pPr marL="457200" marR="2102485" lvl="0" indent="-457200">
              <a:lnSpc>
                <a:spcPct val="103000"/>
              </a:lnSpc>
              <a:spcBef>
                <a:spcPts val="305"/>
              </a:spcBef>
              <a:spcAft>
                <a:spcPts val="0"/>
              </a:spcAft>
              <a:buClr>
                <a:srgbClr val="856A93"/>
              </a:buClr>
              <a:buSzPts val="1700"/>
              <a:buFont typeface="Wingdings" panose="05000000000000000000" pitchFamily="2" charset="2"/>
              <a:buChar char="q"/>
              <a:tabLst>
                <a:tab pos="845185" algn="l"/>
              </a:tabLst>
            </a:pPr>
            <a:endPar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a:p>
            <a:pPr marL="457200" marR="2102485" lvl="0" indent="-457200">
              <a:lnSpc>
                <a:spcPct val="103000"/>
              </a:lnSpc>
              <a:spcBef>
                <a:spcPts val="305"/>
              </a:spcBef>
              <a:spcAft>
                <a:spcPts val="0"/>
              </a:spcAft>
              <a:buClr>
                <a:srgbClr val="856A93"/>
              </a:buClr>
              <a:buSzPts val="1700"/>
              <a:buFont typeface="Wingdings" panose="05000000000000000000" pitchFamily="2" charset="2"/>
              <a:buChar char="q"/>
              <a:tabLst>
                <a:tab pos="845185" algn="l"/>
              </a:tabLst>
            </a:pP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Infections</a:t>
            </a:r>
            <a:r>
              <a:rPr lang="en-US" sz="2800" spc="-10"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must</a:t>
            </a:r>
            <a:r>
              <a:rPr lang="en-US" sz="2800" spc="-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induce</a:t>
            </a:r>
            <a:r>
              <a:rPr lang="en-US" sz="2800" spc="-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u="sng" dirty="0">
                <a:solidFill>
                  <a:srgbClr val="0070C0"/>
                </a:solidFill>
                <a:latin typeface="Arial" panose="020B0604020202020204" pitchFamily="34" charset="0"/>
                <a:ea typeface="Arial" panose="020B0604020202020204" pitchFamily="34" charset="0"/>
                <a:cs typeface="Times New Roman" panose="02020603050405020304" pitchFamily="18" charset="0"/>
              </a:rPr>
              <a:t>solid</a:t>
            </a:r>
            <a:r>
              <a:rPr lang="en-US" sz="2800" u="sng" spc="-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u="sng" dirty="0">
                <a:solidFill>
                  <a:srgbClr val="0070C0"/>
                </a:solidFill>
                <a:latin typeface="Arial" panose="020B0604020202020204" pitchFamily="34" charset="0"/>
                <a:ea typeface="Arial" panose="020B0604020202020204" pitchFamily="34" charset="0"/>
                <a:cs typeface="Times New Roman" panose="02020603050405020304" pitchFamily="18" charset="0"/>
              </a:rPr>
              <a:t>immunity</a:t>
            </a:r>
            <a:r>
              <a:rPr lang="en-US" sz="2800" u="sng" spc="-5" dirty="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smtClean="0">
                <a:solidFill>
                  <a:srgbClr val="0070C0"/>
                </a:solidFill>
                <a:latin typeface="Arial" panose="020B0604020202020204" pitchFamily="34" charset="0"/>
                <a:ea typeface="Arial" panose="020B0604020202020204" pitchFamily="34" charset="0"/>
                <a:cs typeface="Times New Roman" panose="02020603050405020304" pitchFamily="18" charset="0"/>
              </a:rPr>
              <a:t>(natural or</a:t>
            </a:r>
            <a:r>
              <a:rPr lang="en-US" sz="2800" spc="-5" dirty="0" smtClean="0">
                <a:solidFill>
                  <a:srgbClr val="0070C0"/>
                </a:solidFill>
                <a:latin typeface="Arial" panose="020B0604020202020204" pitchFamily="34" charset="0"/>
                <a:ea typeface="Arial" panose="020B0604020202020204" pitchFamily="34" charset="0"/>
                <a:cs typeface="Times New Roman" panose="02020603050405020304" pitchFamily="18" charset="0"/>
              </a:rPr>
              <a:t> </a:t>
            </a:r>
            <a:r>
              <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rPr>
              <a:t>from immunization).</a:t>
            </a:r>
          </a:p>
          <a:p>
            <a:pPr>
              <a:lnSpc>
                <a:spcPts val="1000"/>
              </a:lnSpc>
            </a:pPr>
            <a:r>
              <a:rPr lang="en-US" sz="1050" dirty="0">
                <a:solidFill>
                  <a:srgbClr val="0070C0"/>
                </a:solidFill>
                <a:latin typeface="Calibri" panose="020F0502020204030204" pitchFamily="34" charset="0"/>
                <a:ea typeface="Calibri" panose="020F0502020204030204" pitchFamily="34" charset="0"/>
                <a:cs typeface="Arial" panose="020B0604020202020204" pitchFamily="34" charset="0"/>
              </a:rPr>
              <a:t> </a:t>
            </a:r>
            <a:endParaRPr lang="en-US" sz="1200" dirty="0">
              <a:solidFill>
                <a:srgbClr val="0070C0"/>
              </a:solidFill>
              <a:latin typeface="Calibri" panose="020F0502020204030204" pitchFamily="34" charset="0"/>
              <a:ea typeface="Calibri" panose="020F0502020204030204" pitchFamily="34" charset="0"/>
              <a:cs typeface="Arial" panose="020B0604020202020204" pitchFamily="34" charset="0"/>
            </a:endParaRPr>
          </a:p>
          <a:p>
            <a:pPr>
              <a:lnSpc>
                <a:spcPts val="1000"/>
              </a:lnSpc>
            </a:pPr>
            <a:r>
              <a:rPr lang="en-US" sz="1000" dirty="0">
                <a:latin typeface="Calibri" panose="020F0502020204030204" pitchFamily="34" charset="0"/>
                <a:ea typeface="Calibri" panose="020F0502020204030204" pitchFamily="34" charset="0"/>
                <a:cs typeface="Arial" panose="020B0604020202020204" pitchFamily="34" charset="0"/>
              </a:rPr>
              <a:t> </a:t>
            </a:r>
            <a:endParaRPr lang="en-US" sz="1100" dirty="0">
              <a:latin typeface="Calibri" panose="020F0502020204030204" pitchFamily="34" charset="0"/>
              <a:ea typeface="Calibri" panose="020F0502020204030204" pitchFamily="34" charset="0"/>
              <a:cs typeface="Arial" panose="020B0604020202020204" pitchFamily="34" charset="0"/>
            </a:endParaRPr>
          </a:p>
          <a:p>
            <a:pPr>
              <a:lnSpc>
                <a:spcPts val="1000"/>
              </a:lnSpc>
            </a:pPr>
            <a:r>
              <a:rPr lang="en-US" sz="1000" dirty="0">
                <a:latin typeface="Calibri" panose="020F0502020204030204" pitchFamily="34" charset="0"/>
                <a:ea typeface="Calibri" panose="020F0502020204030204" pitchFamily="34" charset="0"/>
                <a:cs typeface="Arial" panose="020B0604020202020204" pitchFamily="34" charset="0"/>
              </a:rPr>
              <a:t> </a:t>
            </a:r>
            <a:endParaRPr lang="en-US" sz="1100" dirty="0">
              <a:latin typeface="Calibri" panose="020F0502020204030204" pitchFamily="34" charset="0"/>
              <a:ea typeface="Calibri" panose="020F0502020204030204" pitchFamily="34" charset="0"/>
              <a:cs typeface="Arial" panose="020B0604020202020204" pitchFamily="34" charset="0"/>
            </a:endParaRPr>
          </a:p>
          <a:p>
            <a:pPr>
              <a:lnSpc>
                <a:spcPts val="1000"/>
              </a:lnSpc>
            </a:pPr>
            <a:r>
              <a:rPr lang="en-US" sz="1000" dirty="0">
                <a:latin typeface="Calibri" panose="020F0502020204030204" pitchFamily="34" charset="0"/>
                <a:ea typeface="Calibri" panose="020F0502020204030204" pitchFamily="34" charset="0"/>
                <a:cs typeface="Arial" panose="020B0604020202020204" pitchFamily="34" charset="0"/>
              </a:rPr>
              <a:t> </a:t>
            </a:r>
            <a:endParaRPr lang="en-US" sz="1100" dirty="0">
              <a:latin typeface="Calibri" panose="020F0502020204030204" pitchFamily="34" charset="0"/>
              <a:ea typeface="Calibri" panose="020F0502020204030204" pitchFamily="34" charset="0"/>
              <a:cs typeface="Arial" panose="020B0604020202020204" pitchFamily="34" charset="0"/>
            </a:endParaRPr>
          </a:p>
          <a:p>
            <a:pPr>
              <a:lnSpc>
                <a:spcPts val="1000"/>
              </a:lnSpc>
            </a:pPr>
            <a:r>
              <a:rPr lang="en-US" sz="1000" dirty="0">
                <a:latin typeface="Calibri" panose="020F0502020204030204" pitchFamily="34" charset="0"/>
                <a:ea typeface="Calibri" panose="020F0502020204030204" pitchFamily="34" charset="0"/>
                <a:cs typeface="Arial" panose="020B0604020202020204" pitchFamily="34" charset="0"/>
              </a:rPr>
              <a:t> </a:t>
            </a:r>
            <a:endParaRPr lang="en-US" sz="1100" dirty="0">
              <a:latin typeface="Calibri" panose="020F0502020204030204" pitchFamily="34" charset="0"/>
              <a:ea typeface="Calibri" panose="020F0502020204030204" pitchFamily="34" charset="0"/>
              <a:cs typeface="Arial" panose="020B0604020202020204" pitchFamily="34" charset="0"/>
            </a:endParaRPr>
          </a:p>
          <a:p>
            <a:pPr>
              <a:lnSpc>
                <a:spcPts val="1000"/>
              </a:lnSpc>
            </a:pPr>
            <a:r>
              <a:rPr lang="en-US" sz="1000" dirty="0">
                <a:latin typeface="Calibri" panose="020F0502020204030204" pitchFamily="34" charset="0"/>
                <a:ea typeface="Calibri" panose="020F0502020204030204" pitchFamily="34" charset="0"/>
                <a:cs typeface="Arial" panose="020B0604020202020204" pitchFamily="34" charset="0"/>
              </a:rPr>
              <a:t> </a:t>
            </a:r>
            <a:endParaRPr lang="en-US" sz="1100" dirty="0">
              <a:latin typeface="Calibri" panose="020F0502020204030204" pitchFamily="34" charset="0"/>
              <a:ea typeface="Calibri" panose="020F0502020204030204" pitchFamily="34" charset="0"/>
              <a:cs typeface="Arial" panose="020B0604020202020204" pitchFamily="34" charset="0"/>
            </a:endParaRPr>
          </a:p>
          <a:p>
            <a:pPr>
              <a:lnSpc>
                <a:spcPts val="1000"/>
              </a:lnSpc>
            </a:pPr>
            <a:r>
              <a:rPr lang="en-US" sz="1000" dirty="0">
                <a:latin typeface="Calibri" panose="020F0502020204030204" pitchFamily="34" charset="0"/>
                <a:ea typeface="Calibri" panose="020F0502020204030204" pitchFamily="34" charset="0"/>
                <a:cs typeface="Arial" panose="020B0604020202020204" pitchFamily="34" charset="0"/>
              </a:rPr>
              <a:t> </a:t>
            </a:r>
            <a:endParaRPr lang="en-US" sz="1100" dirty="0">
              <a:latin typeface="Calibri" panose="020F0502020204030204" pitchFamily="34" charset="0"/>
              <a:ea typeface="Calibri" panose="020F0502020204030204" pitchFamily="34" charset="0"/>
              <a:cs typeface="Arial" panose="020B0604020202020204" pitchFamily="34" charset="0"/>
            </a:endParaRPr>
          </a:p>
          <a:p>
            <a:pPr>
              <a:lnSpc>
                <a:spcPts val="1000"/>
              </a:lnSpc>
            </a:pPr>
            <a:r>
              <a:rPr lang="en-US" sz="1000" dirty="0">
                <a:latin typeface="Calibri" panose="020F0502020204030204" pitchFamily="34" charset="0"/>
                <a:ea typeface="Calibri" panose="020F0502020204030204" pitchFamily="34" charset="0"/>
                <a:cs typeface="Arial" panose="020B0604020202020204" pitchFamily="34" charset="0"/>
              </a:rPr>
              <a:t> </a:t>
            </a:r>
            <a:endParaRPr lang="en-US" sz="1100" dirty="0">
              <a:latin typeface="Calibri" panose="020F0502020204030204" pitchFamily="34" charset="0"/>
              <a:ea typeface="Calibri" panose="020F0502020204030204" pitchFamily="34" charset="0"/>
              <a:cs typeface="Arial" panose="020B0604020202020204" pitchFamily="34" charset="0"/>
            </a:endParaRPr>
          </a:p>
          <a:p>
            <a:pPr>
              <a:lnSpc>
                <a:spcPts val="1000"/>
              </a:lnSpc>
            </a:pPr>
            <a:r>
              <a:rPr lang="en-US" sz="1000" dirty="0">
                <a:latin typeface="Calibri" panose="020F0502020204030204" pitchFamily="34" charset="0"/>
                <a:ea typeface="Calibri" panose="020F0502020204030204" pitchFamily="34" charset="0"/>
                <a:cs typeface="Arial" panose="020B0604020202020204" pitchFamily="34" charset="0"/>
              </a:rPr>
              <a:t> </a:t>
            </a:r>
            <a:endParaRPr lang="en-US" sz="1100" dirty="0">
              <a:latin typeface="Calibri" panose="020F0502020204030204" pitchFamily="34" charset="0"/>
              <a:ea typeface="Calibri" panose="020F0502020204030204" pitchFamily="34" charset="0"/>
              <a:cs typeface="Arial" panose="020B0604020202020204" pitchFamily="34" charset="0"/>
            </a:endParaRPr>
          </a:p>
          <a:p>
            <a:pPr>
              <a:lnSpc>
                <a:spcPts val="1000"/>
              </a:lnSpc>
            </a:pPr>
            <a:r>
              <a:rPr lang="en-US" sz="1000" dirty="0">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Title 2">
            <a:extLst>
              <a:ext uri="{FF2B5EF4-FFF2-40B4-BE49-F238E27FC236}">
                <a16:creationId xmlns:a16="http://schemas.microsoft.com/office/drawing/2014/main" id="{A01C122B-721B-42E8-8C05-5FFA4E2D5396}"/>
              </a:ext>
            </a:extLst>
          </p:cNvPr>
          <p:cNvSpPr>
            <a:spLocks noGrp="1"/>
          </p:cNvSpPr>
          <p:nvPr>
            <p:ph type="title"/>
          </p:nvPr>
        </p:nvSpPr>
        <p:spPr/>
        <p:txBody>
          <a:bodyPr/>
          <a:lstStyle/>
          <a:p>
            <a:r>
              <a:rPr lang="en-US" b="1" dirty="0">
                <a:solidFill>
                  <a:srgbClr val="FF0000"/>
                </a:solidFill>
              </a:rPr>
              <a:t>Requirements for Herd Immunity</a:t>
            </a:r>
          </a:p>
        </p:txBody>
      </p:sp>
      <p:pic>
        <p:nvPicPr>
          <p:cNvPr id="4" name="Audio 3">
            <a:hlinkClick r:id="" action="ppaction://media"/>
            <a:extLst>
              <a:ext uri="{FF2B5EF4-FFF2-40B4-BE49-F238E27FC236}">
                <a16:creationId xmlns:a16="http://schemas.microsoft.com/office/drawing/2014/main" id="{04254C12-EF61-4A42-9086-B2C8BCC5D5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81994621"/>
      </p:ext>
    </p:extLst>
  </p:cSld>
  <p:clrMapOvr>
    <a:masterClrMapping/>
  </p:clrMapOvr>
  <mc:AlternateContent xmlns:mc="http://schemas.openxmlformats.org/markup-compatibility/2006" xmlns:p14="http://schemas.microsoft.com/office/powerpoint/2010/main">
    <mc:Choice Requires="p14">
      <p:transition spd="slow" p14:dur="2000" advTm="72515"/>
    </mc:Choice>
    <mc:Fallback xmlns="">
      <p:transition spd="slow" advTm="72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76C22-7880-4FAC-9270-1CCEFA31F92B}"/>
              </a:ext>
            </a:extLst>
          </p:cNvPr>
          <p:cNvSpPr>
            <a:spLocks noGrp="1"/>
          </p:cNvSpPr>
          <p:nvPr>
            <p:ph type="title"/>
          </p:nvPr>
        </p:nvSpPr>
        <p:spPr/>
        <p:txBody>
          <a:bodyPr/>
          <a:lstStyle/>
          <a:p>
            <a:r>
              <a:rPr lang="en-US" b="1" dirty="0">
                <a:solidFill>
                  <a:srgbClr val="FF0000"/>
                </a:solidFill>
              </a:rPr>
              <a:t>Natural History and Spectrum of Disease</a:t>
            </a:r>
            <a:endParaRPr lang="en-US" dirty="0"/>
          </a:p>
        </p:txBody>
      </p:sp>
      <p:sp>
        <p:nvSpPr>
          <p:cNvPr id="3" name="Content Placeholder 2">
            <a:extLst>
              <a:ext uri="{FF2B5EF4-FFF2-40B4-BE49-F238E27FC236}">
                <a16:creationId xmlns:a16="http://schemas.microsoft.com/office/drawing/2014/main" id="{1007C55A-4663-430B-A897-409DB8B14371}"/>
              </a:ext>
            </a:extLst>
          </p:cNvPr>
          <p:cNvSpPr>
            <a:spLocks noGrp="1"/>
          </p:cNvSpPr>
          <p:nvPr>
            <p:ph sz="quarter" idx="1"/>
          </p:nvPr>
        </p:nvSpPr>
        <p:spPr>
          <a:xfrm>
            <a:off x="1143000" y="2133600"/>
            <a:ext cx="9296400" cy="4724400"/>
          </a:xfrm>
        </p:spPr>
        <p:txBody>
          <a:bodyPr>
            <a:normAutofit/>
          </a:bodyPr>
          <a:lstStyle/>
          <a:p>
            <a:pPr marL="0" indent="0">
              <a:buNone/>
            </a:pPr>
            <a:r>
              <a:rPr lang="en-US" dirty="0">
                <a:solidFill>
                  <a:srgbClr val="0070C0"/>
                </a:solidFill>
              </a:rPr>
              <a:t>Because the spectrum of disease can include asymptomatic and mild cases, the cases of illness diagnosed by clinicians in the community often represent only the </a:t>
            </a:r>
            <a:r>
              <a:rPr lang="en-US" b="1" dirty="0">
                <a:solidFill>
                  <a:srgbClr val="FF0000"/>
                </a:solidFill>
              </a:rPr>
              <a:t>tip of the iceberg</a:t>
            </a:r>
            <a:r>
              <a:rPr lang="en-US" dirty="0">
                <a:solidFill>
                  <a:srgbClr val="0070C0"/>
                </a:solidFill>
              </a:rPr>
              <a:t>. </a:t>
            </a:r>
          </a:p>
          <a:p>
            <a:pPr marL="0" indent="0">
              <a:buNone/>
            </a:pPr>
            <a:endParaRPr lang="en-US" dirty="0">
              <a:solidFill>
                <a:srgbClr val="0070C0"/>
              </a:solidFill>
            </a:endParaRPr>
          </a:p>
          <a:p>
            <a:pPr marL="0" indent="0">
              <a:buNone/>
            </a:pPr>
            <a:r>
              <a:rPr lang="en-US" dirty="0">
                <a:solidFill>
                  <a:srgbClr val="0070C0"/>
                </a:solidFill>
              </a:rPr>
              <a:t>Many additional cases may be too early to diagnose or may never progress to the clinical stage. Unfortunately, persons with </a:t>
            </a:r>
            <a:r>
              <a:rPr lang="en-US" dirty="0">
                <a:solidFill>
                  <a:srgbClr val="FF0000"/>
                </a:solidFill>
              </a:rPr>
              <a:t>inapparent or undiagnosed infections </a:t>
            </a:r>
            <a:r>
              <a:rPr lang="en-US" dirty="0">
                <a:solidFill>
                  <a:srgbClr val="0070C0"/>
                </a:solidFill>
              </a:rPr>
              <a:t>may nonetheless be </a:t>
            </a:r>
            <a:r>
              <a:rPr lang="en-US" dirty="0">
                <a:solidFill>
                  <a:srgbClr val="FF0000"/>
                </a:solidFill>
              </a:rPr>
              <a:t>able to transmit infection </a:t>
            </a:r>
            <a:r>
              <a:rPr lang="en-US" dirty="0">
                <a:solidFill>
                  <a:srgbClr val="0070C0"/>
                </a:solidFill>
              </a:rPr>
              <a:t>to others. </a:t>
            </a:r>
          </a:p>
        </p:txBody>
      </p:sp>
      <p:pic>
        <p:nvPicPr>
          <p:cNvPr id="4" name="Audio 3">
            <a:hlinkClick r:id="" action="ppaction://media"/>
            <a:extLst>
              <a:ext uri="{FF2B5EF4-FFF2-40B4-BE49-F238E27FC236}">
                <a16:creationId xmlns:a16="http://schemas.microsoft.com/office/drawing/2014/main" id="{41376DEE-A92B-4A23-9DEB-4D38862A68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9108932"/>
      </p:ext>
    </p:extLst>
  </p:cSld>
  <p:clrMapOvr>
    <a:masterClrMapping/>
  </p:clrMapOvr>
  <mc:AlternateContent xmlns:mc="http://schemas.openxmlformats.org/markup-compatibility/2006" xmlns:p14="http://schemas.microsoft.com/office/powerpoint/2010/main">
    <mc:Choice Requires="p14">
      <p:transition spd="slow" p14:dur="2000" advTm="147515"/>
    </mc:Choice>
    <mc:Fallback xmlns="">
      <p:transition spd="slow" advTm="147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76C22-7880-4FAC-9270-1CCEFA31F92B}"/>
              </a:ext>
            </a:extLst>
          </p:cNvPr>
          <p:cNvSpPr>
            <a:spLocks noGrp="1"/>
          </p:cNvSpPr>
          <p:nvPr>
            <p:ph type="title"/>
          </p:nvPr>
        </p:nvSpPr>
        <p:spPr/>
        <p:txBody>
          <a:bodyPr/>
          <a:lstStyle/>
          <a:p>
            <a:r>
              <a:rPr lang="en-US" b="1" dirty="0">
                <a:solidFill>
                  <a:srgbClr val="FF0000"/>
                </a:solidFill>
              </a:rPr>
              <a:t>Natural History and Spectrum of Disease</a:t>
            </a:r>
            <a:endParaRPr lang="en-US" dirty="0"/>
          </a:p>
        </p:txBody>
      </p:sp>
      <p:sp>
        <p:nvSpPr>
          <p:cNvPr id="3" name="Content Placeholder 2">
            <a:extLst>
              <a:ext uri="{FF2B5EF4-FFF2-40B4-BE49-F238E27FC236}">
                <a16:creationId xmlns:a16="http://schemas.microsoft.com/office/drawing/2014/main" id="{1007C55A-4663-430B-A897-409DB8B14371}"/>
              </a:ext>
            </a:extLst>
          </p:cNvPr>
          <p:cNvSpPr>
            <a:spLocks noGrp="1"/>
          </p:cNvSpPr>
          <p:nvPr>
            <p:ph sz="quarter" idx="1"/>
          </p:nvPr>
        </p:nvSpPr>
        <p:spPr>
          <a:xfrm>
            <a:off x="1219200" y="1905000"/>
            <a:ext cx="9753600" cy="4572000"/>
          </a:xfrm>
        </p:spPr>
        <p:txBody>
          <a:bodyPr>
            <a:normAutofit/>
          </a:bodyPr>
          <a:lstStyle/>
          <a:p>
            <a:pPr marL="0" indent="0">
              <a:buNone/>
            </a:pPr>
            <a:r>
              <a:rPr lang="en-US" dirty="0">
                <a:solidFill>
                  <a:srgbClr val="0070C0"/>
                </a:solidFill>
              </a:rPr>
              <a:t>Such persons who are infectious but have subclinical disease are called </a:t>
            </a:r>
            <a:r>
              <a:rPr lang="en-US" b="1" dirty="0">
                <a:solidFill>
                  <a:srgbClr val="FF0000"/>
                </a:solidFill>
              </a:rPr>
              <a:t>carriers</a:t>
            </a:r>
            <a:r>
              <a:rPr lang="en-US" dirty="0">
                <a:solidFill>
                  <a:srgbClr val="0070C0"/>
                </a:solidFill>
              </a:rPr>
              <a:t>. Frequently, carriers are persons with incubating disease or inapparent infection. </a:t>
            </a:r>
            <a:endParaRPr lang="en-US" dirty="0" smtClean="0">
              <a:solidFill>
                <a:srgbClr val="0070C0"/>
              </a:solidFill>
            </a:endParaRPr>
          </a:p>
          <a:p>
            <a:pPr marL="0" indent="0">
              <a:buNone/>
            </a:pPr>
            <a:endParaRPr lang="en-US" dirty="0">
              <a:solidFill>
                <a:srgbClr val="0070C0"/>
              </a:solidFill>
            </a:endParaRPr>
          </a:p>
          <a:p>
            <a:pPr marL="0" indent="0">
              <a:buNone/>
            </a:pPr>
            <a:r>
              <a:rPr lang="en-US" dirty="0" smtClean="0">
                <a:solidFill>
                  <a:srgbClr val="0070C0"/>
                </a:solidFill>
              </a:rPr>
              <a:t>Persons </a:t>
            </a:r>
            <a:r>
              <a:rPr lang="en-US" dirty="0">
                <a:solidFill>
                  <a:srgbClr val="0070C0"/>
                </a:solidFill>
              </a:rPr>
              <a:t>with measles, hepatitis A, influenza and several other diseases become infectious </a:t>
            </a:r>
            <a:r>
              <a:rPr lang="en-US" dirty="0">
                <a:solidFill>
                  <a:srgbClr val="FF0000"/>
                </a:solidFill>
              </a:rPr>
              <a:t>a few days before </a:t>
            </a:r>
            <a:r>
              <a:rPr lang="en-US" dirty="0">
                <a:solidFill>
                  <a:srgbClr val="0070C0"/>
                </a:solidFill>
              </a:rPr>
              <a:t>the onset of symptoms.</a:t>
            </a:r>
          </a:p>
        </p:txBody>
      </p:sp>
      <p:pic>
        <p:nvPicPr>
          <p:cNvPr id="4" name="Audio 3">
            <a:hlinkClick r:id="" action="ppaction://media"/>
            <a:extLst>
              <a:ext uri="{FF2B5EF4-FFF2-40B4-BE49-F238E27FC236}">
                <a16:creationId xmlns:a16="http://schemas.microsoft.com/office/drawing/2014/main" id="{ED3AFF20-39E7-4070-B559-4525EE57CA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77429091"/>
      </p:ext>
    </p:extLst>
  </p:cSld>
  <p:clrMapOvr>
    <a:masterClrMapping/>
  </p:clrMapOvr>
  <mc:AlternateContent xmlns:mc="http://schemas.openxmlformats.org/markup-compatibility/2006" xmlns:p14="http://schemas.microsoft.com/office/powerpoint/2010/main">
    <mc:Choice Requires="p14">
      <p:transition spd="slow" p14:dur="2000" advTm="35526"/>
    </mc:Choice>
    <mc:Fallback xmlns="">
      <p:transition spd="slow" advTm="35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1BD1-6C52-40BD-BDC9-54EF1AF162BE}"/>
              </a:ext>
            </a:extLst>
          </p:cNvPr>
          <p:cNvSpPr>
            <a:spLocks noGrp="1"/>
          </p:cNvSpPr>
          <p:nvPr>
            <p:ph type="title"/>
          </p:nvPr>
        </p:nvSpPr>
        <p:spPr/>
        <p:txBody>
          <a:bodyPr/>
          <a:lstStyle/>
          <a:p>
            <a:r>
              <a:rPr lang="en-US" b="1" dirty="0">
                <a:solidFill>
                  <a:srgbClr val="FF0000"/>
                </a:solidFill>
              </a:rPr>
              <a:t>Natural History and Spectrum of Disease</a:t>
            </a:r>
            <a:endParaRPr lang="en-US" dirty="0"/>
          </a:p>
        </p:txBody>
      </p:sp>
      <p:sp>
        <p:nvSpPr>
          <p:cNvPr id="3" name="Content Placeholder 2">
            <a:extLst>
              <a:ext uri="{FF2B5EF4-FFF2-40B4-BE49-F238E27FC236}">
                <a16:creationId xmlns:a16="http://schemas.microsoft.com/office/drawing/2014/main" id="{7F58508F-8BC5-4686-8E95-C0A4D9442857}"/>
              </a:ext>
            </a:extLst>
          </p:cNvPr>
          <p:cNvSpPr>
            <a:spLocks noGrp="1"/>
          </p:cNvSpPr>
          <p:nvPr>
            <p:ph sz="quarter" idx="1"/>
          </p:nvPr>
        </p:nvSpPr>
        <p:spPr>
          <a:xfrm>
            <a:off x="816864" y="1828800"/>
            <a:ext cx="10871200" cy="4648200"/>
          </a:xfrm>
        </p:spPr>
        <p:txBody>
          <a:bodyPr>
            <a:normAutofit fontScale="92500" lnSpcReduction="20000"/>
          </a:bodyPr>
          <a:lstStyle/>
          <a:p>
            <a:pPr marL="0" indent="0">
              <a:buNone/>
            </a:pPr>
            <a:r>
              <a:rPr lang="en-US" sz="3200" dirty="0">
                <a:solidFill>
                  <a:srgbClr val="0070C0"/>
                </a:solidFill>
              </a:rPr>
              <a:t>However </a:t>
            </a:r>
            <a:r>
              <a:rPr lang="en-US" sz="3200" b="1" dirty="0">
                <a:solidFill>
                  <a:srgbClr val="FF0000"/>
                </a:solidFill>
              </a:rPr>
              <a:t>carriers </a:t>
            </a:r>
            <a:r>
              <a:rPr lang="en-US" sz="3200" dirty="0">
                <a:solidFill>
                  <a:srgbClr val="0070C0"/>
                </a:solidFill>
              </a:rPr>
              <a:t>may also be persons who appear to have recovered from their clinical illness but remain infectious, such as </a:t>
            </a:r>
            <a:r>
              <a:rPr lang="en-US" sz="3200" dirty="0">
                <a:solidFill>
                  <a:srgbClr val="FF0000"/>
                </a:solidFill>
              </a:rPr>
              <a:t>chronic carriers </a:t>
            </a:r>
            <a:r>
              <a:rPr lang="en-US" sz="3200" dirty="0">
                <a:solidFill>
                  <a:srgbClr val="0070C0"/>
                </a:solidFill>
              </a:rPr>
              <a:t>of hepatitis B virus, or persons who never exhibited symptoms. </a:t>
            </a:r>
          </a:p>
          <a:p>
            <a:pPr marL="0" indent="0">
              <a:buNone/>
            </a:pPr>
            <a:r>
              <a:rPr lang="en-US" sz="3200" dirty="0">
                <a:solidFill>
                  <a:srgbClr val="0070C0"/>
                </a:solidFill>
              </a:rPr>
              <a:t>The challenge to public health workers is that these carriers, </a:t>
            </a:r>
            <a:r>
              <a:rPr lang="en-US" sz="3200" dirty="0">
                <a:solidFill>
                  <a:srgbClr val="FF0000"/>
                </a:solidFill>
              </a:rPr>
              <a:t>unaware that they are infected and infectious to others</a:t>
            </a:r>
            <a:r>
              <a:rPr lang="en-US" sz="3200" dirty="0">
                <a:solidFill>
                  <a:srgbClr val="0070C0"/>
                </a:solidFill>
              </a:rPr>
              <a:t>, are sometimes more likely to unintentionally spread infection than are people with obvious </a:t>
            </a:r>
            <a:r>
              <a:rPr lang="en-US" sz="3200" dirty="0" smtClean="0">
                <a:solidFill>
                  <a:srgbClr val="0070C0"/>
                </a:solidFill>
              </a:rPr>
              <a:t>disease. </a:t>
            </a:r>
            <a:r>
              <a:rPr lang="en-US" sz="3200" dirty="0">
                <a:solidFill>
                  <a:srgbClr val="0070C0"/>
                </a:solidFill>
              </a:rPr>
              <a:t>These are the dangerous group in the population…..</a:t>
            </a:r>
          </a:p>
          <a:p>
            <a:pPr marL="0" indent="0">
              <a:buNone/>
            </a:pPr>
            <a:r>
              <a:rPr lang="en-US" sz="3200" dirty="0">
                <a:solidFill>
                  <a:srgbClr val="0070C0"/>
                </a:solidFill>
              </a:rPr>
              <a:t>During the current Covid-19 epidemic, you should perceive anybody as infectious …..literally, any body. </a:t>
            </a:r>
          </a:p>
        </p:txBody>
      </p:sp>
      <p:pic>
        <p:nvPicPr>
          <p:cNvPr id="4" name="Audio 3">
            <a:hlinkClick r:id="" action="ppaction://media"/>
            <a:extLst>
              <a:ext uri="{FF2B5EF4-FFF2-40B4-BE49-F238E27FC236}">
                <a16:creationId xmlns:a16="http://schemas.microsoft.com/office/drawing/2014/main" id="{205907C5-0A8E-494F-B477-2502AC5399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5942551"/>
      </p:ext>
    </p:extLst>
  </p:cSld>
  <p:clrMapOvr>
    <a:masterClrMapping/>
  </p:clrMapOvr>
  <mc:AlternateContent xmlns:mc="http://schemas.openxmlformats.org/markup-compatibility/2006" xmlns:p14="http://schemas.microsoft.com/office/powerpoint/2010/main">
    <mc:Choice Requires="p14">
      <p:transition spd="slow" p14:dur="2000" advTm="74039"/>
    </mc:Choice>
    <mc:Fallback xmlns="">
      <p:transition spd="slow" advTm="74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DB4FB-5449-4149-9237-BB30CB3742D4}"/>
              </a:ext>
            </a:extLst>
          </p:cNvPr>
          <p:cNvSpPr>
            <a:spLocks noGrp="1"/>
          </p:cNvSpPr>
          <p:nvPr>
            <p:ph type="title"/>
          </p:nvPr>
        </p:nvSpPr>
        <p:spPr/>
        <p:txBody>
          <a:bodyPr/>
          <a:lstStyle/>
          <a:p>
            <a:r>
              <a:rPr lang="en-US" b="1" dirty="0" err="1" smtClean="0">
                <a:solidFill>
                  <a:srgbClr val="FF0000"/>
                </a:solidFill>
                <a:latin typeface="+mn-lt"/>
              </a:rPr>
              <a:t>Inapparent</a:t>
            </a:r>
            <a:r>
              <a:rPr lang="en-US" b="1" dirty="0" smtClean="0">
                <a:solidFill>
                  <a:srgbClr val="FF0000"/>
                </a:solidFill>
                <a:latin typeface="+mn-lt"/>
              </a:rPr>
              <a:t> </a:t>
            </a:r>
            <a:r>
              <a:rPr lang="en-US" b="1" dirty="0">
                <a:solidFill>
                  <a:srgbClr val="FF0000"/>
                </a:solidFill>
                <a:latin typeface="+mn-lt"/>
              </a:rPr>
              <a:t>Infection</a:t>
            </a:r>
          </a:p>
        </p:txBody>
      </p:sp>
      <p:sp>
        <p:nvSpPr>
          <p:cNvPr id="22" name="Content Placeholder 21">
            <a:extLst>
              <a:ext uri="{FF2B5EF4-FFF2-40B4-BE49-F238E27FC236}">
                <a16:creationId xmlns:a16="http://schemas.microsoft.com/office/drawing/2014/main" id="{035EB5DB-22E9-497F-A24D-60A5DFD500AE}"/>
              </a:ext>
            </a:extLst>
          </p:cNvPr>
          <p:cNvSpPr>
            <a:spLocks noGrp="1"/>
          </p:cNvSpPr>
          <p:nvPr>
            <p:ph sz="quarter" idx="1"/>
          </p:nvPr>
        </p:nvSpPr>
        <p:spPr>
          <a:xfrm>
            <a:off x="816864" y="1676400"/>
            <a:ext cx="10871200" cy="5181600"/>
          </a:xfrm>
        </p:spPr>
        <p:txBody>
          <a:bodyPr>
            <a:normAutofit/>
          </a:bodyPr>
          <a:lstStyle/>
          <a:p>
            <a:r>
              <a:rPr lang="en-US" sz="3200" b="1" dirty="0">
                <a:solidFill>
                  <a:srgbClr val="FF0000"/>
                </a:solidFill>
              </a:rPr>
              <a:t>Preclinical disease</a:t>
            </a:r>
            <a:r>
              <a:rPr lang="en-US" sz="3200" b="1" dirty="0">
                <a:solidFill>
                  <a:srgbClr val="0070C0"/>
                </a:solidFill>
              </a:rPr>
              <a:t>: in the early stage of disease progression, disease is not clinically detected but is destined to become clinical disease.</a:t>
            </a:r>
          </a:p>
          <a:p>
            <a:r>
              <a:rPr lang="en-US" sz="3200" b="1" dirty="0">
                <a:solidFill>
                  <a:srgbClr val="FF0000"/>
                </a:solidFill>
              </a:rPr>
              <a:t>Subclinical disease</a:t>
            </a:r>
            <a:r>
              <a:rPr lang="en-US" sz="3200" b="1" dirty="0">
                <a:solidFill>
                  <a:srgbClr val="0070C0"/>
                </a:solidFill>
              </a:rPr>
              <a:t>: disease is not detected but the host carries the organism or has antibody response.</a:t>
            </a:r>
          </a:p>
          <a:p>
            <a:r>
              <a:rPr lang="en-US" sz="3200" b="1" dirty="0">
                <a:solidFill>
                  <a:srgbClr val="FF0000"/>
                </a:solidFill>
              </a:rPr>
              <a:t>Chronic carriers </a:t>
            </a:r>
            <a:r>
              <a:rPr lang="en-US" sz="3200" b="1" dirty="0">
                <a:solidFill>
                  <a:srgbClr val="0070C0"/>
                </a:solidFill>
              </a:rPr>
              <a:t>are those who continue to harbor a pathogen such as hepatitis B </a:t>
            </a:r>
            <a:r>
              <a:rPr lang="en-US" sz="3200" b="1" dirty="0" smtClean="0">
                <a:solidFill>
                  <a:srgbClr val="0070C0"/>
                </a:solidFill>
              </a:rPr>
              <a:t>virus, HIV, </a:t>
            </a:r>
            <a:r>
              <a:rPr lang="en-US" sz="3200" b="1" dirty="0">
                <a:solidFill>
                  <a:srgbClr val="0070C0"/>
                </a:solidFill>
              </a:rPr>
              <a:t>or Salmonella Typhi, the causative agent of typhoid fever, for months or even years after their initial infection. </a:t>
            </a:r>
          </a:p>
        </p:txBody>
      </p:sp>
      <p:pic>
        <p:nvPicPr>
          <p:cNvPr id="3" name="Audio 2">
            <a:hlinkClick r:id="" action="ppaction://media"/>
            <a:extLst>
              <a:ext uri="{FF2B5EF4-FFF2-40B4-BE49-F238E27FC236}">
                <a16:creationId xmlns:a16="http://schemas.microsoft.com/office/drawing/2014/main" id="{1D56086F-1993-484E-B645-3DBD22B0FC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6194368"/>
      </p:ext>
    </p:extLst>
  </p:cSld>
  <p:clrMapOvr>
    <a:masterClrMapping/>
  </p:clrMapOvr>
  <mc:AlternateContent xmlns:mc="http://schemas.openxmlformats.org/markup-compatibility/2006" xmlns:p14="http://schemas.microsoft.com/office/powerpoint/2010/main">
    <mc:Choice Requires="p14">
      <p:transition spd="slow" p14:dur="2000" advTm="85536"/>
    </mc:Choice>
    <mc:Fallback xmlns="">
      <p:transition spd="slow" advTm="8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DB4FB-5449-4149-9237-BB30CB3742D4}"/>
              </a:ext>
            </a:extLst>
          </p:cNvPr>
          <p:cNvSpPr>
            <a:spLocks noGrp="1"/>
          </p:cNvSpPr>
          <p:nvPr>
            <p:ph type="title"/>
          </p:nvPr>
        </p:nvSpPr>
        <p:spPr>
          <a:xfrm>
            <a:off x="1447800" y="228600"/>
            <a:ext cx="10240264" cy="990600"/>
          </a:xfrm>
        </p:spPr>
        <p:txBody>
          <a:bodyPr/>
          <a:lstStyle/>
          <a:p>
            <a:r>
              <a:rPr lang="en-US" b="1" dirty="0" smtClean="0">
                <a:solidFill>
                  <a:srgbClr val="FF0000"/>
                </a:solidFill>
                <a:latin typeface="+mn-lt"/>
              </a:rPr>
              <a:t>Unapparent </a:t>
            </a:r>
            <a:r>
              <a:rPr lang="en-US" b="1" dirty="0">
                <a:solidFill>
                  <a:srgbClr val="FF0000"/>
                </a:solidFill>
                <a:latin typeface="+mn-lt"/>
              </a:rPr>
              <a:t>Infection</a:t>
            </a:r>
          </a:p>
        </p:txBody>
      </p:sp>
      <p:sp>
        <p:nvSpPr>
          <p:cNvPr id="22" name="Content Placeholder 21">
            <a:extLst>
              <a:ext uri="{FF2B5EF4-FFF2-40B4-BE49-F238E27FC236}">
                <a16:creationId xmlns:a16="http://schemas.microsoft.com/office/drawing/2014/main" id="{035EB5DB-22E9-497F-A24D-60A5DFD500AE}"/>
              </a:ext>
            </a:extLst>
          </p:cNvPr>
          <p:cNvSpPr>
            <a:spLocks noGrp="1"/>
          </p:cNvSpPr>
          <p:nvPr>
            <p:ph sz="quarter" idx="1"/>
          </p:nvPr>
        </p:nvSpPr>
        <p:spPr>
          <a:xfrm>
            <a:off x="533400" y="1676400"/>
            <a:ext cx="6248400" cy="5181600"/>
          </a:xfrm>
        </p:spPr>
        <p:txBody>
          <a:bodyPr>
            <a:normAutofit/>
          </a:bodyPr>
          <a:lstStyle/>
          <a:p>
            <a:pPr marL="0" indent="0">
              <a:buNone/>
            </a:pPr>
            <a:r>
              <a:rPr lang="en-US" sz="3200" dirty="0">
                <a:solidFill>
                  <a:srgbClr val="0070C0"/>
                </a:solidFill>
              </a:rPr>
              <a:t>One notorious carrier is Mary Mallon, or </a:t>
            </a:r>
            <a:r>
              <a:rPr lang="en-US" sz="3200" dirty="0">
                <a:solidFill>
                  <a:srgbClr val="FF0000"/>
                </a:solidFill>
              </a:rPr>
              <a:t>Typhoid Mary</a:t>
            </a:r>
            <a:r>
              <a:rPr lang="en-US" sz="3200" dirty="0">
                <a:solidFill>
                  <a:srgbClr val="0070C0"/>
                </a:solidFill>
              </a:rPr>
              <a:t>, who was an asymptomatic chronic carrier of Salmonella Typhi. As a cook in New York City and New Jersey in the early 1900s, she unintentionally infected dozens of people until she was placed in isolation on an island in the East River, where she died 23 years later.</a:t>
            </a:r>
            <a:endParaRPr lang="en-US" sz="2800" dirty="0"/>
          </a:p>
        </p:txBody>
      </p:sp>
      <p:pic>
        <p:nvPicPr>
          <p:cNvPr id="3" name="Audio 2">
            <a:hlinkClick r:id="" action="ppaction://media"/>
            <a:extLst>
              <a:ext uri="{FF2B5EF4-FFF2-40B4-BE49-F238E27FC236}">
                <a16:creationId xmlns:a16="http://schemas.microsoft.com/office/drawing/2014/main" id="{05B60C58-66EB-4BAD-8BE8-9740EB12E1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4" name="Picture 3"/>
          <p:cNvPicPr>
            <a:picLocks noChangeAspect="1"/>
          </p:cNvPicPr>
          <p:nvPr/>
        </p:nvPicPr>
        <p:blipFill>
          <a:blip r:embed="rId5"/>
          <a:stretch>
            <a:fillRect/>
          </a:stretch>
        </p:blipFill>
        <p:spPr>
          <a:xfrm>
            <a:off x="6656971" y="2148840"/>
            <a:ext cx="5052429" cy="3962400"/>
          </a:xfrm>
          <a:prstGeom prst="rect">
            <a:avLst/>
          </a:prstGeom>
        </p:spPr>
      </p:pic>
    </p:spTree>
    <p:extLst>
      <p:ext uri="{BB962C8B-B14F-4D97-AF65-F5344CB8AC3E}">
        <p14:creationId xmlns:p14="http://schemas.microsoft.com/office/powerpoint/2010/main" val="4104379707"/>
      </p:ext>
    </p:extLst>
  </p:cSld>
  <p:clrMapOvr>
    <a:masterClrMapping/>
  </p:clrMapOvr>
  <mc:AlternateContent xmlns:mc="http://schemas.openxmlformats.org/markup-compatibility/2006" xmlns:p14="http://schemas.microsoft.com/office/powerpoint/2010/main">
    <mc:Choice Requires="p14">
      <p:transition spd="slow" p14:dur="2000" advTm="59047"/>
    </mc:Choice>
    <mc:Fallback xmlns="">
      <p:transition spd="slow" advTm="59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7B0D6-EA70-4303-ABFA-AB1245BEC3EE}"/>
              </a:ext>
            </a:extLst>
          </p:cNvPr>
          <p:cNvSpPr>
            <a:spLocks noGrp="1"/>
          </p:cNvSpPr>
          <p:nvPr>
            <p:ph type="title"/>
          </p:nvPr>
        </p:nvSpPr>
        <p:spPr>
          <a:xfrm>
            <a:off x="1295400" y="228600"/>
            <a:ext cx="10392664" cy="990600"/>
          </a:xfrm>
        </p:spPr>
        <p:txBody>
          <a:bodyPr>
            <a:noAutofit/>
          </a:bodyPr>
          <a:lstStyle/>
          <a:p>
            <a:r>
              <a:rPr lang="en-US" sz="3600" b="1" dirty="0">
                <a:solidFill>
                  <a:srgbClr val="FF0000"/>
                </a:solidFill>
              </a:rPr>
              <a:t>      Natural History and Spectrum of Disease</a:t>
            </a:r>
            <a:endParaRPr lang="en-US" sz="3600" b="1" dirty="0"/>
          </a:p>
        </p:txBody>
      </p:sp>
      <p:pic>
        <p:nvPicPr>
          <p:cNvPr id="4" name="Content Placeholder 3">
            <a:extLst>
              <a:ext uri="{FF2B5EF4-FFF2-40B4-BE49-F238E27FC236}">
                <a16:creationId xmlns:a16="http://schemas.microsoft.com/office/drawing/2014/main" id="{35653F88-3D27-4435-A3F0-826AF92E68D8}"/>
              </a:ext>
            </a:extLst>
          </p:cNvPr>
          <p:cNvPicPr>
            <a:picLocks noGrp="1" noChangeAspect="1"/>
          </p:cNvPicPr>
          <p:nvPr>
            <p:ph sz="quarter" idx="1"/>
          </p:nvPr>
        </p:nvPicPr>
        <p:blipFill>
          <a:blip r:embed="rId4"/>
          <a:stretch>
            <a:fillRect/>
          </a:stretch>
        </p:blipFill>
        <p:spPr>
          <a:xfrm>
            <a:off x="2590803" y="1583679"/>
            <a:ext cx="6387729" cy="5053745"/>
          </a:xfrm>
          <a:prstGeom prst="rect">
            <a:avLst/>
          </a:prstGeom>
        </p:spPr>
      </p:pic>
      <p:pic>
        <p:nvPicPr>
          <p:cNvPr id="3" name="Audio 2">
            <a:hlinkClick r:id="" action="ppaction://media"/>
            <a:extLst>
              <a:ext uri="{FF2B5EF4-FFF2-40B4-BE49-F238E27FC236}">
                <a16:creationId xmlns:a16="http://schemas.microsoft.com/office/drawing/2014/main" id="{AAFF3D6C-4455-4488-B67A-674D9154D5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1495731"/>
      </p:ext>
    </p:extLst>
  </p:cSld>
  <p:clrMapOvr>
    <a:masterClrMapping/>
  </p:clrMapOvr>
  <mc:AlternateContent xmlns:mc="http://schemas.openxmlformats.org/markup-compatibility/2006" xmlns:p14="http://schemas.microsoft.com/office/powerpoint/2010/main">
    <mc:Choice Requires="p14">
      <p:transition spd="slow" p14:dur="2000" advTm="194546"/>
    </mc:Choice>
    <mc:Fallback xmlns="">
      <p:transition spd="slow" advTm="194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61B19A-EECE-4017-9B61-D2FAE8866B7A}"/>
              </a:ext>
            </a:extLst>
          </p:cNvPr>
          <p:cNvPicPr>
            <a:picLocks noChangeAspect="1"/>
          </p:cNvPicPr>
          <p:nvPr/>
        </p:nvPicPr>
        <p:blipFill>
          <a:blip r:embed="rId4"/>
          <a:stretch>
            <a:fillRect/>
          </a:stretch>
        </p:blipFill>
        <p:spPr>
          <a:xfrm>
            <a:off x="1295400" y="133492"/>
            <a:ext cx="8763205" cy="6572108"/>
          </a:xfrm>
          <a:prstGeom prst="rect">
            <a:avLst/>
          </a:prstGeom>
        </p:spPr>
      </p:pic>
      <p:pic>
        <p:nvPicPr>
          <p:cNvPr id="2" name="Audio 1">
            <a:hlinkClick r:id="" action="ppaction://media"/>
            <a:extLst>
              <a:ext uri="{FF2B5EF4-FFF2-40B4-BE49-F238E27FC236}">
                <a16:creationId xmlns:a16="http://schemas.microsoft.com/office/drawing/2014/main" id="{957155EE-476D-4620-A39A-BA4CDE91CA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804792"/>
      </p:ext>
    </p:extLst>
  </p:cSld>
  <p:clrMapOvr>
    <a:masterClrMapping/>
  </p:clrMapOvr>
  <mc:AlternateContent xmlns:mc="http://schemas.openxmlformats.org/markup-compatibility/2006" xmlns:p14="http://schemas.microsoft.com/office/powerpoint/2010/main">
    <mc:Choice Requires="p14">
      <p:transition spd="slow" p14:dur="2000" advTm="113540"/>
    </mc:Choice>
    <mc:Fallback xmlns="">
      <p:transition spd="slow" advTm="113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2060821</TotalTime>
  <Words>1891</Words>
  <Application>Microsoft Office PowerPoint</Application>
  <PresentationFormat>Widescreen</PresentationFormat>
  <Paragraphs>118</Paragraphs>
  <Slides>26</Slides>
  <Notes>0</Notes>
  <HiddenSlides>0</HiddenSlides>
  <MMClips>26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Times New Roman</vt:lpstr>
      <vt:lpstr>Wingdings</vt:lpstr>
      <vt:lpstr>Wingdings 2</vt:lpstr>
      <vt:lpstr>Median</vt:lpstr>
      <vt:lpstr>Natural History of disease and disease transmission</vt:lpstr>
      <vt:lpstr>Natural History and Spectrum of Disease</vt:lpstr>
      <vt:lpstr>Natural History and Spectrum of Disease</vt:lpstr>
      <vt:lpstr>Natural History and Spectrum of Disease</vt:lpstr>
      <vt:lpstr>Natural History and Spectrum of Disease</vt:lpstr>
      <vt:lpstr>Inapparent Infection</vt:lpstr>
      <vt:lpstr>Unapparent Infection</vt:lpstr>
      <vt:lpstr>      Natural History and Spectrum of Disease</vt:lpstr>
      <vt:lpstr>PowerPoint Presentation</vt:lpstr>
      <vt:lpstr>Transmission of Disease: Chain of Infection</vt:lpstr>
      <vt:lpstr>Reservoir</vt:lpstr>
      <vt:lpstr>Human Reservoir</vt:lpstr>
      <vt:lpstr>Animal Reservoir</vt:lpstr>
      <vt:lpstr>Environmental Reservoir</vt:lpstr>
      <vt:lpstr>Portal of Exit</vt:lpstr>
      <vt:lpstr>Modes of Transmission</vt:lpstr>
      <vt:lpstr>Modes of Transmission</vt:lpstr>
      <vt:lpstr>Transmission of Agents from Mother to Child</vt:lpstr>
      <vt:lpstr>Portal of Entry</vt:lpstr>
      <vt:lpstr>Portal of Entry</vt:lpstr>
      <vt:lpstr>Susceptible Host</vt:lpstr>
      <vt:lpstr>Implications for public health</vt:lpstr>
      <vt:lpstr>Implications for public health</vt:lpstr>
      <vt:lpstr>PowerPoint Presentation</vt:lpstr>
      <vt:lpstr>Herd Immunity and Disease Control</vt:lpstr>
      <vt:lpstr>Requirements for Herd Immunity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Association &amp; Causation in epidemiological studies</dc:title>
  <dc:creator>Mohammad Rawashdeh</dc:creator>
  <cp:lastModifiedBy>Dr. Sireen Al-Khaldi</cp:lastModifiedBy>
  <cp:revision>176</cp:revision>
  <cp:lastPrinted>2017-11-28T10:33:17Z</cp:lastPrinted>
  <dcterms:created xsi:type="dcterms:W3CDTF">2006-08-16T00:00:00Z</dcterms:created>
  <dcterms:modified xsi:type="dcterms:W3CDTF">2026-03-08T14:14:57Z</dcterms:modified>
</cp:coreProperties>
</file>