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23" r:id="rId2"/>
  </p:sldMasterIdLst>
  <p:notesMasterIdLst>
    <p:notesMasterId r:id="rId30"/>
  </p:notesMasterIdLst>
  <p:sldIdLst>
    <p:sldId id="256" r:id="rId3"/>
    <p:sldId id="339" r:id="rId4"/>
    <p:sldId id="260" r:id="rId5"/>
    <p:sldId id="327" r:id="rId6"/>
    <p:sldId id="263" r:id="rId7"/>
    <p:sldId id="261" r:id="rId8"/>
    <p:sldId id="331" r:id="rId9"/>
    <p:sldId id="405" r:id="rId10"/>
    <p:sldId id="404" r:id="rId11"/>
    <p:sldId id="262" r:id="rId12"/>
    <p:sldId id="382" r:id="rId13"/>
    <p:sldId id="298" r:id="rId14"/>
    <p:sldId id="406" r:id="rId15"/>
    <p:sldId id="264" r:id="rId16"/>
    <p:sldId id="350" r:id="rId17"/>
    <p:sldId id="351" r:id="rId18"/>
    <p:sldId id="376" r:id="rId19"/>
    <p:sldId id="346" r:id="rId20"/>
    <p:sldId id="265" r:id="rId21"/>
    <p:sldId id="407" r:id="rId22"/>
    <p:sldId id="266" r:id="rId23"/>
    <p:sldId id="267" r:id="rId24"/>
    <p:sldId id="268" r:id="rId25"/>
    <p:sldId id="391" r:id="rId26"/>
    <p:sldId id="386" r:id="rId27"/>
    <p:sldId id="311" r:id="rId28"/>
    <p:sldId id="389" r:id="rId29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reen AlKhaldi" initials="SA" lastIdx="1" clrIdx="0">
    <p:extLst>
      <p:ext uri="{19B8F6BF-5375-455C-9EA6-DF929625EA0E}">
        <p15:presenceInfo xmlns:p15="http://schemas.microsoft.com/office/powerpoint/2012/main" userId="Sireen AlKhal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D2"/>
    <a:srgbClr val="26971D"/>
    <a:srgbClr val="53F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738" autoAdjust="0"/>
    <p:restoredTop sz="94291" autoAdjust="0"/>
  </p:normalViewPr>
  <p:slideViewPr>
    <p:cSldViewPr>
      <p:cViewPr varScale="1">
        <p:scale>
          <a:sx n="53" d="100"/>
          <a:sy n="53" d="100"/>
        </p:scale>
        <p:origin x="44" y="4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22B69983-346F-44BD-B595-22DCB012D7B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698500"/>
            <a:ext cx="6205537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A8B86B54-4B06-4321-A53E-CA0B7DF0FE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4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23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81D62-EA70-4C74-8E8C-8DBAADBF426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70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/>
              <a:t>judgment: causal-effect association (causal inference)  magniude of the association, the consistency of findings, and biologic credibility</a:t>
            </a:r>
          </a:p>
          <a:p>
            <a:pPr eaLnBrk="1" hangingPunct="1"/>
            <a:endParaRPr lang="en-GB"/>
          </a:p>
        </p:txBody>
      </p:sp>
      <p:sp>
        <p:nvSpPr>
          <p:cNvPr id="8704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A3DA140-7038-4460-A6D5-C902C207316C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/>
              <a:t>25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75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5476FD-EA82-4A2A-8E7E-DDF3C7687C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B301629-3A3A-466C-BA39-6EDC54DD2E8E}" type="slidenum">
              <a:rPr lang="en-US" sz="1200">
                <a:latin typeface="Times New Roman" pitchFamily="18" charset="0"/>
                <a:cs typeface="Times New Roman" pitchFamily="18" charset="0"/>
              </a:rPr>
              <a:pPr algn="r"/>
              <a:t>27</a:t>
            </a:fld>
            <a:endParaRPr 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0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85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F04B2-A537-4584-A240-EDF356975BC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69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4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37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DE811-EC69-49BE-BD86-D00F6125D1BC}" type="slidenum">
              <a:rPr lang="ar-SA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80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698500"/>
            <a:ext cx="6205537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86B54-4B06-4321-A53E-CA0B7DF0FE7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4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0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6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81928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73952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5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 i="0" u="none">
                <a:solidFill>
                  <a:schemeClr val="bg2"/>
                </a:solidFill>
                <a:latin typeface="+mn-lt"/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 i="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i="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1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3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Ba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0" y="5791200"/>
            <a:ext cx="90424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3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  <p:extLst>
      <p:ext uri="{BB962C8B-B14F-4D97-AF65-F5344CB8AC3E}">
        <p14:creationId xmlns:p14="http://schemas.microsoft.com/office/powerpoint/2010/main" val="406861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4" y="273051"/>
            <a:ext cx="6815668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3"/>
            <a:ext cx="4011084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* Citations, references, and credits – Myriad Pro, 11pt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  <p:extLst>
      <p:ext uri="{BB962C8B-B14F-4D97-AF65-F5344CB8AC3E}">
        <p14:creationId xmlns:p14="http://schemas.microsoft.com/office/powerpoint/2010/main" val="405743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0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0" y="6281928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473952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5"/>
          <p:cNvSpPr>
            <a:spLocks noChangeShapeType="1"/>
          </p:cNvSpPr>
          <p:nvPr/>
        </p:nvSpPr>
        <p:spPr bwMode="gray">
          <a:xfrm>
            <a:off x="522819" y="806450"/>
            <a:ext cx="11140016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eaLnBrk="0" hangingPunct="0">
              <a:lnSpc>
                <a:spcPct val="106000"/>
              </a:lnSpc>
              <a:spcBef>
                <a:spcPct val="50000"/>
              </a:spcBef>
              <a:buSzPct val="100000"/>
              <a:buFont typeface="Wingdings 2" pitchFamily="18" charset="2"/>
              <a:buNone/>
              <a:defRPr/>
            </a:pPr>
            <a:endParaRPr lang="en-US" sz="11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65" y="514360"/>
            <a:ext cx="11127316" cy="2587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524256" y="1152144"/>
            <a:ext cx="5352288" cy="5138928"/>
          </a:xfrm>
          <a:prstGeom prst="rect">
            <a:avLst/>
          </a:prstGeom>
        </p:spPr>
        <p:txBody>
          <a:bodyPr/>
          <a:lstStyle>
            <a:lvl1pPr>
              <a:buFont typeface="Arial" pitchFamily="34" charset="0"/>
              <a:buNone/>
              <a:defRPr/>
            </a:lvl1pPr>
            <a:lvl2pPr>
              <a:defRPr/>
            </a:lvl2pPr>
            <a:lvl3pPr>
              <a:buNone/>
              <a:defRPr/>
            </a:lvl3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08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/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>
                <a:solidFill>
                  <a:srgbClr val="000000"/>
                </a:solidFill>
              </a:defRPr>
            </a:lvl1pPr>
            <a:lvl2pPr marL="742950" indent="-285750">
              <a:defRPr lang="en-US" sz="2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742950" lvl="1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en-US" dirty="0" smtClean="0"/>
              <a:t>Second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 lang="en-U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Times New Roman" pitchFamily="18" charset="0"/>
              </a:defRPr>
            </a:lvl1pPr>
          </a:lstStyle>
          <a:p>
            <a:pPr algn="r">
              <a:defRPr/>
            </a:pPr>
            <a:fld id="{B8477CA6-37AB-49C2-B88B-8C89FDB7A7DF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fld id="{20D9D6E0-0359-47C9-96A7-E8CC85445F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effectLst/>
                <a:latin typeface="+mn-lt"/>
              </a:defRPr>
            </a:lvl1pPr>
          </a:lstStyle>
          <a:p>
            <a:pPr algn="r">
              <a:defRPr/>
            </a:pPr>
            <a:fld id="{A420517B-503E-44E1-A5A3-88F773F5D377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0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effectLst/>
                <a:latin typeface="+mn-lt"/>
              </a:defRPr>
            </a:lvl1pPr>
          </a:lstStyle>
          <a:p>
            <a:pPr algn="r">
              <a:defRPr/>
            </a:pPr>
            <a:fld id="{07D65CA8-24BD-4619-B65A-9A6DFCCF4B56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effectLst/>
                <a:latin typeface="+mn-lt"/>
              </a:defRPr>
            </a:lvl1pPr>
          </a:lstStyle>
          <a:p>
            <a:pPr algn="r"/>
            <a:fld id="{BDB89C66-62C2-42AB-A425-5C350ED77922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828800" y="4267200"/>
            <a:ext cx="85344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981200"/>
            <a:ext cx="109728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048000" y="6272784"/>
            <a:ext cx="68072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48000" y="6464808"/>
            <a:ext cx="68072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1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2286001"/>
            <a:ext cx="5283200" cy="3840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2286001"/>
            <a:ext cx="5283200" cy="3840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r">
              <a:defRPr/>
            </a:pPr>
            <a:fld id="{90BC4EA0-5316-4AF4-B131-080363724348}" type="slidenum">
              <a:rPr lang="en-US" smtClean="0"/>
              <a:pPr algn="r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828800" y="1981200"/>
            <a:ext cx="85344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634648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6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3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45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8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7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B416-B4FA-4121-9231-0154D5DFF297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28D3F-C684-4FE0-8A26-1027378B6B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0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6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2" r:id="rId1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990600"/>
            <a:ext cx="6096000" cy="2209800"/>
          </a:xfrm>
        </p:spPr>
        <p:txBody>
          <a:bodyPr>
            <a:normAutofit/>
          </a:bodyPr>
          <a:lstStyle/>
          <a:p>
            <a:pPr algn="l"/>
            <a:r>
              <a:rPr lang="en-US" sz="7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Introduction to </a:t>
            </a:r>
            <a:r>
              <a:rPr lang="en-US" sz="7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Epidemiology </a:t>
            </a:r>
            <a:endParaRPr lang="en-US" sz="7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4953000"/>
            <a:ext cx="9753600" cy="16383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Sireen </a:t>
            </a:r>
            <a:r>
              <a:rPr lang="en-US" sz="3200" b="1" dirty="0" err="1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Alkhaldi</a:t>
            </a:r>
            <a:r>
              <a:rPr lang="en-US" sz="3200" b="1" dirty="0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BDS, MPH, DrPH</a:t>
            </a:r>
          </a:p>
          <a:p>
            <a:pPr algn="l"/>
            <a:r>
              <a:rPr lang="en-US" sz="3200" b="1" dirty="0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Medicine, first semester </a:t>
            </a:r>
            <a:r>
              <a:rPr lang="en-US" sz="3200" b="1" dirty="0" smtClean="0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2025/ 2026</a:t>
            </a:r>
          </a:p>
          <a:p>
            <a:pPr algn="l"/>
            <a:r>
              <a:rPr lang="en-US" sz="3200" b="1" dirty="0" smtClean="0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</a:t>
            </a:r>
            <a:r>
              <a:rPr lang="en-US" sz="3200" b="1" dirty="0">
                <a:solidFill>
                  <a:srgbClr val="2697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Medicine, The University of Jordan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-50800"/>
            <a:ext cx="4572000" cy="4572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F67FBEF-F5F5-4873-AF54-3E4D90A5A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21"/>
    </mc:Choice>
    <mc:Fallback xmlns="">
      <p:transition spd="slow" advTm="24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20717"/>
            <a:ext cx="8365588" cy="8229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 of the definition</a:t>
            </a:r>
          </a:p>
        </p:txBody>
      </p:sp>
      <p:sp>
        <p:nvSpPr>
          <p:cNvPr id="819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9416"/>
            <a:ext cx="10896600" cy="4846320"/>
          </a:xfrm>
        </p:spPr>
        <p:txBody>
          <a:bodyPr>
            <a:noAutofit/>
          </a:bodyPr>
          <a:lstStyle/>
          <a:p>
            <a:pPr marL="609600" indent="-44450">
              <a:buNone/>
            </a:pPr>
            <a:r>
              <a:rPr lang="en-US" altLang="en-US" sz="3200" b="1" dirty="0">
                <a:solidFill>
                  <a:srgbClr val="EB75D2"/>
                </a:solidFill>
              </a:rPr>
              <a:t>Study: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 Systematic collection, analysis and interpretation of data</a:t>
            </a:r>
          </a:p>
          <a:p>
            <a:pPr marL="609600" indent="-44450">
              <a:buNone/>
            </a:pPr>
            <a:endParaRPr lang="en-US" alt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44450"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Epidemiology involves collection, analysis and interpretation of health related data</a:t>
            </a:r>
          </a:p>
          <a:p>
            <a:pPr marL="609600" indent="-44450">
              <a:buNone/>
            </a:pPr>
            <a:endParaRPr lang="en-US" alt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609600" indent="-44450"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Epidemiology is a 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science.</a:t>
            </a:r>
            <a:endParaRPr lang="en-US" alt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19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C2F0E3-35EB-469E-A863-E723C166A7BB}" type="slidenum">
              <a:rPr lang="en-US" altLang="en-US"/>
              <a:pPr/>
              <a:t>10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393F2C-C182-41B7-A8B6-F1CCC1AA4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4074319"/>
            <a:ext cx="3733800" cy="2647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6"/>
    </mc:Choice>
    <mc:Fallback xmlns="">
      <p:transition spd="slow" advTm="37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81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010400" cy="7467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 of epidemiology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10896600" cy="5638800"/>
          </a:xfrm>
        </p:spPr>
        <p:txBody>
          <a:bodyPr>
            <a:normAutofit/>
          </a:bodyPr>
          <a:lstStyle/>
          <a:p>
            <a:pPr indent="-60325">
              <a:spcBef>
                <a:spcPts val="1800"/>
              </a:spcBef>
              <a:buNone/>
            </a:pPr>
            <a:r>
              <a:rPr lang="en-US" altLang="en-US" sz="3500" b="1" dirty="0">
                <a:solidFill>
                  <a:srgbClr val="EB75D2"/>
                </a:solidFill>
              </a:rPr>
              <a:t>Distribution:</a:t>
            </a:r>
            <a:r>
              <a:rPr lang="en-US" altLang="en-US" sz="3500" b="1" dirty="0">
                <a:solidFill>
                  <a:schemeClr val="accent1">
                    <a:lumMod val="75000"/>
                  </a:schemeClr>
                </a:solidFill>
              </a:rPr>
              <a:t>   Epidemiology is concerned with the </a:t>
            </a:r>
            <a:r>
              <a:rPr lang="en-US" altLang="en-US" sz="3500" b="1" u="sng" dirty="0">
                <a:solidFill>
                  <a:schemeClr val="accent1">
                    <a:lumMod val="75000"/>
                  </a:schemeClr>
                </a:solidFill>
              </a:rPr>
              <a:t>frequency</a:t>
            </a:r>
            <a:r>
              <a:rPr lang="en-US" altLang="en-US" sz="3500" b="1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altLang="en-US" sz="3500" b="1" u="sng" dirty="0" smtClean="0">
                <a:solidFill>
                  <a:schemeClr val="accent1">
                    <a:lumMod val="75000"/>
                  </a:schemeClr>
                </a:solidFill>
              </a:rPr>
              <a:t>pattern</a:t>
            </a:r>
            <a:r>
              <a:rPr lang="en-US" altLang="en-US" sz="35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3500" b="1" dirty="0">
                <a:solidFill>
                  <a:schemeClr val="accent1">
                    <a:lumMod val="75000"/>
                  </a:schemeClr>
                </a:solidFill>
              </a:rPr>
              <a:t>of health events in a population: </a:t>
            </a:r>
            <a:endParaRPr lang="en-US" altLang="en-US" sz="3600" b="1" dirty="0" smtClean="0">
              <a:solidFill>
                <a:srgbClr val="EB75D2"/>
              </a:solidFill>
            </a:endParaRP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600" b="1" dirty="0" smtClean="0">
                <a:solidFill>
                  <a:srgbClr val="EB75D2"/>
                </a:solidFill>
              </a:rPr>
              <a:t>Frequency:  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 core characteristic of epidemiology is to measure the frequency (number of cases) of diseases, disability or death in a specified population.</a:t>
            </a: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It also refers to 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the relationship of that number to the size of the population. </a:t>
            </a:r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This falls in the domain of biostatistics, which is a basic tool of epidemiology. </a:t>
            </a:r>
          </a:p>
          <a:p>
            <a:pPr indent="-60325">
              <a:buNone/>
            </a:pPr>
            <a:endParaRPr lang="en-US" altLang="en-US" sz="2800" b="1" dirty="0"/>
          </a:p>
          <a:p>
            <a:pPr indent="-60325">
              <a:buNone/>
            </a:pPr>
            <a:endParaRPr lang="en-US" altLang="en-US" sz="2800" b="1" dirty="0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40BACE-9F48-4176-9D66-AB905D1DF1DB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39982F1-98DC-4FAC-8383-247638F59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21"/>
    </mc:Choice>
    <mc:Fallback xmlns="">
      <p:transition spd="slow" advTm="9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242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8077200" cy="7467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 of epidemiology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128712"/>
            <a:ext cx="7391400" cy="5729287"/>
          </a:xfrm>
        </p:spPr>
        <p:txBody>
          <a:bodyPr>
            <a:normAutofit/>
          </a:bodyPr>
          <a:lstStyle/>
          <a:p>
            <a:pPr indent="-60325">
              <a:spcBef>
                <a:spcPts val="1800"/>
              </a:spcBef>
              <a:buNone/>
            </a:pPr>
            <a:r>
              <a:rPr lang="en-US" altLang="en-US" sz="3600" b="1" dirty="0">
                <a:solidFill>
                  <a:srgbClr val="EB75D2"/>
                </a:solidFill>
              </a:rPr>
              <a:t>Disease frequency:  </a:t>
            </a:r>
            <a:endParaRPr lang="en-US" altLang="en-US" sz="3200" b="1" dirty="0">
              <a:solidFill>
                <a:srgbClr val="EB75D2"/>
              </a:solidFill>
            </a:endParaRP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E.g. 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Number of cases, Proportion (%), Prevalence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, Incidence rates, Death rate etc.</a:t>
            </a: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These rates are essential for comparing the disease frequency in different populations or sub groups of the same 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population</a:t>
            </a:r>
          </a:p>
          <a:p>
            <a:pPr indent="-60325">
              <a:spcBef>
                <a:spcPts val="1800"/>
              </a:spcBef>
              <a:buNone/>
            </a:pP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</a:rPr>
              <a:t>(rate</a:t>
            </a: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: number of cases occurring during a specific period; always dependent on the size of the population during that </a:t>
            </a:r>
            <a:r>
              <a:rPr lang="en-US" altLang="en-US" dirty="0" smtClean="0">
                <a:solidFill>
                  <a:schemeClr val="accent1">
                    <a:lumMod val="75000"/>
                  </a:schemeClr>
                </a:solidFill>
              </a:rPr>
              <a:t>period).</a:t>
            </a:r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40BACE-9F48-4176-9D66-AB905D1DF1DB}" type="slidenum">
              <a:rPr lang="en-US" altLang="en-US"/>
              <a:pPr/>
              <a:t>12</a:t>
            </a:fld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085" y="1688377"/>
            <a:ext cx="3935515" cy="3429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F997F5-1FE5-4642-8560-906239935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19"/>
    </mc:Choice>
    <mc:Fallback xmlns="">
      <p:transition spd="slow" advTm="5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800100"/>
            <a:ext cx="8229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i="1" dirty="0"/>
              <a:t>   </a:t>
            </a:r>
            <a:r>
              <a:rPr lang="en-US" sz="4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EPIDEMIC  CURVE</a:t>
            </a: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57800" y="2209800"/>
            <a:ext cx="0" cy="3200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257800" y="5410200"/>
            <a:ext cx="2819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00400" y="4191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5555673" y="3613727"/>
            <a:ext cx="1136072" cy="1803400"/>
          </a:xfrm>
          <a:custGeom>
            <a:avLst/>
            <a:gdLst>
              <a:gd name="connsiteX0" fmla="*/ 0 w 1136072"/>
              <a:gd name="connsiteY0" fmla="*/ 1789546 h 1803400"/>
              <a:gd name="connsiteX1" fmla="*/ 443345 w 1136072"/>
              <a:gd name="connsiteY1" fmla="*/ 2309 h 1803400"/>
              <a:gd name="connsiteX2" fmla="*/ 1136072 w 1136072"/>
              <a:gd name="connsiteY2" fmla="*/ 1803400 h 1803400"/>
              <a:gd name="connsiteX3" fmla="*/ 1136072 w 1136072"/>
              <a:gd name="connsiteY3" fmla="*/ 1803400 h 1803400"/>
              <a:gd name="connsiteX4" fmla="*/ 1136072 w 1136072"/>
              <a:gd name="connsiteY4" fmla="*/ 1803400 h 180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6072" h="1803400">
                <a:moveTo>
                  <a:pt x="0" y="1789546"/>
                </a:moveTo>
                <a:cubicBezTo>
                  <a:pt x="127000" y="894773"/>
                  <a:pt x="254000" y="0"/>
                  <a:pt x="443345" y="2309"/>
                </a:cubicBezTo>
                <a:cubicBezTo>
                  <a:pt x="632690" y="4618"/>
                  <a:pt x="1136072" y="1803400"/>
                  <a:pt x="1136072" y="1803400"/>
                </a:cubicBezTo>
                <a:lnTo>
                  <a:pt x="1136072" y="1803400"/>
                </a:lnTo>
                <a:lnTo>
                  <a:pt x="1136072" y="180340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43600" y="563880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9000" y="3468470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CASES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486400" y="3429000"/>
            <a:ext cx="0" cy="190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86400" y="2819401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EXPOSURE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E7D82D-7629-47F7-B91A-3D5914500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1"/>
    </mc:Choice>
    <mc:Fallback xmlns="">
      <p:transition spd="slow" advTm="3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26483"/>
            <a:ext cx="6858000" cy="746760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 of epidemiology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524000"/>
            <a:ext cx="10058400" cy="5714419"/>
          </a:xfrm>
        </p:spPr>
        <p:txBody>
          <a:bodyPr>
            <a:normAutofit/>
          </a:bodyPr>
          <a:lstStyle/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>
                <a:solidFill>
                  <a:srgbClr val="EB75D2"/>
                </a:solidFill>
              </a:rPr>
              <a:t>Distribution….. 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The study of the </a:t>
            </a:r>
            <a:r>
              <a:rPr lang="en-US" altLang="en-US" sz="3200" b="1" dirty="0">
                <a:solidFill>
                  <a:srgbClr val="EB75D2"/>
                </a:solidFill>
              </a:rPr>
              <a:t>pattern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 of an event by </a:t>
            </a:r>
            <a:r>
              <a:rPr lang="en-US" altLang="en-US" sz="3200" b="1" u="sng" dirty="0">
                <a:solidFill>
                  <a:schemeClr val="accent1">
                    <a:lumMod val="75000"/>
                  </a:schemeClr>
                </a:solidFill>
              </a:rPr>
              <a:t>person, place and time.</a:t>
            </a: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Epidemiology studies distribution of diseases among subgroups of the population, in </a:t>
            </a:r>
            <a:r>
              <a:rPr lang="en-US" altLang="en-US" sz="3200" b="1" dirty="0" smtClean="0">
                <a:solidFill>
                  <a:schemeClr val="accent1">
                    <a:lumMod val="75000"/>
                  </a:schemeClr>
                </a:solidFill>
              </a:rPr>
              <a:t>different 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geographic areas, and also any increase or decrease over time.</a:t>
            </a: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It answers the question who, where and when? This is descriptive epidemiology.</a:t>
            </a:r>
          </a:p>
          <a:p>
            <a:pPr indent="-60325">
              <a:spcBef>
                <a:spcPts val="1800"/>
              </a:spcBef>
              <a:buNone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An important outcome of this step is formulation of etiological hypothesis</a:t>
            </a:r>
          </a:p>
          <a:p>
            <a:pPr indent="-60325">
              <a:buNone/>
            </a:pPr>
            <a:endParaRPr lang="en-US" altLang="en-US" sz="2800" b="1" dirty="0"/>
          </a:p>
          <a:p>
            <a:pPr indent="-60325">
              <a:buNone/>
            </a:pPr>
            <a:endParaRPr lang="en-US" altLang="en-US" sz="2800" b="1" dirty="0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B40BACE-9F48-4176-9D66-AB905D1DF1DB}" type="slidenum">
              <a:rPr lang="en-US" altLang="en-US"/>
              <a:pPr/>
              <a:t>14</a:t>
            </a:fld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85A0F0-FB01-4EB6-8D33-98B8D975E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18"/>
    </mc:Choice>
    <mc:Fallback xmlns="">
      <p:transition spd="slow" advTm="139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81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65127"/>
            <a:ext cx="8743950" cy="8540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53F3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75191"/>
            <a:ext cx="10515600" cy="46256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descriptive studies disease is further characterized by defining the </a:t>
            </a:r>
            <a:r>
              <a:rPr lang="en-US" sz="3600" dirty="0">
                <a:solidFill>
                  <a:srgbClr val="EB75D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persons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who develop the disease by age, gender, ethnicity, occupation, marital status, habits, social class &amp; other host factors.</a:t>
            </a:r>
          </a:p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host factors help us to understand the natural history of disease.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C6404B-83FB-4CE8-9C6B-2B1E2FE79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0"/>
    </mc:Choice>
    <mc:Fallback xmlns="">
      <p:transition spd="slow" advTm="5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636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8896350" cy="7778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53F3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10591800" cy="548639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of the geography of the disease (geographical pathology) is one of the important dimensions of epidemiology.</a:t>
            </a:r>
          </a:p>
          <a:p>
            <a:pPr marL="0" indent="0">
              <a:buNone/>
            </a:pPr>
            <a:endParaRPr lang="en-US" sz="1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geographical pathology we learn the 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patterns </a:t>
            </a:r>
            <a:r>
              <a:rPr lang="en-US" sz="3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geographical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areas (e.g. international, national, or urban/rural differences).</a:t>
            </a:r>
          </a:p>
          <a:p>
            <a:pPr marL="0" indent="0">
              <a:buNone/>
            </a:pPr>
            <a:endParaRPr lang="en-US" sz="1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variations may be due to  variations in population density, social class, deficiencies in health services, levels of sanitation, education &amp; environmental factors</a:t>
            </a: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 sz="32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DB1F1B-3BF8-41D8-BEA4-25607DE23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8"/>
    </mc:Choice>
    <mc:Fallback xmlns="">
      <p:transition spd="slow" advTm="7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81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603E3-7D59-4757-9305-71D4BD66B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0167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53F32D"/>
                </a:solidFill>
                <a:latin typeface="+mn-lt"/>
                <a:cs typeface="Arial" panose="020B0604020202020204" pitchFamily="34" charset="0"/>
              </a:rPr>
              <a:t>TIME DISTRIBUTION</a:t>
            </a:r>
            <a:endParaRPr lang="en-US" sz="48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C8BCE-EBA1-41CC-80B8-DCC285F8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10744200" cy="527367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pattern of a disease may be described by the time of occurrence</a:t>
            </a:r>
            <a:endParaRPr lang="en-US" sz="3200" b="1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70C0"/>
                </a:solidFill>
              </a:rPr>
              <a:t>The occurrence of disease changes over time.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70C0"/>
                </a:solidFill>
              </a:rPr>
              <a:t>Some of these changes occur regularly, while others are unpredictable.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70C0"/>
                </a:solidFill>
              </a:rPr>
              <a:t>Two diseases that occur during the same </a:t>
            </a:r>
            <a:r>
              <a:rPr lang="en-US" sz="3200" dirty="0">
                <a:solidFill>
                  <a:srgbClr val="EB75D2"/>
                </a:solidFill>
              </a:rPr>
              <a:t>season</a:t>
            </a:r>
            <a:r>
              <a:rPr lang="en-US" sz="3200" dirty="0">
                <a:solidFill>
                  <a:srgbClr val="0070C0"/>
                </a:solidFill>
              </a:rPr>
              <a:t> each year include influenza (winter) and West Nile virus infection (August– September).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0070C0"/>
                </a:solidFill>
              </a:rPr>
              <a:t>In contrast, diseases such as hepatitis B and </a:t>
            </a:r>
            <a:r>
              <a:rPr lang="en-US" sz="3200" dirty="0" smtClean="0">
                <a:solidFill>
                  <a:srgbClr val="0070C0"/>
                </a:solidFill>
              </a:rPr>
              <a:t>salmonella </a:t>
            </a:r>
            <a:r>
              <a:rPr lang="en-US" sz="3200" dirty="0">
                <a:solidFill>
                  <a:srgbClr val="0070C0"/>
                </a:solidFill>
              </a:rPr>
              <a:t>can occur at any time</a:t>
            </a:r>
            <a:r>
              <a:rPr lang="en-US" sz="3600" dirty="0">
                <a:solidFill>
                  <a:srgbClr val="0070C0"/>
                </a:solidFill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EB75D2"/>
                </a:solidFill>
              </a:rPr>
              <a:t>Day </a:t>
            </a:r>
            <a:r>
              <a:rPr lang="en-US" sz="3200" dirty="0">
                <a:solidFill>
                  <a:srgbClr val="0070C0"/>
                </a:solidFill>
              </a:rPr>
              <a:t>of the week or </a:t>
            </a:r>
            <a:r>
              <a:rPr lang="en-US" sz="3200" dirty="0">
                <a:solidFill>
                  <a:srgbClr val="EB75D2"/>
                </a:solidFill>
              </a:rPr>
              <a:t>time of the day </a:t>
            </a:r>
            <a:r>
              <a:rPr lang="en-US" sz="3200" dirty="0">
                <a:solidFill>
                  <a:srgbClr val="0070C0"/>
                </a:solidFill>
              </a:rPr>
              <a:t>may be important.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A29F76-DAF8-4EC9-B593-339790CE8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21"/>
    </mc:Choice>
    <mc:Fallback xmlns="">
      <p:transition spd="slow" advTm="7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484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5448"/>
            <a:ext cx="9220200" cy="83515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53F3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990600"/>
            <a:ext cx="11163300" cy="5871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Epidemiologists have identified three kinds of time trends or fluctuations in disease occurrence:</a:t>
            </a:r>
          </a:p>
          <a:p>
            <a:pPr marL="514350" indent="-514350">
              <a:buAutoNum type="arabicPeriod"/>
            </a:pPr>
            <a:r>
              <a:rPr lang="en-US" sz="3200" u="sng" dirty="0">
                <a:solidFill>
                  <a:srgbClr val="0070C0"/>
                </a:solidFill>
                <a:cs typeface="Calibri" panose="020F0502020204030204" pitchFamily="34" charset="0"/>
              </a:rPr>
              <a:t>Short term fluctuation</a:t>
            </a: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: Single (one incubation period and one peak)(e.g. food poisoning)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     	or multiple or continuous  exposure (well of               	contaminated water-cholera)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  </a:t>
            </a:r>
            <a:r>
              <a:rPr lang="en-US" sz="3200" dirty="0" smtClean="0">
                <a:solidFill>
                  <a:srgbClr val="0070C0"/>
                </a:solidFill>
                <a:cs typeface="Calibri" panose="020F0502020204030204" pitchFamily="34" charset="0"/>
              </a:rPr>
              <a:t>2</a:t>
            </a: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. </a:t>
            </a:r>
            <a:r>
              <a:rPr lang="en-US" sz="3200" u="sng" dirty="0">
                <a:solidFill>
                  <a:srgbClr val="0070C0"/>
                </a:solidFill>
                <a:cs typeface="Calibri" panose="020F0502020204030204" pitchFamily="34" charset="0"/>
              </a:rPr>
              <a:t>Periodic fluctuation: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	</a:t>
            </a:r>
            <a:r>
              <a:rPr lang="en-US" sz="3200" b="1" dirty="0">
                <a:solidFill>
                  <a:srgbClr val="0070C0"/>
                </a:solidFill>
                <a:cs typeface="Calibri" panose="020F0502020204030204" pitchFamily="34" charset="0"/>
              </a:rPr>
              <a:t>Seasonal:</a:t>
            </a: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 GI infection in Summer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	</a:t>
            </a:r>
            <a:r>
              <a:rPr lang="en-US" sz="3000" b="1" dirty="0">
                <a:solidFill>
                  <a:srgbClr val="0070C0"/>
                </a:solidFill>
                <a:cs typeface="Calibri" panose="020F0502020204030204" pitchFamily="34" charset="0"/>
              </a:rPr>
              <a:t>Cyclic: </a:t>
            </a:r>
            <a:r>
              <a:rPr lang="en-US" sz="3000" dirty="0">
                <a:solidFill>
                  <a:srgbClr val="0070C0"/>
                </a:solidFill>
                <a:cs typeface="Calibri" panose="020F0502020204030204" pitchFamily="34" charset="0"/>
              </a:rPr>
              <a:t>Human coronavirus </a:t>
            </a:r>
            <a:r>
              <a:rPr lang="en-US" sz="3000" dirty="0" smtClean="0">
                <a:solidFill>
                  <a:srgbClr val="0070C0"/>
                </a:solidFill>
                <a:cs typeface="Calibri" panose="020F0502020204030204" pitchFamily="34" charset="0"/>
              </a:rPr>
              <a:t>every </a:t>
            </a:r>
            <a:r>
              <a:rPr lang="en-US" sz="3000" dirty="0">
                <a:solidFill>
                  <a:srgbClr val="0070C0"/>
                </a:solidFill>
                <a:cs typeface="Calibri" panose="020F0502020204030204" pitchFamily="34" charset="0"/>
              </a:rPr>
              <a:t>7-10 </a:t>
            </a:r>
            <a:r>
              <a:rPr lang="en-US" sz="3000" dirty="0" err="1">
                <a:solidFill>
                  <a:srgbClr val="0070C0"/>
                </a:solidFill>
                <a:cs typeface="Calibri" panose="020F0502020204030204" pitchFamily="34" charset="0"/>
              </a:rPr>
              <a:t>years..antigenic</a:t>
            </a:r>
            <a:r>
              <a:rPr lang="en-US" sz="3000" dirty="0">
                <a:solidFill>
                  <a:srgbClr val="0070C0"/>
                </a:solidFill>
                <a:cs typeface="Calibri" panose="020F0502020204030204" pitchFamily="34" charset="0"/>
              </a:rPr>
              <a:t> variations. </a:t>
            </a:r>
            <a:r>
              <a:rPr lang="en-US" dirty="0">
                <a:solidFill>
                  <a:srgbClr val="0070C0"/>
                </a:solidFill>
                <a:cs typeface="Calibri" panose="020F0502020204030204" pitchFamily="34" charset="0"/>
              </a:rPr>
              <a:t>(e.g. SARS-</a:t>
            </a:r>
            <a:r>
              <a:rPr lang="en-US" dirty="0" err="1">
                <a:solidFill>
                  <a:srgbClr val="0070C0"/>
                </a:solidFill>
                <a:cs typeface="Calibri" panose="020F0502020204030204" pitchFamily="34" charset="0"/>
              </a:rPr>
              <a:t>CoV</a:t>
            </a:r>
            <a:r>
              <a:rPr lang="en-US" dirty="0">
                <a:solidFill>
                  <a:srgbClr val="0070C0"/>
                </a:solidFill>
                <a:cs typeface="Calibri" panose="020F0502020204030204" pitchFamily="34" charset="0"/>
              </a:rPr>
              <a:t> in 2003, MERS-</a:t>
            </a:r>
            <a:r>
              <a:rPr lang="en-US" dirty="0" err="1">
                <a:solidFill>
                  <a:srgbClr val="0070C0"/>
                </a:solidFill>
                <a:cs typeface="Calibri" panose="020F0502020204030204" pitchFamily="34" charset="0"/>
              </a:rPr>
              <a:t>CoV</a:t>
            </a:r>
            <a:r>
              <a:rPr lang="en-US" dirty="0">
                <a:solidFill>
                  <a:srgbClr val="0070C0"/>
                </a:solidFill>
                <a:cs typeface="Calibri" panose="020F0502020204030204" pitchFamily="34" charset="0"/>
              </a:rPr>
              <a:t> in 2012, SARS-CoV-2 (COVID-19) in 2019).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70C0"/>
                </a:solidFill>
                <a:cs typeface="Calibri" panose="020F0502020204030204" pitchFamily="34" charset="0"/>
              </a:rPr>
              <a:t>3</a:t>
            </a: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. </a:t>
            </a:r>
            <a:r>
              <a:rPr lang="en-US" sz="3200" u="sng" dirty="0">
                <a:solidFill>
                  <a:srgbClr val="0070C0"/>
                </a:solidFill>
                <a:cs typeface="Calibri" panose="020F0502020204030204" pitchFamily="34" charset="0"/>
              </a:rPr>
              <a:t>Long–term or Secular trend </a:t>
            </a:r>
            <a:r>
              <a:rPr lang="en-US" sz="3200" dirty="0">
                <a:solidFill>
                  <a:srgbClr val="0070C0"/>
                </a:solidFill>
                <a:cs typeface="Calibri" panose="020F0502020204030204" pitchFamily="34" charset="0"/>
              </a:rPr>
              <a:t>(e.g. CVD, lung cancer)</a:t>
            </a: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B30005-8365-4069-8C05-E89C689EC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45"/>
    </mc:Choice>
    <mc:Fallback xmlns="">
      <p:transition spd="slow" advTm="218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231976"/>
            <a:ext cx="9448800" cy="74676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 of the Definition of Epidemiology</a:t>
            </a:r>
          </a:p>
        </p:txBody>
      </p:sp>
      <p:sp>
        <p:nvSpPr>
          <p:cNvPr id="1126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78736"/>
            <a:ext cx="11125200" cy="5650664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altLang="en-US" sz="3200" b="1" dirty="0">
                <a:solidFill>
                  <a:srgbClr val="EB75D2"/>
                </a:solidFill>
              </a:rPr>
              <a:t>Determinants:</a:t>
            </a: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indent="0">
              <a:buNone/>
            </a:pPr>
            <a:r>
              <a:rPr lang="en-US" altLang="en-US" sz="3200" dirty="0">
                <a:solidFill>
                  <a:srgbClr val="0070C0"/>
                </a:solidFill>
              </a:rPr>
              <a:t>Factors the presence/absence of which affect the occurrence and level of a health </a:t>
            </a:r>
            <a:r>
              <a:rPr lang="en-US" altLang="en-US" sz="3200" dirty="0" smtClean="0">
                <a:solidFill>
                  <a:srgbClr val="0070C0"/>
                </a:solidFill>
              </a:rPr>
              <a:t>event (Risk Factor) (Causes).</a:t>
            </a:r>
            <a:endParaRPr lang="en-US" altLang="en-US" sz="3200" dirty="0">
              <a:solidFill>
                <a:srgbClr val="0070C0"/>
              </a:solidFill>
            </a:endParaRPr>
          </a:p>
          <a:p>
            <a:pPr indent="0">
              <a:buNone/>
            </a:pPr>
            <a:endParaRPr lang="en-US" altLang="en-US" sz="1000" dirty="0">
              <a:solidFill>
                <a:srgbClr val="0070C0"/>
              </a:solidFill>
            </a:endParaRPr>
          </a:p>
          <a:p>
            <a:pPr indent="0">
              <a:buNone/>
            </a:pPr>
            <a:r>
              <a:rPr lang="en-US" altLang="en-US" sz="3200" dirty="0">
                <a:solidFill>
                  <a:srgbClr val="0070C0"/>
                </a:solidFill>
              </a:rPr>
              <a:t>Epidemiology studies what determines or influences health events:</a:t>
            </a:r>
            <a:endParaRPr lang="en-US" altLang="en-US" sz="1400" dirty="0">
              <a:solidFill>
                <a:srgbClr val="0070C0"/>
              </a:solidFill>
            </a:endParaRPr>
          </a:p>
          <a:p>
            <a:pPr indent="0">
              <a:buFont typeface="Wingdings" pitchFamily="2" charset="2"/>
              <a:buChar char="ü"/>
            </a:pPr>
            <a:r>
              <a:rPr lang="en-US" altLang="en-US" sz="3200" dirty="0">
                <a:solidFill>
                  <a:srgbClr val="0070C0"/>
                </a:solidFill>
              </a:rPr>
              <a:t> It answers the question: </a:t>
            </a:r>
            <a:r>
              <a:rPr lang="en-US" altLang="en-US" sz="3200" dirty="0" smtClean="0">
                <a:solidFill>
                  <a:srgbClr val="0070C0"/>
                </a:solidFill>
              </a:rPr>
              <a:t>how disease happens </a:t>
            </a:r>
            <a:r>
              <a:rPr lang="en-US" altLang="en-US" sz="3200" dirty="0">
                <a:solidFill>
                  <a:srgbClr val="0070C0"/>
                </a:solidFill>
              </a:rPr>
              <a:t>and why?</a:t>
            </a:r>
            <a:endParaRPr lang="en-US" altLang="en-US" sz="1600" dirty="0">
              <a:solidFill>
                <a:srgbClr val="0070C0"/>
              </a:solidFill>
            </a:endParaRPr>
          </a:p>
          <a:p>
            <a:pPr indent="0">
              <a:buFont typeface="Wingdings" pitchFamily="2" charset="2"/>
              <a:buChar char="ü"/>
            </a:pPr>
            <a:r>
              <a:rPr lang="en-US" altLang="en-US" sz="3200" dirty="0">
                <a:solidFill>
                  <a:srgbClr val="0070C0"/>
                </a:solidFill>
              </a:rPr>
              <a:t> Epidemiology analyzes health events “analytical epidemiology”. Here we test a hypothesis to prove right or wrong.</a:t>
            </a:r>
          </a:p>
          <a:p>
            <a:pPr indent="0">
              <a:buFont typeface="Wingdings" pitchFamily="2" charset="2"/>
              <a:buChar char="ü"/>
            </a:pPr>
            <a:r>
              <a:rPr lang="en-US" altLang="en-US" sz="3200" dirty="0">
                <a:solidFill>
                  <a:srgbClr val="0070C0"/>
                </a:solidFill>
              </a:rPr>
              <a:t>Analytical strategies help in developing scientifically sound health </a:t>
            </a:r>
            <a:r>
              <a:rPr lang="en-US" altLang="en-US" sz="3200" dirty="0" err="1">
                <a:solidFill>
                  <a:srgbClr val="0070C0"/>
                </a:solidFill>
              </a:rPr>
              <a:t>programes</a:t>
            </a:r>
            <a:r>
              <a:rPr lang="en-US" altLang="en-US" sz="3200" dirty="0">
                <a:solidFill>
                  <a:srgbClr val="0070C0"/>
                </a:solidFill>
              </a:rPr>
              <a:t>, interventions &amp; policies.</a:t>
            </a:r>
          </a:p>
          <a:p>
            <a:pPr indent="0">
              <a:buFont typeface="Wingdings" pitchFamily="2" charset="2"/>
              <a:buChar char="ü"/>
            </a:pPr>
            <a:endParaRPr lang="en-US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26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5542C7-0218-44D3-A5E2-BEA54C53D9AE}" type="slidenum">
              <a:rPr lang="en-US" altLang="en-US"/>
              <a:pPr/>
              <a:t>19</a:t>
            </a:fld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7CB493-CC5D-4AED-B776-4F34AF631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35"/>
    </mc:Choice>
    <mc:Fallback xmlns="">
      <p:transition spd="slow" advTm="172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7886700" cy="85407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26971D"/>
                </a:solidFill>
                <a:latin typeface="+mn-lt"/>
              </a:rPr>
              <a:t>Lecture Contents….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057400"/>
            <a:ext cx="10363200" cy="44196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0070C0"/>
                </a:solidFill>
              </a:rPr>
              <a:t>1. </a:t>
            </a:r>
            <a:r>
              <a:rPr lang="en-US" sz="3900" dirty="0">
                <a:solidFill>
                  <a:srgbClr val="0070C0"/>
                </a:solidFill>
              </a:rPr>
              <a:t>Epidemiology defined.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900" dirty="0">
                <a:solidFill>
                  <a:srgbClr val="0070C0"/>
                </a:solidFill>
              </a:rPr>
              <a:t>2. The components of epidemiology </a:t>
            </a:r>
            <a:endParaRPr lang="ar-JO" sz="3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900" dirty="0" smtClean="0">
                <a:solidFill>
                  <a:srgbClr val="0070C0"/>
                </a:solidFill>
              </a:rPr>
              <a:t>3. 5W’s of epidemiology</a:t>
            </a:r>
            <a:endParaRPr lang="en-US" sz="3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900" dirty="0" smtClean="0">
                <a:solidFill>
                  <a:srgbClr val="0070C0"/>
                </a:solidFill>
              </a:rPr>
              <a:t>4. Common steps of </a:t>
            </a:r>
            <a:r>
              <a:rPr lang="en-US" sz="3900" dirty="0">
                <a:solidFill>
                  <a:srgbClr val="0070C0"/>
                </a:solidFill>
              </a:rPr>
              <a:t>epidemiologic </a:t>
            </a:r>
            <a:r>
              <a:rPr lang="en-US" sz="3900" dirty="0" smtClean="0">
                <a:solidFill>
                  <a:srgbClr val="0070C0"/>
                </a:solidFill>
              </a:rPr>
              <a:t>investigations.</a:t>
            </a:r>
            <a:endParaRPr lang="en-US" sz="3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900" dirty="0" smtClean="0">
                <a:solidFill>
                  <a:srgbClr val="0070C0"/>
                </a:solidFill>
              </a:rPr>
              <a:t>5. Sources of data in epidemiology.</a:t>
            </a:r>
            <a:endParaRPr lang="en-US" sz="3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900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2C6E49F-2D80-4908-9992-D47C14750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4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31"/>
    </mc:Choice>
    <mc:Fallback xmlns="">
      <p:transition spd="slow" advTm="32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365127"/>
            <a:ext cx="8362950" cy="1006474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ln w="500">
                  <a:noFill/>
                </a:ln>
                <a:solidFill>
                  <a:srgbClr val="00B050"/>
                </a:solidFill>
                <a:latin typeface="+mn-lt"/>
              </a:rPr>
              <a:t>The Five Ws of Epidemiologic Studies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95109" y="1690689"/>
            <a:ext cx="5801783" cy="4351338"/>
          </a:xfrm>
        </p:spPr>
      </p:pic>
    </p:spTree>
    <p:extLst>
      <p:ext uri="{BB962C8B-B14F-4D97-AF65-F5344CB8AC3E}">
        <p14:creationId xmlns:p14="http://schemas.microsoft.com/office/powerpoint/2010/main" val="40487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7"/>
    </mc:Choice>
    <mc:Fallback xmlns="">
      <p:transition spd="slow" advTm="4700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7239000" cy="67056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Components…</a:t>
            </a:r>
          </a:p>
        </p:txBody>
      </p:sp>
      <p:sp>
        <p:nvSpPr>
          <p:cNvPr id="1229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295400"/>
            <a:ext cx="10591800" cy="5181600"/>
          </a:xfrm>
        </p:spPr>
        <p:txBody>
          <a:bodyPr>
            <a:normAutofit/>
          </a:bodyPr>
          <a:lstStyle/>
          <a:p>
            <a:pPr indent="-60325">
              <a:buNone/>
            </a:pPr>
            <a:r>
              <a:rPr lang="en-US" altLang="en-US" sz="3600" b="1" dirty="0">
                <a:solidFill>
                  <a:srgbClr val="EB75D2"/>
                </a:solidFill>
              </a:rPr>
              <a:t>Health-related states and events</a:t>
            </a:r>
            <a:endParaRPr lang="en-US" alt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60325" algn="just">
              <a:spcBef>
                <a:spcPts val="1200"/>
              </a:spcBef>
              <a:buNone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Epidemiology is not only the study of diseases. </a:t>
            </a:r>
            <a:endParaRPr lang="en-US" altLang="en-US" sz="3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indent="-60325" algn="just">
              <a:spcBef>
                <a:spcPts val="1200"/>
              </a:spcBef>
              <a:buNone/>
            </a:pP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It studies </a:t>
            </a:r>
            <a:r>
              <a:rPr lang="en-US" altLang="en-US" sz="3600" b="1" dirty="0" smtClean="0">
                <a:solidFill>
                  <a:schemeClr val="accent1">
                    <a:lumMod val="75000"/>
                  </a:schemeClr>
                </a:solidFill>
              </a:rPr>
              <a:t>Health, Disease and Injury</a:t>
            </a: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indent="-60325" algn="just">
              <a:spcBef>
                <a:spcPts val="1200"/>
              </a:spcBef>
              <a:buNone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The focus of Epidemiology is </a:t>
            </a: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not 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only </a:t>
            </a: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peoples’ 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health as individuals, but anything in the environment that may affect their health and well-being in any way.</a:t>
            </a:r>
          </a:p>
          <a:p>
            <a:pPr indent="-60325" algn="just">
              <a:spcBef>
                <a:spcPts val="1200"/>
              </a:spcBef>
              <a:buNone/>
            </a:pPr>
            <a:endParaRPr lang="en-US" alt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indent="-60325" algn="just">
              <a:spcBef>
                <a:spcPts val="1200"/>
              </a:spcBef>
              <a:buFont typeface="Wingdings" pitchFamily="2" charset="2"/>
              <a:buChar char="ü"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It studies all health related conditions </a:t>
            </a:r>
          </a:p>
          <a:p>
            <a:pPr indent="-60325" algn="just">
              <a:buFont typeface="Wingdings" pitchFamily="2" charset="2"/>
              <a:buChar char="ü"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Epidemiology is a broad science</a:t>
            </a:r>
          </a:p>
        </p:txBody>
      </p:sp>
      <p:sp>
        <p:nvSpPr>
          <p:cNvPr id="122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0C0440-FBD0-46A3-86AA-4D87CE134425}" type="slidenum">
              <a:rPr lang="en-US" altLang="en-US"/>
              <a:pPr/>
              <a:t>21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43787C-81C2-44BB-BD00-D18AB6A07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53"/>
    </mc:Choice>
    <mc:Fallback xmlns="">
      <p:transition spd="slow" advTm="9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8001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Components…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00200"/>
            <a:ext cx="9753600" cy="5083276"/>
          </a:xfrm>
        </p:spPr>
        <p:txBody>
          <a:bodyPr>
            <a:noAutofit/>
          </a:bodyPr>
          <a:lstStyle/>
          <a:p>
            <a:pPr indent="0">
              <a:spcBef>
                <a:spcPts val="1200"/>
              </a:spcBef>
              <a:buNone/>
            </a:pPr>
            <a:r>
              <a:rPr lang="en-US" altLang="en-US" sz="4400" b="1" dirty="0">
                <a:solidFill>
                  <a:srgbClr val="EB75D2"/>
                </a:solidFill>
              </a:rPr>
              <a:t>Specified </a:t>
            </a:r>
            <a:r>
              <a:rPr lang="en-US" altLang="en-US" sz="4400" b="1" dirty="0" smtClean="0">
                <a:solidFill>
                  <a:srgbClr val="EB75D2"/>
                </a:solidFill>
              </a:rPr>
              <a:t>population</a:t>
            </a:r>
            <a:endParaRPr lang="en-US" altLang="en-US" sz="2400" b="1" dirty="0"/>
          </a:p>
          <a:p>
            <a:pPr indent="0" algn="just">
              <a:spcBef>
                <a:spcPts val="1200"/>
              </a:spcBef>
              <a:buNone/>
            </a:pP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Epidemiology diagnoses and prevents disease in  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communities</a:t>
            </a: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/ populations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indent="-5715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The unit of study is a population (groups of people)</a:t>
            </a:r>
          </a:p>
          <a:p>
            <a:pPr indent="0">
              <a:spcBef>
                <a:spcPts val="1200"/>
              </a:spcBef>
              <a:buFont typeface="Wingdings" pitchFamily="2" charset="2"/>
              <a:buChar char="ü"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Clinical medicine diagnoses and treats patients after they get sick and go seek physician’s help.</a:t>
            </a:r>
          </a:p>
          <a:p>
            <a:pPr indent="0">
              <a:spcBef>
                <a:spcPts val="1200"/>
              </a:spcBef>
              <a:buFont typeface="Wingdings" pitchFamily="2" charset="2"/>
              <a:buChar char="ü"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 Epidemiology is a basic science of public </a:t>
            </a:r>
            <a:r>
              <a:rPr lang="en-US" altLang="en-US" sz="3600" dirty="0" smtClean="0">
                <a:solidFill>
                  <a:schemeClr val="accent1">
                    <a:lumMod val="75000"/>
                  </a:schemeClr>
                </a:solidFill>
              </a:rPr>
              <a:t>health.</a:t>
            </a:r>
            <a:endParaRPr lang="en-US" alt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207B921-7E16-4280-BB23-CA758B0278FA}" type="slidenum">
              <a:rPr lang="en-US" altLang="en-US"/>
              <a:pPr/>
              <a:t>22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6BD7E38-C431-474B-9DFF-1821B50B6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21"/>
    </mc:Choice>
    <mc:Fallback xmlns="">
      <p:transition spd="slow" advTm="8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7999" y="0"/>
            <a:ext cx="6143171" cy="1066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ln w="500">
                  <a:noFill/>
                </a:ln>
                <a:solidFill>
                  <a:srgbClr val="92D050"/>
                </a:solidFill>
                <a:latin typeface="+mn-lt"/>
              </a:rPr>
              <a:t>Components…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066800"/>
            <a:ext cx="10363200" cy="5791200"/>
          </a:xfrm>
        </p:spPr>
        <p:txBody>
          <a:bodyPr>
            <a:normAutofit lnSpcReduction="10000"/>
          </a:bodyPr>
          <a:lstStyle/>
          <a:p>
            <a:pPr indent="-60325">
              <a:buNone/>
            </a:pPr>
            <a:r>
              <a:rPr lang="en-US" altLang="en-US" sz="4000" b="1" dirty="0">
                <a:solidFill>
                  <a:srgbClr val="EB75D2"/>
                </a:solidFill>
              </a:rPr>
              <a:t>Application</a:t>
            </a:r>
          </a:p>
          <a:p>
            <a:pPr indent="-60325">
              <a:buNone/>
            </a:pPr>
            <a:endParaRPr lang="en-US" altLang="en-US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60325" algn="just">
              <a:buNone/>
            </a:pPr>
            <a:r>
              <a:rPr lang="en-US" altLang="en-US" sz="3600" dirty="0">
                <a:solidFill>
                  <a:srgbClr val="0070C0"/>
                </a:solidFill>
              </a:rPr>
              <a:t>Epidemiological studies have direct and practical applications for prevention of diseases &amp; promotion of health</a:t>
            </a:r>
          </a:p>
          <a:p>
            <a:pPr indent="-60325" algn="just">
              <a:buNone/>
            </a:pPr>
            <a:endParaRPr lang="en-US" altLang="en-US" sz="1200" dirty="0">
              <a:solidFill>
                <a:srgbClr val="0070C0"/>
              </a:solidFill>
            </a:endParaRPr>
          </a:p>
          <a:p>
            <a:pPr indent="-60325" algn="just">
              <a:buFont typeface="Wingdings" pitchFamily="2" charset="2"/>
              <a:buChar char="ü"/>
            </a:pPr>
            <a:r>
              <a:rPr lang="en-US" altLang="en-US" sz="3600" dirty="0">
                <a:solidFill>
                  <a:srgbClr val="0070C0"/>
                </a:solidFill>
              </a:rPr>
              <a:t> Epidemiology is a science and practice </a:t>
            </a:r>
          </a:p>
          <a:p>
            <a:pPr indent="-60325" algn="just">
              <a:buFont typeface="Wingdings" pitchFamily="2" charset="2"/>
              <a:buChar char="ü"/>
            </a:pPr>
            <a:r>
              <a:rPr lang="en-US" altLang="en-US" sz="3600" dirty="0">
                <a:solidFill>
                  <a:srgbClr val="0070C0"/>
                </a:solidFill>
              </a:rPr>
              <a:t> Epidemiology is an applied science</a:t>
            </a:r>
          </a:p>
          <a:p>
            <a:pPr marL="213995" indent="0" algn="just">
              <a:buNone/>
            </a:pPr>
            <a:endParaRPr lang="en-US" altLang="en-US" sz="3600" dirty="0">
              <a:solidFill>
                <a:srgbClr val="0070C0"/>
              </a:solidFill>
            </a:endParaRPr>
          </a:p>
          <a:p>
            <a:pPr marL="213995" indent="0" algn="just">
              <a:buNone/>
            </a:pPr>
            <a:r>
              <a:rPr lang="en-US" sz="3600" dirty="0">
                <a:solidFill>
                  <a:srgbClr val="0070C0"/>
                </a:solidFill>
              </a:rPr>
              <a:t>Epidemiology provides data essential to the planning, implementation &amp; evaluation of services for the prevention, control &amp; treatment of disease</a:t>
            </a:r>
            <a:r>
              <a:rPr lang="en-US" sz="3200" b="1" dirty="0">
                <a:solidFill>
                  <a:srgbClr val="0070C0"/>
                </a:solidFill>
              </a:rPr>
              <a:t>.</a:t>
            </a:r>
            <a:endParaRPr lang="en-US" altLang="en-US" sz="3200" b="1" dirty="0">
              <a:solidFill>
                <a:srgbClr val="0070C0"/>
              </a:solidFill>
            </a:endParaRP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66371E4-8996-4227-AB4C-4EAC13B049B7}" type="slidenum">
              <a:rPr lang="en-US" altLang="en-US"/>
              <a:pPr/>
              <a:t>23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2A02A6-131B-4B28-9D71-58B1D099E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7"/>
    </mc:Choice>
    <mc:Fallback xmlns="">
      <p:transition spd="slow" advTm="92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A0AFE15-A611-4362-8071-92118E28192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609600" y="76061"/>
            <a:ext cx="10287000" cy="67819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189184-2DC6-4B6A-9D72-4C7641BDA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23"/>
    </mc:Choice>
    <mc:Fallback xmlns="">
      <p:transition spd="slow" advTm="20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ChangeArrowheads="1"/>
          </p:cNvSpPr>
          <p:nvPr/>
        </p:nvSpPr>
        <p:spPr bwMode="auto">
          <a:xfrm>
            <a:off x="762000" y="1292244"/>
            <a:ext cx="111252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 smtClean="0">
                <a:solidFill>
                  <a:srgbClr val="0070C0"/>
                </a:solidFill>
                <a:cs typeface="Times New Roman" pitchFamily="18" charset="0"/>
              </a:rPr>
              <a:t>The </a:t>
            </a: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steps in the epidemiologic approach to study a problem of disease etiology are:</a:t>
            </a: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Perform an initial observation to confirm </a:t>
            </a:r>
            <a:r>
              <a:rPr lang="en-US" sz="3200" b="1" dirty="0" smtClean="0">
                <a:solidFill>
                  <a:srgbClr val="0070C0"/>
                </a:solidFill>
                <a:cs typeface="Times New Roman" pitchFamily="18" charset="0"/>
              </a:rPr>
              <a:t>the epidemic (outbreak)</a:t>
            </a:r>
            <a:endParaRPr lang="en-US" sz="3200" b="1" dirty="0">
              <a:solidFill>
                <a:srgbClr val="0070C0"/>
              </a:solidFill>
              <a:cs typeface="Times New Roman" pitchFamily="18" charset="0"/>
            </a:endParaRP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Define the </a:t>
            </a:r>
            <a:r>
              <a:rPr lang="en-US" sz="3200" b="1" dirty="0" smtClean="0">
                <a:solidFill>
                  <a:srgbClr val="0070C0"/>
                </a:solidFill>
                <a:cs typeface="Times New Roman" pitchFamily="18" charset="0"/>
              </a:rPr>
              <a:t>disease (or health problem)</a:t>
            </a:r>
            <a:endParaRPr lang="en-US" sz="3200" b="1" dirty="0">
              <a:solidFill>
                <a:srgbClr val="0070C0"/>
              </a:solidFill>
              <a:cs typeface="Times New Roman" pitchFamily="18" charset="0"/>
            </a:endParaRP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Describe the disease by time, place, and person</a:t>
            </a: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Create a hypothesis as to the possible etiologic factors</a:t>
            </a: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Conduct analytic studies</a:t>
            </a: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Summarize the findings</a:t>
            </a: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–	Recommend and communicate the interventions or</a:t>
            </a:r>
          </a:p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preventative programs</a:t>
            </a: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914400" y="533400"/>
            <a:ext cx="1043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228600" algn="l"/>
                <a:tab pos="457200" algn="l"/>
                <a:tab pos="685800" algn="l"/>
                <a:tab pos="914400" algn="l"/>
              </a:tabLst>
            </a:pPr>
            <a:r>
              <a:rPr lang="en-US" sz="4000" b="1" dirty="0" smtClean="0">
                <a:solidFill>
                  <a:srgbClr val="00B050"/>
                </a:solidFill>
                <a:cs typeface="Times New Roman" pitchFamily="18" charset="0"/>
              </a:rPr>
              <a:t>Common Steps in the Epidemiologic Approach</a:t>
            </a:r>
            <a:endParaRPr lang="en-GB" sz="4000" dirty="0">
              <a:solidFill>
                <a:srgbClr val="00B05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04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7239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b="1" dirty="0">
                <a:ln w="500">
                  <a:noFill/>
                </a:ln>
                <a:solidFill>
                  <a:srgbClr val="26971D"/>
                </a:solidFill>
                <a:latin typeface="+mn-lt"/>
              </a:rPr>
              <a:t>Epidemiology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720349"/>
            <a:ext cx="9829800" cy="50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</a:rPr>
              <a:t>In Epidemiology, we ask the following questions related to the </a:t>
            </a:r>
            <a:r>
              <a:rPr lang="en-US" altLang="en-US" sz="4400" dirty="0">
                <a:solidFill>
                  <a:srgbClr val="EB75D2"/>
                </a:solidFill>
              </a:rPr>
              <a:t>health action:</a:t>
            </a:r>
          </a:p>
          <a:p>
            <a:pPr marL="0" indent="0">
              <a:buNone/>
            </a:pPr>
            <a:endParaRPr lang="en-US" altLang="en-US" sz="800" dirty="0"/>
          </a:p>
          <a:p>
            <a:pPr marL="438912" indent="-320040"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 can be done to reduce this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health problem and/ or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its consequences?</a:t>
            </a:r>
          </a:p>
          <a:p>
            <a:pPr marL="438912" indent="-320040"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How can it be prevented in future?</a:t>
            </a:r>
          </a:p>
          <a:p>
            <a:pPr marL="438912" indent="-320040">
              <a:spcBef>
                <a:spcPts val="0"/>
              </a:spcBef>
              <a:buClr>
                <a:srgbClr val="F0AD00"/>
              </a:buClr>
              <a:buSzPct val="80000"/>
              <a:buFont typeface="Wingdings 2"/>
              <a:buChar char=""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What action should be taken by the community? By whom should these activities be carried out?</a:t>
            </a:r>
          </a:p>
          <a:p>
            <a:pPr>
              <a:buNone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0A9BF7-D378-403F-B7A3-7E4D757C8E86}" type="slidenum">
              <a:rPr lang="en-US" altLang="en-US"/>
              <a:pPr/>
              <a:t>26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FE6292-52E1-48B9-B4E1-B7BEECD32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26"/>
    </mc:Choice>
    <mc:Fallback xmlns="">
      <p:transition spd="slow" advTm="3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762000" y="337457"/>
            <a:ext cx="124624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cs typeface="Times New Roman" pitchFamily="18" charset="0"/>
              </a:rPr>
              <a:t>Sources of information </a:t>
            </a:r>
            <a:r>
              <a:rPr lang="en-US" sz="4000" b="1" dirty="0" smtClean="0">
                <a:solidFill>
                  <a:srgbClr val="00B050"/>
                </a:solidFill>
                <a:cs typeface="Times New Roman" pitchFamily="18" charset="0"/>
              </a:rPr>
              <a:t>(data) in Epidemiology</a:t>
            </a:r>
            <a:endParaRPr lang="en-US" sz="40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143000" y="1600200"/>
            <a:ext cx="8534400" cy="44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Wingdings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Registration of births, deaths and diseases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Wingdings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Population censuses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Wingdings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Routine health information systems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Wingdings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Surveillance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Wingdings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Investigation of epidemics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150000"/>
              <a:buFont typeface="Wingdings" pitchFamily="2" charset="2"/>
              <a:buChar char="§"/>
            </a:pPr>
            <a:r>
              <a:rPr lang="en-US" sz="3200" b="1" dirty="0">
                <a:solidFill>
                  <a:srgbClr val="0070C0"/>
                </a:solidFill>
                <a:cs typeface="Times New Roman" pitchFamily="18" charset="0"/>
              </a:rPr>
              <a:t>Sample surveys</a:t>
            </a:r>
          </a:p>
        </p:txBody>
      </p:sp>
    </p:spTree>
    <p:extLst>
      <p:ext uri="{BB962C8B-B14F-4D97-AF65-F5344CB8AC3E}">
        <p14:creationId xmlns:p14="http://schemas.microsoft.com/office/powerpoint/2010/main" val="2180702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76962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b="1" dirty="0">
                <a:ln w="500">
                  <a:noFill/>
                </a:ln>
                <a:solidFill>
                  <a:srgbClr val="00B050"/>
                </a:solidFill>
                <a:latin typeface="+mn-lt"/>
              </a:rPr>
              <a:t>Definitions…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462087"/>
            <a:ext cx="10363200" cy="5243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3600" b="1" dirty="0">
                <a:solidFill>
                  <a:srgbClr val="EB75D2"/>
                </a:solidFill>
              </a:rPr>
              <a:t>Epidemiology </a:t>
            </a:r>
            <a:r>
              <a:rPr lang="en-US" altLang="en-US" sz="3600" b="1" dirty="0">
                <a:solidFill>
                  <a:srgbClr val="0070C0"/>
                </a:solidFill>
              </a:rPr>
              <a:t>is a core science of public health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endParaRPr lang="en-US" altLang="en-US" sz="1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It is the scientific method of disease investigation − Typically, it  involves the disciplines of </a:t>
            </a:r>
            <a:r>
              <a:rPr lang="en-US" sz="3600" b="1" dirty="0">
                <a:solidFill>
                  <a:srgbClr val="EB75D2"/>
                </a:solidFill>
              </a:rPr>
              <a:t>biostatistics</a:t>
            </a:r>
            <a:r>
              <a:rPr lang="en-US" sz="3600" b="1" dirty="0">
                <a:solidFill>
                  <a:srgbClr val="0070C0"/>
                </a:solidFill>
              </a:rPr>
              <a:t> and  </a:t>
            </a:r>
            <a:r>
              <a:rPr lang="en-US" sz="3600" b="1" dirty="0">
                <a:solidFill>
                  <a:srgbClr val="EB75D2"/>
                </a:solidFill>
              </a:rPr>
              <a:t>medicine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endParaRPr lang="en-US" altLang="en-US" sz="2000" b="1" dirty="0">
              <a:solidFill>
                <a:srgbClr val="EB75D2"/>
              </a:solidFill>
            </a:endParaRPr>
          </a:p>
          <a:p>
            <a:pPr marL="0" indent="0">
              <a:buNone/>
            </a:pPr>
            <a:r>
              <a:rPr lang="en-US" altLang="en-US" sz="3600" b="1" dirty="0">
                <a:solidFill>
                  <a:srgbClr val="EB75D2"/>
                </a:solidFill>
              </a:rPr>
              <a:t>Public </a:t>
            </a:r>
            <a:r>
              <a:rPr lang="en-US" altLang="en-US" sz="3600" b="1" dirty="0" smtClean="0">
                <a:solidFill>
                  <a:srgbClr val="EB75D2"/>
                </a:solidFill>
              </a:rPr>
              <a:t>health</a:t>
            </a:r>
            <a:r>
              <a:rPr lang="en-US" altLang="en-US" b="1" dirty="0">
                <a:solidFill>
                  <a:srgbClr val="EB75D2"/>
                </a:solidFill>
              </a:rPr>
              <a:t> </a:t>
            </a:r>
            <a:r>
              <a:rPr lang="en-US" altLang="en-US" b="1" dirty="0" smtClean="0">
                <a:solidFill>
                  <a:srgbClr val="EB75D2"/>
                </a:solidFill>
              </a:rPr>
              <a:t>is 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The </a:t>
            </a:r>
            <a:r>
              <a:rPr lang="en-US" altLang="en-US" sz="3200" b="1" dirty="0">
                <a:solidFill>
                  <a:srgbClr val="0070C0"/>
                </a:solidFill>
              </a:rPr>
              <a:t>science &amp; art of </a:t>
            </a:r>
            <a:r>
              <a:rPr lang="en-US" altLang="en-US" sz="3600" b="1" dirty="0" smtClean="0">
                <a:solidFill>
                  <a:srgbClr val="0070C0"/>
                </a:solidFill>
              </a:rPr>
              <a:t>P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reventing </a:t>
            </a:r>
            <a:r>
              <a:rPr lang="en-US" altLang="en-US" sz="3200" b="1" dirty="0">
                <a:solidFill>
                  <a:srgbClr val="0070C0"/>
                </a:solidFill>
              </a:rPr>
              <a:t>disease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, prolonging </a:t>
            </a:r>
            <a:r>
              <a:rPr lang="en-US" altLang="en-US" sz="3200" b="1" dirty="0">
                <a:solidFill>
                  <a:srgbClr val="0070C0"/>
                </a:solidFill>
              </a:rPr>
              <a:t>life, 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and promoting health &amp; efficiency through </a:t>
            </a:r>
            <a:r>
              <a:rPr lang="en-US" altLang="en-US" sz="3200" b="1" dirty="0">
                <a:solidFill>
                  <a:srgbClr val="0070C0"/>
                </a:solidFill>
              </a:rPr>
              <a:t>organized community </a:t>
            </a:r>
            <a:r>
              <a:rPr lang="en-US" altLang="en-US" sz="3200" b="1" dirty="0" smtClean="0">
                <a:solidFill>
                  <a:srgbClr val="0070C0"/>
                </a:solidFill>
              </a:rPr>
              <a:t>effort</a:t>
            </a:r>
            <a:r>
              <a:rPr lang="en-US" altLang="en-US" sz="2800" b="1" dirty="0" smtClean="0">
                <a:solidFill>
                  <a:srgbClr val="0070C0"/>
                </a:solidFill>
              </a:rPr>
              <a:t> </a:t>
            </a:r>
            <a:r>
              <a:rPr lang="en-US" altLang="en-US" sz="2800" b="1" dirty="0">
                <a:solidFill>
                  <a:srgbClr val="0070C0"/>
                </a:solidFill>
              </a:rPr>
              <a:t>(Winslow, 1920)</a:t>
            </a: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2977CB3-F586-46A7-A2AD-B130F8CFEE61}" type="slidenum">
              <a:rPr lang="en-US" altLang="en-US"/>
              <a:pPr/>
              <a:t>3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E9E64D-D232-4310-B069-3BDEF5F4A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42"/>
    </mc:Choice>
    <mc:Fallback xmlns="">
      <p:transition spd="slow" advTm="12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0040"/>
            <a:ext cx="7239000" cy="670560"/>
          </a:xfrm>
        </p:spPr>
        <p:txBody>
          <a:bodyPr>
            <a:noAutofit/>
          </a:bodyPr>
          <a:lstStyle/>
          <a:p>
            <a:r>
              <a:rPr lang="en-US" sz="4800" b="1" dirty="0">
                <a:ln w="500">
                  <a:noFill/>
                </a:ln>
                <a:solidFill>
                  <a:srgbClr val="00B050"/>
                </a:solidFill>
                <a:latin typeface="+mn-lt"/>
              </a:rPr>
              <a:t>Definitions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10896600" cy="5638800"/>
          </a:xfrm>
        </p:spPr>
        <p:txBody>
          <a:bodyPr>
            <a:normAutofit fontScale="92500" lnSpcReduction="10000"/>
          </a:bodyPr>
          <a:lstStyle/>
          <a:p>
            <a:pPr marL="1027113" indent="-1027113" algn="just" fontAlgn="base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en-US" sz="3200" b="1" kern="0" dirty="0">
                <a:solidFill>
                  <a:srgbClr val="EB75D2"/>
                </a:solidFill>
              </a:rPr>
              <a:t>Health</a:t>
            </a:r>
            <a:r>
              <a:rPr lang="en-US" altLang="en-US" sz="3200" b="1" kern="0" dirty="0">
                <a:solidFill>
                  <a:schemeClr val="accent1">
                    <a:lumMod val="75000"/>
                  </a:schemeClr>
                </a:solidFill>
              </a:rPr>
              <a:t>: A state of complete physical, mental and social well-being and not merely the absence of disease or infirmity (WHO,1948</a:t>
            </a:r>
            <a:r>
              <a:rPr lang="en-US" altLang="en-US" sz="3200" b="1" kern="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altLang="en-US" sz="32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en-US" sz="3200" b="1" kern="0" dirty="0" smtClean="0">
                <a:solidFill>
                  <a:srgbClr val="EB75D2"/>
                </a:solidFill>
              </a:rPr>
              <a:t>Disease</a:t>
            </a:r>
            <a:r>
              <a:rPr lang="en-US" altLang="en-US" sz="3200" b="1" kern="0" dirty="0" smtClean="0">
                <a:solidFill>
                  <a:schemeClr val="accent1">
                    <a:lumMod val="75000"/>
                  </a:schemeClr>
                </a:solidFill>
              </a:rPr>
              <a:t>: A physiological or psychological dysfunction. </a:t>
            </a:r>
            <a:r>
              <a:rPr lang="en-US" altLang="en-US" sz="3000" b="1" kern="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GB" sz="3000" b="1" dirty="0" smtClean="0">
                <a:solidFill>
                  <a:schemeClr val="accent1">
                    <a:lumMod val="75000"/>
                  </a:schemeClr>
                </a:solidFill>
              </a:rPr>
              <a:t>Literally</a:t>
            </a:r>
            <a:r>
              <a:rPr lang="en-GB" sz="3000" b="1" dirty="0">
                <a:solidFill>
                  <a:schemeClr val="accent1">
                    <a:lumMod val="75000"/>
                  </a:schemeClr>
                </a:solidFill>
              </a:rPr>
              <a:t>, dis-ease, the opposite of ease, when something is wrong with a bodily </a:t>
            </a:r>
            <a:r>
              <a:rPr lang="en-GB" sz="3000" b="1" dirty="0" smtClean="0">
                <a:solidFill>
                  <a:schemeClr val="accent1">
                    <a:lumMod val="75000"/>
                  </a:schemeClr>
                </a:solidFill>
              </a:rPr>
              <a:t>function). </a:t>
            </a:r>
            <a:endParaRPr lang="en-US" altLang="en-US" sz="32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1027113" indent="-1027113" fontAlgn="base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en-US" sz="3200" b="1" kern="0" dirty="0">
                <a:solidFill>
                  <a:srgbClr val="EB75D2"/>
                </a:solidFill>
              </a:rPr>
              <a:t>Illness</a:t>
            </a:r>
            <a:r>
              <a:rPr lang="en-US" altLang="en-US" sz="3200" b="1" kern="0" dirty="0">
                <a:solidFill>
                  <a:schemeClr val="accent1">
                    <a:lumMod val="75000"/>
                  </a:schemeClr>
                </a:solidFill>
              </a:rPr>
              <a:t>: A subjective state of not being </a:t>
            </a:r>
            <a:r>
              <a:rPr lang="en-US" altLang="en-US" sz="3200" b="1" kern="0" dirty="0" smtClean="0">
                <a:solidFill>
                  <a:schemeClr val="accent1">
                    <a:lumMod val="75000"/>
                  </a:schemeClr>
                </a:solidFill>
              </a:rPr>
              <a:t>well (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subjective state of a person who feels aware of not being 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well)</a:t>
            </a:r>
            <a:endParaRPr lang="en-US" altLang="en-US" sz="3200" b="1" kern="0" dirty="0">
              <a:solidFill>
                <a:schemeClr val="accent1">
                  <a:lumMod val="75000"/>
                </a:schemeClr>
              </a:solidFill>
            </a:endParaRPr>
          </a:p>
          <a:p>
            <a:pPr marL="1027113" indent="-1027113" fontAlgn="base">
              <a:lnSpc>
                <a:spcPct val="130000"/>
              </a:lnSpc>
              <a:spcBef>
                <a:spcPts val="0"/>
              </a:spcBef>
              <a:buNone/>
            </a:pPr>
            <a:r>
              <a:rPr lang="en-US" altLang="en-US" sz="3200" b="1" kern="0" dirty="0" smtClean="0">
                <a:solidFill>
                  <a:srgbClr val="EB75D2"/>
                </a:solidFill>
              </a:rPr>
              <a:t>Sickness</a:t>
            </a:r>
            <a:r>
              <a:rPr lang="en-US" altLang="en-US" sz="3200" b="1" kern="0" dirty="0" smtClean="0">
                <a:solidFill>
                  <a:schemeClr val="accent1">
                    <a:lumMod val="75000"/>
                  </a:schemeClr>
                </a:solidFill>
              </a:rPr>
              <a:t>: A state of social dysfunction (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i.e., a role that the individual assumes when </a:t>
            </a:r>
            <a:r>
              <a:rPr lang="en-GB" sz="3200" b="1" dirty="0" smtClean="0">
                <a:solidFill>
                  <a:schemeClr val="accent1">
                    <a:lumMod val="75000"/>
                  </a:schemeClr>
                </a:solidFill>
              </a:rPr>
              <a:t>ill). </a:t>
            </a:r>
            <a:endParaRPr lang="en-GB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027113" indent="-1027113" fontAlgn="base">
              <a:lnSpc>
                <a:spcPct val="130000"/>
              </a:lnSpc>
              <a:spcBef>
                <a:spcPts val="0"/>
              </a:spcBef>
              <a:buNone/>
            </a:pPr>
            <a:endParaRPr lang="en-US" altLang="en-US" sz="3200" b="1" kern="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A4A06F-E705-412B-9320-B86AF85A9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27"/>
    </mc:Choice>
    <mc:Fallback xmlns="">
      <p:transition spd="slow" advTm="95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5303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7239000" cy="762000"/>
          </a:xfrm>
        </p:spPr>
        <p:txBody>
          <a:bodyPr>
            <a:normAutofit/>
          </a:bodyPr>
          <a:lstStyle/>
          <a:p>
            <a:r>
              <a:rPr lang="en-US" sz="4400" b="1" dirty="0">
                <a:ln w="500">
                  <a:noFill/>
                </a:ln>
                <a:solidFill>
                  <a:srgbClr val="00B050"/>
                </a:solidFill>
                <a:latin typeface="+mn-lt"/>
              </a:rPr>
              <a:t>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457016"/>
            <a:ext cx="9677400" cy="5248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b="1" dirty="0">
                <a:solidFill>
                  <a:srgbClr val="EB75D2"/>
                </a:solidFill>
              </a:rPr>
              <a:t>Epidemiology</a:t>
            </a:r>
          </a:p>
          <a:p>
            <a:pPr marL="0" indent="0">
              <a:buNone/>
            </a:pPr>
            <a:endParaRPr lang="en-US" altLang="en-US" sz="1800" b="1" dirty="0">
              <a:solidFill>
                <a:srgbClr val="EB75D2"/>
              </a:solidFill>
            </a:endParaRPr>
          </a:p>
          <a:p>
            <a:pPr>
              <a:buNone/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The science of the mass phenomena of infectious diseases or the natural history of infectious diseases. (Frost 1927)</a:t>
            </a:r>
          </a:p>
          <a:p>
            <a:pPr>
              <a:buNone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The science of infective diseases, their prime causes, propagation and prevention. 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Stallbrass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1931.)</a:t>
            </a:r>
          </a:p>
          <a:p>
            <a:pPr>
              <a:buNone/>
            </a:pP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095DF4-B28A-40E8-8836-9F1DE1A43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3"/>
    </mc:Choice>
    <mc:Fallback xmlns="">
      <p:transition spd="slow" advTm="5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7239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ln w="500">
                  <a:noFill/>
                </a:ln>
                <a:solidFill>
                  <a:srgbClr val="00B050"/>
                </a:solidFill>
                <a:latin typeface="+mn-lt"/>
              </a:rPr>
              <a:t>Definitions…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371600"/>
            <a:ext cx="90678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b="1" dirty="0">
                <a:solidFill>
                  <a:srgbClr val="EB75D2"/>
                </a:solidFill>
              </a:rPr>
              <a:t>Epidemiology</a:t>
            </a:r>
          </a:p>
          <a:p>
            <a:pPr marL="0" indent="0">
              <a:buNone/>
            </a:pPr>
            <a:endParaRPr lang="en-US" altLang="en-US" sz="700" dirty="0"/>
          </a:p>
          <a:p>
            <a:pPr>
              <a:buNone/>
              <a:defRPr/>
            </a:pPr>
            <a:r>
              <a:rPr lang="en-US" sz="3200" b="1" dirty="0">
                <a:solidFill>
                  <a:srgbClr val="FFFF00"/>
                </a:solidFill>
              </a:rPr>
              <a:t>  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“The study of the distribution and determinants of health-related states or events in specified populations, and the application of the study to the control of health problems”.</a:t>
            </a:r>
          </a:p>
          <a:p>
            <a:pPr>
              <a:buNone/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                                     </a:t>
            </a:r>
            <a:r>
              <a:rPr lang="en-US" sz="3200" dirty="0">
                <a:latin typeface="Garamond" pitchFamily="18" charset="0"/>
              </a:rPr>
              <a:t>  </a:t>
            </a:r>
            <a:r>
              <a:rPr lang="en-US" sz="3200" b="1" dirty="0">
                <a:solidFill>
                  <a:srgbClr val="00B050"/>
                </a:solidFill>
              </a:rPr>
              <a:t>(J.M. Last 1988)</a:t>
            </a:r>
          </a:p>
        </p:txBody>
      </p:sp>
      <p:sp>
        <p:nvSpPr>
          <p:cNvPr id="717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0A9BF7-D378-403F-B7A3-7E4D757C8E86}" type="slidenum">
              <a:rPr lang="en-US" altLang="en-US"/>
              <a:pPr/>
              <a:t>6</a:t>
            </a:fld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9B8DC6-94AF-47D9-90A5-1CA3BBC60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2"/>
    </mc:Choice>
    <mc:Fallback xmlns="">
      <p:transition spd="slow" advTm="58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3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10210800" cy="452846"/>
          </a:xfrm>
        </p:spPr>
        <p:txBody>
          <a:bodyPr>
            <a:noAutofit/>
          </a:bodyPr>
          <a:lstStyle/>
          <a:p>
            <a:pPr marL="274320" indent="-274320">
              <a:spcBef>
                <a:spcPts val="600"/>
              </a:spcBef>
            </a:pPr>
            <a:r>
              <a:rPr lang="en-US" sz="4000" b="1" dirty="0">
                <a:solidFill>
                  <a:srgbClr val="26971D"/>
                </a:solidFill>
                <a:latin typeface="+mn-lt"/>
                <a:ea typeface="+mn-ea"/>
                <a:cs typeface="+mn-cs"/>
              </a:rPr>
              <a:t>Epidemiology as a Science and a Method</a:t>
            </a:r>
            <a:endParaRPr lang="en-US" sz="5400" b="1" dirty="0">
              <a:solidFill>
                <a:srgbClr val="26971D"/>
              </a:solidFill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905000"/>
            <a:ext cx="10210800" cy="3962400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EB75D2"/>
                </a:solidFill>
              </a:rPr>
              <a:t>Epi- </a:t>
            </a:r>
            <a:r>
              <a:rPr lang="en-US" sz="3600" b="1" dirty="0" err="1" smtClean="0">
                <a:solidFill>
                  <a:srgbClr val="EB75D2"/>
                </a:solidFill>
              </a:rPr>
              <a:t>demio</a:t>
            </a:r>
            <a:r>
              <a:rPr lang="en-US" sz="3600" b="1" dirty="0" smtClean="0">
                <a:solidFill>
                  <a:srgbClr val="EB75D2"/>
                </a:solidFill>
              </a:rPr>
              <a:t>- logy: </a:t>
            </a:r>
            <a:r>
              <a:rPr lang="en-US" sz="3600" b="1" dirty="0" smtClean="0">
                <a:solidFill>
                  <a:srgbClr val="0070C0"/>
                </a:solidFill>
              </a:rPr>
              <a:t>The </a:t>
            </a:r>
            <a:r>
              <a:rPr lang="en-US" sz="3600" b="1" dirty="0">
                <a:solidFill>
                  <a:srgbClr val="0070C0"/>
                </a:solidFill>
              </a:rPr>
              <a:t>word itself comes from the Greek epi, demos, and Logos……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dirty="0">
              <a:solidFill>
                <a:srgbClr val="0070C0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70C0"/>
                </a:solidFill>
              </a:rPr>
              <a:t>literally translated it means the study </a:t>
            </a:r>
            <a:r>
              <a:rPr lang="en-US" sz="3600" b="1" dirty="0">
                <a:solidFill>
                  <a:srgbClr val="EB75D2"/>
                </a:solidFill>
              </a:rPr>
              <a:t>(logos) </a:t>
            </a:r>
            <a:r>
              <a:rPr lang="en-US" sz="3600" b="1" dirty="0">
                <a:solidFill>
                  <a:srgbClr val="0070C0"/>
                </a:solidFill>
              </a:rPr>
              <a:t>of what is </a:t>
            </a:r>
            <a:r>
              <a:rPr lang="en-US" sz="3600" b="1" dirty="0" smtClean="0">
                <a:solidFill>
                  <a:srgbClr val="0070C0"/>
                </a:solidFill>
              </a:rPr>
              <a:t>upon</a:t>
            </a:r>
            <a:r>
              <a:rPr lang="ar-JO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or among </a:t>
            </a:r>
            <a:r>
              <a:rPr lang="en-US" sz="3600" b="1" dirty="0">
                <a:solidFill>
                  <a:srgbClr val="EB75D2"/>
                </a:solidFill>
              </a:rPr>
              <a:t>(epi) </a:t>
            </a:r>
            <a:r>
              <a:rPr lang="en-US" sz="3600" b="1" dirty="0">
                <a:solidFill>
                  <a:srgbClr val="0070C0"/>
                </a:solidFill>
              </a:rPr>
              <a:t>the people </a:t>
            </a:r>
            <a:r>
              <a:rPr lang="en-US" sz="3600" b="1" dirty="0">
                <a:solidFill>
                  <a:srgbClr val="EB75D2"/>
                </a:solidFill>
              </a:rPr>
              <a:t>(demos</a:t>
            </a:r>
            <a:r>
              <a:rPr lang="en-US" sz="3600" b="1" dirty="0" smtClean="0">
                <a:solidFill>
                  <a:srgbClr val="EB75D2"/>
                </a:solidFill>
              </a:rPr>
              <a:t>).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dirty="0" smtClean="0">
              <a:solidFill>
                <a:srgbClr val="EB75D2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rgbClr val="EB75D2"/>
                </a:solidFill>
              </a:rPr>
              <a:t>Epidemiology: </a:t>
            </a:r>
            <a:r>
              <a:rPr lang="en-US" sz="3600" b="1" dirty="0" smtClean="0">
                <a:solidFill>
                  <a:srgbClr val="0070C0"/>
                </a:solidFill>
              </a:rPr>
              <a:t>the science of the study of epidemics</a:t>
            </a:r>
            <a:endParaRPr lang="en-US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 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84657F-DC3F-4A7D-84FA-BD8133830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38"/>
    </mc:Choice>
    <mc:Fallback xmlns="">
      <p:transition spd="slow" advTm="6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212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EB75D2"/>
                </a:solidFill>
              </a:rPr>
              <a:t>Objectives of Epidemiology</a:t>
            </a:r>
            <a:endParaRPr lang="en-US" sz="4800" b="1" dirty="0">
              <a:solidFill>
                <a:srgbClr val="EB75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257799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</a:rPr>
              <a:t>Investigate the etiology of disease and modes of transmission</a:t>
            </a:r>
          </a:p>
          <a:p>
            <a:pPr lvl="0"/>
            <a:r>
              <a:rPr lang="en-US" sz="3600" dirty="0">
                <a:solidFill>
                  <a:srgbClr val="0070C0"/>
                </a:solidFill>
              </a:rPr>
              <a:t>Determine the extent of disease problems in the community</a:t>
            </a:r>
          </a:p>
          <a:p>
            <a:pPr lvl="0"/>
            <a:r>
              <a:rPr lang="en-US" sz="3600" dirty="0">
                <a:solidFill>
                  <a:srgbClr val="0070C0"/>
                </a:solidFill>
              </a:rPr>
              <a:t>Study the natural history and prognosis of disease</a:t>
            </a:r>
          </a:p>
          <a:p>
            <a:pPr lvl="0"/>
            <a:r>
              <a:rPr lang="en-US" sz="3600" dirty="0">
                <a:solidFill>
                  <a:srgbClr val="0070C0"/>
                </a:solidFill>
              </a:rPr>
              <a:t>Evaluate both existing and new preventive and therapeutic measures and modes of health care delivery</a:t>
            </a:r>
          </a:p>
          <a:p>
            <a:pPr lvl="0"/>
            <a:r>
              <a:rPr lang="en-US" sz="3600" dirty="0">
                <a:solidFill>
                  <a:srgbClr val="0070C0"/>
                </a:solidFill>
              </a:rPr>
              <a:t>Provide a foundation for developing public policy and regulatory decisions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06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A10E9-18F8-458E-86BC-BBA91F0A9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" y="234604"/>
            <a:ext cx="8915400" cy="63887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D3FB06-2E49-42A6-B928-F3E339B40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4"/>
    </mc:Choice>
    <mc:Fallback xmlns="">
      <p:transition spd="slow" advTm="2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EPDPO">
  <a:themeElements>
    <a:clrScheme name="OSELS Light PPT Colors">
      <a:dk1>
        <a:srgbClr val="0039A6"/>
      </a:dk1>
      <a:lt1>
        <a:srgbClr val="FFFFFF"/>
      </a:lt1>
      <a:dk2>
        <a:srgbClr val="3077FF"/>
      </a:dk2>
      <a:lt2>
        <a:srgbClr val="4B4B4B"/>
      </a:lt2>
      <a:accent1>
        <a:srgbClr val="0039A6"/>
      </a:accent1>
      <a:accent2>
        <a:srgbClr val="9E302D"/>
      </a:accent2>
      <a:accent3>
        <a:srgbClr val="5B8F22"/>
      </a:accent3>
      <a:accent4>
        <a:srgbClr val="532E60"/>
      </a:accent4>
      <a:accent5>
        <a:srgbClr val="FDC82F"/>
      </a:accent5>
      <a:accent6>
        <a:srgbClr val="0CC6DE"/>
      </a:accent6>
      <a:hlink>
        <a:srgbClr val="002060"/>
      </a:hlink>
      <a:folHlink>
        <a:srgbClr val="0053F2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66CCFF"/>
        </a:solidFill>
        <a:ln w="9525">
          <a:miter lim="800000"/>
          <a:headEnd/>
          <a:tailEnd/>
        </a:ln>
      </a:spPr>
      <a:bodyPr wrap="none" rtlCol="0" anchor="ctr">
        <a:flatTx/>
      </a:bodyPr>
      <a:lstStyle>
        <a:defPPr algn="ctr">
          <a:defRPr sz="1200" b="1" dirty="0">
            <a:solidFill>
              <a:schemeClr val="bg1"/>
            </a:solidFill>
            <a:latin typeface="Tahoma" pitchFamily="34" charset="0"/>
          </a:defRPr>
        </a:defPPr>
      </a:lstStyle>
    </a:spDef>
    <a:lnDef>
      <a:spPr>
        <a:ln w="22225">
          <a:solidFill>
            <a:srgbClr val="0A0A0A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159704</TotalTime>
  <Words>1462</Words>
  <Application>Microsoft Office PowerPoint</Application>
  <PresentationFormat>Widescreen</PresentationFormat>
  <Paragraphs>178</Paragraphs>
  <Slides>27</Slides>
  <Notes>11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Garamond</vt:lpstr>
      <vt:lpstr>Myriad Web Pro</vt:lpstr>
      <vt:lpstr>Times New Roman</vt:lpstr>
      <vt:lpstr>Wingdings</vt:lpstr>
      <vt:lpstr>Wingdings 2</vt:lpstr>
      <vt:lpstr>Office Theme</vt:lpstr>
      <vt:lpstr>1_SEPDPO</vt:lpstr>
      <vt:lpstr>Introduction to Epidemiology </vt:lpstr>
      <vt:lpstr>Lecture Contents….</vt:lpstr>
      <vt:lpstr>Definitions…</vt:lpstr>
      <vt:lpstr>Definitions</vt:lpstr>
      <vt:lpstr>Definitions</vt:lpstr>
      <vt:lpstr>Definitions…</vt:lpstr>
      <vt:lpstr>Epidemiology as a Science and a Method</vt:lpstr>
      <vt:lpstr>Objectives of Epidemiology</vt:lpstr>
      <vt:lpstr>PowerPoint Presentation</vt:lpstr>
      <vt:lpstr>Components of the definition</vt:lpstr>
      <vt:lpstr>Components of epidemiology</vt:lpstr>
      <vt:lpstr>Components of epidemiology</vt:lpstr>
      <vt:lpstr>   EPIDEMIC  CURVE </vt:lpstr>
      <vt:lpstr>Components of epidemiology</vt:lpstr>
      <vt:lpstr>PERSON DISTRIBUTION</vt:lpstr>
      <vt:lpstr>PLACE DISTRIBUTION</vt:lpstr>
      <vt:lpstr>TIME DISTRIBUTION</vt:lpstr>
      <vt:lpstr>TIME DISTRIBUTION</vt:lpstr>
      <vt:lpstr>Components of the Definition of Epidemiology</vt:lpstr>
      <vt:lpstr>The Five Ws of Epidemiologic Studies</vt:lpstr>
      <vt:lpstr>Components…</vt:lpstr>
      <vt:lpstr>Components…</vt:lpstr>
      <vt:lpstr>Components…</vt:lpstr>
      <vt:lpstr>PowerPoint Presentation</vt:lpstr>
      <vt:lpstr>PowerPoint Presentation</vt:lpstr>
      <vt:lpstr>Epidemiology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 of Epidemiology</dc:title>
  <dc:creator>L.C</dc:creator>
  <cp:lastModifiedBy>Dr. Sireen Al-Khaldi</cp:lastModifiedBy>
  <cp:revision>284</cp:revision>
  <cp:lastPrinted>2020-11-01T10:17:47Z</cp:lastPrinted>
  <dcterms:created xsi:type="dcterms:W3CDTF">2002-02-04T00:44:03Z</dcterms:created>
  <dcterms:modified xsi:type="dcterms:W3CDTF">2025-12-10T21:38:15Z</dcterms:modified>
</cp:coreProperties>
</file>