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57" r:id="rId3"/>
    <p:sldId id="291" r:id="rId4"/>
    <p:sldId id="258" r:id="rId5"/>
    <p:sldId id="296" r:id="rId6"/>
    <p:sldId id="294" r:id="rId7"/>
    <p:sldId id="295" r:id="rId8"/>
    <p:sldId id="259" r:id="rId9"/>
    <p:sldId id="260" r:id="rId10"/>
    <p:sldId id="264" r:id="rId11"/>
    <p:sldId id="293" r:id="rId12"/>
    <p:sldId id="267" r:id="rId13"/>
    <p:sldId id="301" r:id="rId14"/>
    <p:sldId id="268" r:id="rId15"/>
    <p:sldId id="300" r:id="rId16"/>
    <p:sldId id="275" r:id="rId17"/>
    <p:sldId id="276" r:id="rId18"/>
    <p:sldId id="278" r:id="rId19"/>
    <p:sldId id="297" r:id="rId20"/>
    <p:sldId id="279" r:id="rId21"/>
    <p:sldId id="280" r:id="rId22"/>
    <p:sldId id="302" r:id="rId23"/>
    <p:sldId id="281" r:id="rId24"/>
    <p:sldId id="282" r:id="rId25"/>
    <p:sldId id="299" r:id="rId26"/>
    <p:sldId id="286" r:id="rId27"/>
    <p:sldId id="288" r:id="rId28"/>
    <p:sldId id="285" r:id="rId29"/>
    <p:sldId id="270"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9412" autoAdjust="0"/>
  </p:normalViewPr>
  <p:slideViewPr>
    <p:cSldViewPr snapToGrid="0">
      <p:cViewPr varScale="1">
        <p:scale>
          <a:sx n="65" d="100"/>
          <a:sy n="65" d="100"/>
        </p:scale>
        <p:origin x="1358" y="2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uba Alhabahbeh" userId="d3dbc05ceecfe785" providerId="LiveId" clId="{F0C123E4-CC8B-4F98-97B6-720B8C3CEB32}"/>
    <pc:docChg chg="custSel delSld modSld">
      <pc:chgData name="Ruba Alhabahbeh" userId="d3dbc05ceecfe785" providerId="LiveId" clId="{F0C123E4-CC8B-4F98-97B6-720B8C3CEB32}" dt="2026-03-14T17:58:00.413" v="97" actId="2696"/>
      <pc:docMkLst>
        <pc:docMk/>
      </pc:docMkLst>
      <pc:sldChg chg="modSp mod">
        <pc:chgData name="Ruba Alhabahbeh" userId="d3dbc05ceecfe785" providerId="LiveId" clId="{F0C123E4-CC8B-4F98-97B6-720B8C3CEB32}" dt="2026-03-14T17:34:08.565" v="95" actId="20577"/>
        <pc:sldMkLst>
          <pc:docMk/>
          <pc:sldMk cId="1610459000" sldId="288"/>
        </pc:sldMkLst>
        <pc:spChg chg="mod">
          <ac:chgData name="Ruba Alhabahbeh" userId="d3dbc05ceecfe785" providerId="LiveId" clId="{F0C123E4-CC8B-4F98-97B6-720B8C3CEB32}" dt="2026-03-14T17:34:08.565" v="95" actId="20577"/>
          <ac:spMkLst>
            <pc:docMk/>
            <pc:sldMk cId="1610459000" sldId="288"/>
            <ac:spMk id="3" creationId="{5BDF81DE-057F-B67F-8708-7682505420EE}"/>
          </ac:spMkLst>
        </pc:spChg>
      </pc:sldChg>
      <pc:sldChg chg="del">
        <pc:chgData name="Ruba Alhabahbeh" userId="d3dbc05ceecfe785" providerId="LiveId" clId="{F0C123E4-CC8B-4F98-97B6-720B8C3CEB32}" dt="2026-03-14T17:57:54.923" v="96" actId="2696"/>
        <pc:sldMkLst>
          <pc:docMk/>
          <pc:sldMk cId="791700507" sldId="303"/>
        </pc:sldMkLst>
      </pc:sldChg>
      <pc:sldChg chg="del">
        <pc:chgData name="Ruba Alhabahbeh" userId="d3dbc05ceecfe785" providerId="LiveId" clId="{F0C123E4-CC8B-4F98-97B6-720B8C3CEB32}" dt="2026-03-14T17:58:00.413" v="97" actId="2696"/>
        <pc:sldMkLst>
          <pc:docMk/>
          <pc:sldMk cId="775586862" sldId="304"/>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11-29T16:27:31.177"/>
    </inkml:context>
    <inkml:brush xml:id="br0">
      <inkml:brushProperty name="width" value="0.035" units="cm"/>
      <inkml:brushProperty name="height" value="0.035" units="cm"/>
      <inkml:brushProperty name="color" value="#E71224"/>
      <inkml:brushProperty name="ignorePressure" value="1"/>
    </inkml:brush>
  </inkml:definitions>
  <inkml:trace contextRef="#ctx0" brushRef="#br0">174 10,'-155'-9,"137"8</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9T16:53:06.140"/>
    </inkml:context>
    <inkml:brush xml:id="br0">
      <inkml:brushProperty name="width" value="0.035" units="cm"/>
      <inkml:brushProperty name="height" value="0.035" units="cm"/>
    </inkml:brush>
  </inkml:definitions>
  <inkml:trace contextRef="#ctx0" brushRef="#br0">1 1 24575,'0'0'-8191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9T16:53:07.621"/>
    </inkml:context>
    <inkml:brush xml:id="br0">
      <inkml:brushProperty name="width" value="0.035" units="cm"/>
      <inkml:brushProperty name="height" value="0.035" units="cm"/>
    </inkml:brush>
  </inkml:definitions>
  <inkml:trace contextRef="#ctx0" brushRef="#br0">0 0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9T16:52:04.554"/>
    </inkml:context>
    <inkml:brush xml:id="br0">
      <inkml:brushProperty name="width" value="0.035" units="cm"/>
      <inkml:brushProperty name="height" value="0.035" units="cm"/>
    </inkml:brush>
  </inkml:definitions>
  <inkml:trace contextRef="#ctx0" brushRef="#br0">1 1 24575,'0'0'-8191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9T16:52:08.131"/>
    </inkml:context>
    <inkml:brush xml:id="br0">
      <inkml:brushProperty name="width" value="0.035" units="cm"/>
      <inkml:brushProperty name="height" value="0.035" units="cm"/>
    </inkml:brush>
  </inkml:definitions>
  <inkml:trace contextRef="#ctx0" brushRef="#br0">0 0 24575,'0'0'-8191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9T16:52:20.280"/>
    </inkml:context>
    <inkml:brush xml:id="br0">
      <inkml:brushProperty name="width" value="0.035" units="cm"/>
      <inkml:brushProperty name="height" value="0.035" units="cm"/>
    </inkml:brush>
  </inkml:definitions>
  <inkml:trace contextRef="#ctx0" brushRef="#br0">1 1 24575,'0'0'-8191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9T16:52:23.283"/>
    </inkml:context>
    <inkml:brush xml:id="br0">
      <inkml:brushProperty name="width" value="0.035" units="cm"/>
      <inkml:brushProperty name="height" value="0.035" units="cm"/>
    </inkml:brush>
  </inkml:definitions>
  <inkml:trace contextRef="#ctx0" brushRef="#br0">1 1 24575,'0'0'-8191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9T16:52:35.501"/>
    </inkml:context>
    <inkml:brush xml:id="br0">
      <inkml:brushProperty name="width" value="0.035" units="cm"/>
      <inkml:brushProperty name="height" value="0.035" units="cm"/>
    </inkml:brush>
  </inkml:definitions>
  <inkml:trace contextRef="#ctx0" brushRef="#br0">0 1 24575,'0'0'-8191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9T16:52:42.199"/>
    </inkml:context>
    <inkml:brush xml:id="br0">
      <inkml:brushProperty name="width" value="0.035" units="cm"/>
      <inkml:brushProperty name="height" value="0.035" units="cm"/>
    </inkml:brush>
  </inkml:definitions>
  <inkml:trace contextRef="#ctx0" brushRef="#br0">1 0 24575,'0'0'-8191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9T16:52:50.030"/>
    </inkml:context>
    <inkml:brush xml:id="br0">
      <inkml:brushProperty name="width" value="0.035" units="cm"/>
      <inkml:brushProperty name="height" value="0.035" units="cm"/>
    </inkml:brush>
  </inkml:definitions>
  <inkml:trace contextRef="#ctx0" brushRef="#br0">0 1 24575,'0'0'-8191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9T16:52:58.456"/>
    </inkml:context>
    <inkml:brush xml:id="br0">
      <inkml:brushProperty name="width" value="0.035" units="cm"/>
      <inkml:brushProperty name="height" value="0.035" units="cm"/>
    </inkml:brush>
  </inkml:definitions>
  <inkml:trace contextRef="#ctx0" brushRef="#br0">1 0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C16A22-1B04-4ADA-A5E8-95797BAEAC14}" type="datetimeFigureOut">
              <a:rPr lang="en-US" smtClean="0"/>
              <a:t>3/11/2026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6ABD77-E611-4003-A5E9-7661837C6847}" type="slidenum">
              <a:rPr lang="en-US" smtClean="0"/>
              <a:t>‹#›</a:t>
            </a:fld>
            <a:endParaRPr lang="en-US"/>
          </a:p>
        </p:txBody>
      </p:sp>
    </p:spTree>
    <p:extLst>
      <p:ext uri="{BB962C8B-B14F-4D97-AF65-F5344CB8AC3E}">
        <p14:creationId xmlns:p14="http://schemas.microsoft.com/office/powerpoint/2010/main" val="3419315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6ABD77-E611-4003-A5E9-7661837C6847}" type="slidenum">
              <a:rPr lang="en-US" smtClean="0"/>
              <a:t>1</a:t>
            </a:fld>
            <a:endParaRPr lang="en-US"/>
          </a:p>
        </p:txBody>
      </p:sp>
    </p:spTree>
    <p:extLst>
      <p:ext uri="{BB962C8B-B14F-4D97-AF65-F5344CB8AC3E}">
        <p14:creationId xmlns:p14="http://schemas.microsoft.com/office/powerpoint/2010/main" val="19556818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Global Health 101, Fourth Edition; Richard Skolnik</a:t>
            </a:r>
          </a:p>
          <a:p>
            <a:endParaRPr lang="en-US" dirty="0"/>
          </a:p>
        </p:txBody>
      </p:sp>
      <p:sp>
        <p:nvSpPr>
          <p:cNvPr id="4" name="Slide Number Placeholder 3"/>
          <p:cNvSpPr>
            <a:spLocks noGrp="1"/>
          </p:cNvSpPr>
          <p:nvPr>
            <p:ph type="sldNum" sz="quarter" idx="5"/>
          </p:nvPr>
        </p:nvSpPr>
        <p:spPr/>
        <p:txBody>
          <a:bodyPr/>
          <a:lstStyle/>
          <a:p>
            <a:fld id="{646ABD77-E611-4003-A5E9-7661837C6847}" type="slidenum">
              <a:rPr lang="en-US" smtClean="0"/>
              <a:t>11</a:t>
            </a:fld>
            <a:endParaRPr lang="en-US"/>
          </a:p>
        </p:txBody>
      </p:sp>
    </p:spTree>
    <p:extLst>
      <p:ext uri="{BB962C8B-B14F-4D97-AF65-F5344CB8AC3E}">
        <p14:creationId xmlns:p14="http://schemas.microsoft.com/office/powerpoint/2010/main" val="30558427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6ABD77-E611-4003-A5E9-7661837C6847}" type="slidenum">
              <a:rPr lang="en-US" smtClean="0"/>
              <a:t>15</a:t>
            </a:fld>
            <a:endParaRPr lang="en-US"/>
          </a:p>
        </p:txBody>
      </p:sp>
    </p:spTree>
    <p:extLst>
      <p:ext uri="{BB962C8B-B14F-4D97-AF65-F5344CB8AC3E}">
        <p14:creationId xmlns:p14="http://schemas.microsoft.com/office/powerpoint/2010/main" val="31163225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BURDEN OF ROAD TRAFFIC INJURIES IN JORDAN: EVIDENCE FOR POLICY; https://www.globalroadsafetyfacility.org/sites/default/files/2024-08/Burden%20of%20Road%20Traffic%20Injuries%20in%20Jordan_0.pdf</a:t>
            </a:r>
          </a:p>
        </p:txBody>
      </p:sp>
      <p:sp>
        <p:nvSpPr>
          <p:cNvPr id="4" name="Slide Number Placeholder 3"/>
          <p:cNvSpPr>
            <a:spLocks noGrp="1"/>
          </p:cNvSpPr>
          <p:nvPr>
            <p:ph type="sldNum" sz="quarter" idx="5"/>
          </p:nvPr>
        </p:nvSpPr>
        <p:spPr/>
        <p:txBody>
          <a:bodyPr/>
          <a:lstStyle/>
          <a:p>
            <a:fld id="{646ABD77-E611-4003-A5E9-7661837C6847}" type="slidenum">
              <a:rPr lang="en-US" smtClean="0"/>
              <a:t>16</a:t>
            </a:fld>
            <a:endParaRPr lang="en-US"/>
          </a:p>
        </p:txBody>
      </p:sp>
    </p:spTree>
    <p:extLst>
      <p:ext uri="{BB962C8B-B14F-4D97-AF65-F5344CB8AC3E}">
        <p14:creationId xmlns:p14="http://schemas.microsoft.com/office/powerpoint/2010/main" val="35571551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https://iris.who.int/server/api/core/bitstreams/7a2adf80-ea62-4aa6-98a3-fb84d9de8d7f/content </a:t>
            </a:r>
          </a:p>
        </p:txBody>
      </p:sp>
      <p:sp>
        <p:nvSpPr>
          <p:cNvPr id="4" name="Slide Number Placeholder 3"/>
          <p:cNvSpPr>
            <a:spLocks noGrp="1"/>
          </p:cNvSpPr>
          <p:nvPr>
            <p:ph type="sldNum" sz="quarter" idx="5"/>
          </p:nvPr>
        </p:nvSpPr>
        <p:spPr/>
        <p:txBody>
          <a:bodyPr/>
          <a:lstStyle/>
          <a:p>
            <a:fld id="{646ABD77-E611-4003-A5E9-7661837C6847}" type="slidenum">
              <a:rPr lang="en-US" smtClean="0"/>
              <a:t>19</a:t>
            </a:fld>
            <a:endParaRPr lang="en-US"/>
          </a:p>
        </p:txBody>
      </p:sp>
    </p:spTree>
    <p:extLst>
      <p:ext uri="{BB962C8B-B14F-4D97-AF65-F5344CB8AC3E}">
        <p14:creationId xmlns:p14="http://schemas.microsoft.com/office/powerpoint/2010/main" val="24112975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https://iris.who.int/server/api/core/bitstreams/7a2adf80-ea62-4aa6-98a3-fb84d9de8d7f/content</a:t>
            </a:r>
          </a:p>
        </p:txBody>
      </p:sp>
      <p:sp>
        <p:nvSpPr>
          <p:cNvPr id="4" name="Slide Number Placeholder 3"/>
          <p:cNvSpPr>
            <a:spLocks noGrp="1"/>
          </p:cNvSpPr>
          <p:nvPr>
            <p:ph type="sldNum" sz="quarter" idx="5"/>
          </p:nvPr>
        </p:nvSpPr>
        <p:spPr/>
        <p:txBody>
          <a:bodyPr/>
          <a:lstStyle/>
          <a:p>
            <a:fld id="{646ABD77-E611-4003-A5E9-7661837C6847}" type="slidenum">
              <a:rPr lang="en-US" smtClean="0"/>
              <a:t>20</a:t>
            </a:fld>
            <a:endParaRPr lang="en-US"/>
          </a:p>
        </p:txBody>
      </p:sp>
    </p:spTree>
    <p:extLst>
      <p:ext uri="{BB962C8B-B14F-4D97-AF65-F5344CB8AC3E}">
        <p14:creationId xmlns:p14="http://schemas.microsoft.com/office/powerpoint/2010/main" val="36044187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6ABD77-E611-4003-A5E9-7661837C6847}" type="slidenum">
              <a:rPr lang="en-US" smtClean="0"/>
              <a:t>24</a:t>
            </a:fld>
            <a:endParaRPr lang="en-US"/>
          </a:p>
        </p:txBody>
      </p:sp>
    </p:spTree>
    <p:extLst>
      <p:ext uri="{BB962C8B-B14F-4D97-AF65-F5344CB8AC3E}">
        <p14:creationId xmlns:p14="http://schemas.microsoft.com/office/powerpoint/2010/main" val="1846100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6ABD77-E611-4003-A5E9-7661837C6847}" type="slidenum">
              <a:rPr lang="en-US" smtClean="0"/>
              <a:t>25</a:t>
            </a:fld>
            <a:endParaRPr lang="en-US"/>
          </a:p>
        </p:txBody>
      </p:sp>
    </p:spTree>
    <p:extLst>
      <p:ext uri="{BB962C8B-B14F-4D97-AF65-F5344CB8AC3E}">
        <p14:creationId xmlns:p14="http://schemas.microsoft.com/office/powerpoint/2010/main" val="3373746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https://www.ncbi.nlm.nih.gov/books/NBK470298/ </a:t>
            </a:r>
          </a:p>
        </p:txBody>
      </p:sp>
      <p:sp>
        <p:nvSpPr>
          <p:cNvPr id="4" name="Slide Number Placeholder 3"/>
          <p:cNvSpPr>
            <a:spLocks noGrp="1"/>
          </p:cNvSpPr>
          <p:nvPr>
            <p:ph type="sldNum" sz="quarter" idx="5"/>
          </p:nvPr>
        </p:nvSpPr>
        <p:spPr/>
        <p:txBody>
          <a:bodyPr/>
          <a:lstStyle/>
          <a:p>
            <a:fld id="{646ABD77-E611-4003-A5E9-7661837C6847}" type="slidenum">
              <a:rPr lang="en-US" smtClean="0"/>
              <a:t>28</a:t>
            </a:fld>
            <a:endParaRPr lang="en-US"/>
          </a:p>
        </p:txBody>
      </p:sp>
    </p:spTree>
    <p:extLst>
      <p:ext uri="{BB962C8B-B14F-4D97-AF65-F5344CB8AC3E}">
        <p14:creationId xmlns:p14="http://schemas.microsoft.com/office/powerpoint/2010/main" val="1310098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a:t>
            </a:r>
            <a:r>
              <a:rPr lang="en-US" sz="1200" b="1" i="0" kern="1200" dirty="0">
                <a:solidFill>
                  <a:schemeClr val="tx1"/>
                </a:solidFill>
                <a:effectLst/>
                <a:latin typeface="+mn-lt"/>
                <a:ea typeface="+mn-ea"/>
                <a:cs typeface="+mn-cs"/>
              </a:rPr>
              <a:t>Global Health 101, Fourth Edition; Richard Skolnik</a:t>
            </a:r>
          </a:p>
          <a:p>
            <a:endParaRPr lang="en-US" dirty="0"/>
          </a:p>
        </p:txBody>
      </p:sp>
      <p:sp>
        <p:nvSpPr>
          <p:cNvPr id="4" name="Slide Number Placeholder 3"/>
          <p:cNvSpPr>
            <a:spLocks noGrp="1"/>
          </p:cNvSpPr>
          <p:nvPr>
            <p:ph type="sldNum" sz="quarter" idx="5"/>
          </p:nvPr>
        </p:nvSpPr>
        <p:spPr/>
        <p:txBody>
          <a:bodyPr/>
          <a:lstStyle/>
          <a:p>
            <a:fld id="{646ABD77-E611-4003-A5E9-7661837C6847}" type="slidenum">
              <a:rPr lang="en-US" smtClean="0"/>
              <a:t>2</a:t>
            </a:fld>
            <a:endParaRPr lang="en-US"/>
          </a:p>
        </p:txBody>
      </p:sp>
    </p:spTree>
    <p:extLst>
      <p:ext uri="{BB962C8B-B14F-4D97-AF65-F5344CB8AC3E}">
        <p14:creationId xmlns:p14="http://schemas.microsoft.com/office/powerpoint/2010/main" val="3175151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Global Health 101, Fourth Edition; Richard Skolnik</a:t>
            </a:r>
          </a:p>
          <a:p>
            <a:endParaRPr lang="en-US" dirty="0"/>
          </a:p>
        </p:txBody>
      </p:sp>
      <p:sp>
        <p:nvSpPr>
          <p:cNvPr id="4" name="Slide Number Placeholder 3"/>
          <p:cNvSpPr>
            <a:spLocks noGrp="1"/>
          </p:cNvSpPr>
          <p:nvPr>
            <p:ph type="sldNum" sz="quarter" idx="5"/>
          </p:nvPr>
        </p:nvSpPr>
        <p:spPr/>
        <p:txBody>
          <a:bodyPr/>
          <a:lstStyle/>
          <a:p>
            <a:fld id="{646ABD77-E611-4003-A5E9-7661837C6847}" type="slidenum">
              <a:rPr lang="en-US" smtClean="0"/>
              <a:t>3</a:t>
            </a:fld>
            <a:endParaRPr lang="en-US"/>
          </a:p>
        </p:txBody>
      </p:sp>
    </p:spTree>
    <p:extLst>
      <p:ext uri="{BB962C8B-B14F-4D97-AF65-F5344CB8AC3E}">
        <p14:creationId xmlns:p14="http://schemas.microsoft.com/office/powerpoint/2010/main" val="9443438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https://iris.who.int/server/api/core/bitstreams/61d409eb-68c6-4e20-8d5b-a1ce82819b83/content</a:t>
            </a:r>
          </a:p>
        </p:txBody>
      </p:sp>
      <p:sp>
        <p:nvSpPr>
          <p:cNvPr id="4" name="Slide Number Placeholder 3"/>
          <p:cNvSpPr>
            <a:spLocks noGrp="1"/>
          </p:cNvSpPr>
          <p:nvPr>
            <p:ph type="sldNum" sz="quarter" idx="5"/>
          </p:nvPr>
        </p:nvSpPr>
        <p:spPr/>
        <p:txBody>
          <a:bodyPr/>
          <a:lstStyle/>
          <a:p>
            <a:fld id="{646ABD77-E611-4003-A5E9-7661837C6847}" type="slidenum">
              <a:rPr lang="en-US" smtClean="0"/>
              <a:t>4</a:t>
            </a:fld>
            <a:endParaRPr lang="en-US"/>
          </a:p>
        </p:txBody>
      </p:sp>
    </p:spTree>
    <p:extLst>
      <p:ext uri="{BB962C8B-B14F-4D97-AF65-F5344CB8AC3E}">
        <p14:creationId xmlns:p14="http://schemas.microsoft.com/office/powerpoint/2010/main" val="31357777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https://iris.who.int/server/api/core/bitstreams/61d409eb-68c6-4e20-8d5b-a1ce82819b83/content</a:t>
            </a:r>
          </a:p>
        </p:txBody>
      </p:sp>
      <p:sp>
        <p:nvSpPr>
          <p:cNvPr id="4" name="Slide Number Placeholder 3"/>
          <p:cNvSpPr>
            <a:spLocks noGrp="1"/>
          </p:cNvSpPr>
          <p:nvPr>
            <p:ph type="sldNum" sz="quarter" idx="5"/>
          </p:nvPr>
        </p:nvSpPr>
        <p:spPr/>
        <p:txBody>
          <a:bodyPr/>
          <a:lstStyle/>
          <a:p>
            <a:fld id="{646ABD77-E611-4003-A5E9-7661837C6847}" type="slidenum">
              <a:rPr lang="en-US" smtClean="0"/>
              <a:t>5</a:t>
            </a:fld>
            <a:endParaRPr lang="en-US"/>
          </a:p>
        </p:txBody>
      </p:sp>
    </p:spTree>
    <p:extLst>
      <p:ext uri="{BB962C8B-B14F-4D97-AF65-F5344CB8AC3E}">
        <p14:creationId xmlns:p14="http://schemas.microsoft.com/office/powerpoint/2010/main" val="250271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https://iris.who.int/server/api/core/bitstreams/61d409eb-68c6-4e20-8d5b-a1ce82819b83/content</a:t>
            </a:r>
          </a:p>
        </p:txBody>
      </p:sp>
      <p:sp>
        <p:nvSpPr>
          <p:cNvPr id="4" name="Slide Number Placeholder 3"/>
          <p:cNvSpPr>
            <a:spLocks noGrp="1"/>
          </p:cNvSpPr>
          <p:nvPr>
            <p:ph type="sldNum" sz="quarter" idx="5"/>
          </p:nvPr>
        </p:nvSpPr>
        <p:spPr/>
        <p:txBody>
          <a:bodyPr/>
          <a:lstStyle/>
          <a:p>
            <a:fld id="{646ABD77-E611-4003-A5E9-7661837C6847}" type="slidenum">
              <a:rPr lang="en-US" smtClean="0"/>
              <a:t>6</a:t>
            </a:fld>
            <a:endParaRPr lang="en-US"/>
          </a:p>
        </p:txBody>
      </p:sp>
    </p:spTree>
    <p:extLst>
      <p:ext uri="{BB962C8B-B14F-4D97-AF65-F5344CB8AC3E}">
        <p14:creationId xmlns:p14="http://schemas.microsoft.com/office/powerpoint/2010/main" val="1800913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https://iris.who.int/server/api/core/bitstreams/61d409eb-68c6-4e20-8d5b-a1ce82819b83/content</a:t>
            </a:r>
          </a:p>
        </p:txBody>
      </p:sp>
      <p:sp>
        <p:nvSpPr>
          <p:cNvPr id="4" name="Slide Number Placeholder 3"/>
          <p:cNvSpPr>
            <a:spLocks noGrp="1"/>
          </p:cNvSpPr>
          <p:nvPr>
            <p:ph type="sldNum" sz="quarter" idx="5"/>
          </p:nvPr>
        </p:nvSpPr>
        <p:spPr/>
        <p:txBody>
          <a:bodyPr/>
          <a:lstStyle/>
          <a:p>
            <a:fld id="{646ABD77-E611-4003-A5E9-7661837C6847}" type="slidenum">
              <a:rPr lang="en-US" smtClean="0"/>
              <a:t>7</a:t>
            </a:fld>
            <a:endParaRPr lang="en-US"/>
          </a:p>
        </p:txBody>
      </p:sp>
    </p:spTree>
    <p:extLst>
      <p:ext uri="{BB962C8B-B14F-4D97-AF65-F5344CB8AC3E}">
        <p14:creationId xmlns:p14="http://schemas.microsoft.com/office/powerpoint/2010/main" val="29735977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Global Health 101, Fourth Edition; Richard Skolnik</a:t>
            </a:r>
          </a:p>
          <a:p>
            <a:endParaRPr lang="en-US" dirty="0"/>
          </a:p>
        </p:txBody>
      </p:sp>
      <p:sp>
        <p:nvSpPr>
          <p:cNvPr id="4" name="Slide Number Placeholder 3"/>
          <p:cNvSpPr>
            <a:spLocks noGrp="1"/>
          </p:cNvSpPr>
          <p:nvPr>
            <p:ph type="sldNum" sz="quarter" idx="5"/>
          </p:nvPr>
        </p:nvSpPr>
        <p:spPr/>
        <p:txBody>
          <a:bodyPr/>
          <a:lstStyle/>
          <a:p>
            <a:fld id="{646ABD77-E611-4003-A5E9-7661837C6847}" type="slidenum">
              <a:rPr lang="en-US" smtClean="0"/>
              <a:t>8</a:t>
            </a:fld>
            <a:endParaRPr lang="en-US"/>
          </a:p>
        </p:txBody>
      </p:sp>
    </p:spTree>
    <p:extLst>
      <p:ext uri="{BB962C8B-B14F-4D97-AF65-F5344CB8AC3E}">
        <p14:creationId xmlns:p14="http://schemas.microsoft.com/office/powerpoint/2010/main" val="25492081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Global Health 101, Fourth Edition; Richard Skolnik</a:t>
            </a:r>
          </a:p>
          <a:p>
            <a:endParaRPr lang="en-US" dirty="0"/>
          </a:p>
        </p:txBody>
      </p:sp>
      <p:sp>
        <p:nvSpPr>
          <p:cNvPr id="4" name="Slide Number Placeholder 3"/>
          <p:cNvSpPr>
            <a:spLocks noGrp="1"/>
          </p:cNvSpPr>
          <p:nvPr>
            <p:ph type="sldNum" sz="quarter" idx="5"/>
          </p:nvPr>
        </p:nvSpPr>
        <p:spPr/>
        <p:txBody>
          <a:bodyPr/>
          <a:lstStyle/>
          <a:p>
            <a:fld id="{646ABD77-E611-4003-A5E9-7661837C6847}" type="slidenum">
              <a:rPr lang="en-US" smtClean="0"/>
              <a:t>10</a:t>
            </a:fld>
            <a:endParaRPr lang="en-US"/>
          </a:p>
        </p:txBody>
      </p:sp>
    </p:spTree>
    <p:extLst>
      <p:ext uri="{BB962C8B-B14F-4D97-AF65-F5344CB8AC3E}">
        <p14:creationId xmlns:p14="http://schemas.microsoft.com/office/powerpoint/2010/main" val="1599126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4A824-575B-4EC1-CA15-DBEAEAD2A4E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5837BBF-EC19-735D-48DB-60D3A6CA0F4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D0D2BCE-4FD4-809D-062A-C48E07A1B055}"/>
              </a:ext>
            </a:extLst>
          </p:cNvPr>
          <p:cNvSpPr>
            <a:spLocks noGrp="1"/>
          </p:cNvSpPr>
          <p:nvPr>
            <p:ph type="dt" sz="half" idx="10"/>
          </p:nvPr>
        </p:nvSpPr>
        <p:spPr/>
        <p:txBody>
          <a:bodyPr/>
          <a:lstStyle/>
          <a:p>
            <a:fld id="{636E91FE-9773-4A04-A2CD-CF273C6FDCD6}" type="datetimeFigureOut">
              <a:rPr lang="en-US" smtClean="0"/>
              <a:t>3/11/2026</a:t>
            </a:fld>
            <a:endParaRPr lang="en-US"/>
          </a:p>
        </p:txBody>
      </p:sp>
      <p:sp>
        <p:nvSpPr>
          <p:cNvPr id="5" name="Footer Placeholder 4">
            <a:extLst>
              <a:ext uri="{FF2B5EF4-FFF2-40B4-BE49-F238E27FC236}">
                <a16:creationId xmlns:a16="http://schemas.microsoft.com/office/drawing/2014/main" id="{DD24B16E-76CB-1ACC-CBFA-E9AABA071F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7F8D59-CE18-7049-480D-9168E3E6FE88}"/>
              </a:ext>
            </a:extLst>
          </p:cNvPr>
          <p:cNvSpPr>
            <a:spLocks noGrp="1"/>
          </p:cNvSpPr>
          <p:nvPr>
            <p:ph type="sldNum" sz="quarter" idx="12"/>
          </p:nvPr>
        </p:nvSpPr>
        <p:spPr/>
        <p:txBody>
          <a:bodyPr/>
          <a:lstStyle/>
          <a:p>
            <a:fld id="{056CD731-C9F2-44E3-9BD8-D56BAF41A951}" type="slidenum">
              <a:rPr lang="en-US" smtClean="0"/>
              <a:t>‹#›</a:t>
            </a:fld>
            <a:endParaRPr lang="en-US"/>
          </a:p>
        </p:txBody>
      </p:sp>
    </p:spTree>
    <p:extLst>
      <p:ext uri="{BB962C8B-B14F-4D97-AF65-F5344CB8AC3E}">
        <p14:creationId xmlns:p14="http://schemas.microsoft.com/office/powerpoint/2010/main" val="24919356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0E5C1-60A8-8435-5EDD-3B5A5E6455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AEBCBFB-B01F-CAB1-7CE8-D09A19837D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AE3003-01FD-78D9-11CD-E240F6736A84}"/>
              </a:ext>
            </a:extLst>
          </p:cNvPr>
          <p:cNvSpPr>
            <a:spLocks noGrp="1"/>
          </p:cNvSpPr>
          <p:nvPr>
            <p:ph type="dt" sz="half" idx="10"/>
          </p:nvPr>
        </p:nvSpPr>
        <p:spPr/>
        <p:txBody>
          <a:bodyPr/>
          <a:lstStyle/>
          <a:p>
            <a:fld id="{636E91FE-9773-4A04-A2CD-CF273C6FDCD6}" type="datetimeFigureOut">
              <a:rPr lang="en-US" smtClean="0"/>
              <a:t>3/11/2026</a:t>
            </a:fld>
            <a:endParaRPr lang="en-US"/>
          </a:p>
        </p:txBody>
      </p:sp>
      <p:sp>
        <p:nvSpPr>
          <p:cNvPr id="5" name="Footer Placeholder 4">
            <a:extLst>
              <a:ext uri="{FF2B5EF4-FFF2-40B4-BE49-F238E27FC236}">
                <a16:creationId xmlns:a16="http://schemas.microsoft.com/office/drawing/2014/main" id="{6A9FF518-4505-7B43-58E2-287F2F64B7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0ABE3D-8426-8B6A-C589-5AE24A021937}"/>
              </a:ext>
            </a:extLst>
          </p:cNvPr>
          <p:cNvSpPr>
            <a:spLocks noGrp="1"/>
          </p:cNvSpPr>
          <p:nvPr>
            <p:ph type="sldNum" sz="quarter" idx="12"/>
          </p:nvPr>
        </p:nvSpPr>
        <p:spPr/>
        <p:txBody>
          <a:bodyPr/>
          <a:lstStyle/>
          <a:p>
            <a:fld id="{056CD731-C9F2-44E3-9BD8-D56BAF41A951}" type="slidenum">
              <a:rPr lang="en-US" smtClean="0"/>
              <a:t>‹#›</a:t>
            </a:fld>
            <a:endParaRPr lang="en-US"/>
          </a:p>
        </p:txBody>
      </p:sp>
    </p:spTree>
    <p:extLst>
      <p:ext uri="{BB962C8B-B14F-4D97-AF65-F5344CB8AC3E}">
        <p14:creationId xmlns:p14="http://schemas.microsoft.com/office/powerpoint/2010/main" val="3963611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91FFD83-D272-BEE6-E7B4-770EAE98EF3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05A0130-D3EB-5CB6-3923-DF2402F9CD1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CD253D-EE61-703F-C2F7-3207837C7853}"/>
              </a:ext>
            </a:extLst>
          </p:cNvPr>
          <p:cNvSpPr>
            <a:spLocks noGrp="1"/>
          </p:cNvSpPr>
          <p:nvPr>
            <p:ph type="dt" sz="half" idx="10"/>
          </p:nvPr>
        </p:nvSpPr>
        <p:spPr/>
        <p:txBody>
          <a:bodyPr/>
          <a:lstStyle/>
          <a:p>
            <a:fld id="{636E91FE-9773-4A04-A2CD-CF273C6FDCD6}" type="datetimeFigureOut">
              <a:rPr lang="en-US" smtClean="0"/>
              <a:t>3/11/2026</a:t>
            </a:fld>
            <a:endParaRPr lang="en-US"/>
          </a:p>
        </p:txBody>
      </p:sp>
      <p:sp>
        <p:nvSpPr>
          <p:cNvPr id="5" name="Footer Placeholder 4">
            <a:extLst>
              <a:ext uri="{FF2B5EF4-FFF2-40B4-BE49-F238E27FC236}">
                <a16:creationId xmlns:a16="http://schemas.microsoft.com/office/drawing/2014/main" id="{48D9B0C7-9945-49D5-ECEA-A94FC177B9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A5F357-C996-89DD-ADDE-0F2201BBFBB6}"/>
              </a:ext>
            </a:extLst>
          </p:cNvPr>
          <p:cNvSpPr>
            <a:spLocks noGrp="1"/>
          </p:cNvSpPr>
          <p:nvPr>
            <p:ph type="sldNum" sz="quarter" idx="12"/>
          </p:nvPr>
        </p:nvSpPr>
        <p:spPr/>
        <p:txBody>
          <a:bodyPr/>
          <a:lstStyle/>
          <a:p>
            <a:fld id="{056CD731-C9F2-44E3-9BD8-D56BAF41A951}" type="slidenum">
              <a:rPr lang="en-US" smtClean="0"/>
              <a:t>‹#›</a:t>
            </a:fld>
            <a:endParaRPr lang="en-US"/>
          </a:p>
        </p:txBody>
      </p:sp>
    </p:spTree>
    <p:extLst>
      <p:ext uri="{BB962C8B-B14F-4D97-AF65-F5344CB8AC3E}">
        <p14:creationId xmlns:p14="http://schemas.microsoft.com/office/powerpoint/2010/main" val="1236331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7051C-E8D3-EFFF-9C6F-17F9F46750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66A859-20EA-C8F7-F168-67B6331B156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5C8CFF-7093-B3EE-CE6D-A1D14094DCA0}"/>
              </a:ext>
            </a:extLst>
          </p:cNvPr>
          <p:cNvSpPr>
            <a:spLocks noGrp="1"/>
          </p:cNvSpPr>
          <p:nvPr>
            <p:ph type="dt" sz="half" idx="10"/>
          </p:nvPr>
        </p:nvSpPr>
        <p:spPr/>
        <p:txBody>
          <a:bodyPr/>
          <a:lstStyle/>
          <a:p>
            <a:fld id="{636E91FE-9773-4A04-A2CD-CF273C6FDCD6}" type="datetimeFigureOut">
              <a:rPr lang="en-US" smtClean="0"/>
              <a:t>3/11/2026</a:t>
            </a:fld>
            <a:endParaRPr lang="en-US"/>
          </a:p>
        </p:txBody>
      </p:sp>
      <p:sp>
        <p:nvSpPr>
          <p:cNvPr id="5" name="Footer Placeholder 4">
            <a:extLst>
              <a:ext uri="{FF2B5EF4-FFF2-40B4-BE49-F238E27FC236}">
                <a16:creationId xmlns:a16="http://schemas.microsoft.com/office/drawing/2014/main" id="{27F246A0-4BCA-E6DD-DC20-F34F412AAE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5E2102-8317-69A9-A24C-B48D97EF3D37}"/>
              </a:ext>
            </a:extLst>
          </p:cNvPr>
          <p:cNvSpPr>
            <a:spLocks noGrp="1"/>
          </p:cNvSpPr>
          <p:nvPr>
            <p:ph type="sldNum" sz="quarter" idx="12"/>
          </p:nvPr>
        </p:nvSpPr>
        <p:spPr/>
        <p:txBody>
          <a:bodyPr/>
          <a:lstStyle/>
          <a:p>
            <a:fld id="{056CD731-C9F2-44E3-9BD8-D56BAF41A951}" type="slidenum">
              <a:rPr lang="en-US" smtClean="0"/>
              <a:t>‹#›</a:t>
            </a:fld>
            <a:endParaRPr lang="en-US"/>
          </a:p>
        </p:txBody>
      </p:sp>
    </p:spTree>
    <p:extLst>
      <p:ext uri="{BB962C8B-B14F-4D97-AF65-F5344CB8AC3E}">
        <p14:creationId xmlns:p14="http://schemas.microsoft.com/office/powerpoint/2010/main" val="640906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D10A6-5306-932B-C785-60E72CE1E2D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B1FAD56-EA1A-5435-02B6-7F7BEF244C3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77AC9C3-0F2D-779C-3ADA-EBED7628A496}"/>
              </a:ext>
            </a:extLst>
          </p:cNvPr>
          <p:cNvSpPr>
            <a:spLocks noGrp="1"/>
          </p:cNvSpPr>
          <p:nvPr>
            <p:ph type="dt" sz="half" idx="10"/>
          </p:nvPr>
        </p:nvSpPr>
        <p:spPr/>
        <p:txBody>
          <a:bodyPr/>
          <a:lstStyle/>
          <a:p>
            <a:fld id="{636E91FE-9773-4A04-A2CD-CF273C6FDCD6}" type="datetimeFigureOut">
              <a:rPr lang="en-US" smtClean="0"/>
              <a:t>3/11/2026</a:t>
            </a:fld>
            <a:endParaRPr lang="en-US"/>
          </a:p>
        </p:txBody>
      </p:sp>
      <p:sp>
        <p:nvSpPr>
          <p:cNvPr id="5" name="Footer Placeholder 4">
            <a:extLst>
              <a:ext uri="{FF2B5EF4-FFF2-40B4-BE49-F238E27FC236}">
                <a16:creationId xmlns:a16="http://schemas.microsoft.com/office/drawing/2014/main" id="{51D767BF-E63F-A44C-7AF4-CB66572424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D82BE0-0B34-55E1-4ADE-F470CADE2BB0}"/>
              </a:ext>
            </a:extLst>
          </p:cNvPr>
          <p:cNvSpPr>
            <a:spLocks noGrp="1"/>
          </p:cNvSpPr>
          <p:nvPr>
            <p:ph type="sldNum" sz="quarter" idx="12"/>
          </p:nvPr>
        </p:nvSpPr>
        <p:spPr/>
        <p:txBody>
          <a:bodyPr/>
          <a:lstStyle/>
          <a:p>
            <a:fld id="{056CD731-C9F2-44E3-9BD8-D56BAF41A951}" type="slidenum">
              <a:rPr lang="en-US" smtClean="0"/>
              <a:t>‹#›</a:t>
            </a:fld>
            <a:endParaRPr lang="en-US"/>
          </a:p>
        </p:txBody>
      </p:sp>
    </p:spTree>
    <p:extLst>
      <p:ext uri="{BB962C8B-B14F-4D97-AF65-F5344CB8AC3E}">
        <p14:creationId xmlns:p14="http://schemas.microsoft.com/office/powerpoint/2010/main" val="47451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F6D79-4A36-D4FA-1376-48D16C8640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2C16E3-F42B-065F-74C2-F92B0382D6B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A65C3F-6BB8-DAEC-0CD0-AC8D93DB080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2A1B729-7AE6-06F2-DBCB-DF4414762054}"/>
              </a:ext>
            </a:extLst>
          </p:cNvPr>
          <p:cNvSpPr>
            <a:spLocks noGrp="1"/>
          </p:cNvSpPr>
          <p:nvPr>
            <p:ph type="dt" sz="half" idx="10"/>
          </p:nvPr>
        </p:nvSpPr>
        <p:spPr/>
        <p:txBody>
          <a:bodyPr/>
          <a:lstStyle/>
          <a:p>
            <a:fld id="{636E91FE-9773-4A04-A2CD-CF273C6FDCD6}" type="datetimeFigureOut">
              <a:rPr lang="en-US" smtClean="0"/>
              <a:t>3/11/2026</a:t>
            </a:fld>
            <a:endParaRPr lang="en-US"/>
          </a:p>
        </p:txBody>
      </p:sp>
      <p:sp>
        <p:nvSpPr>
          <p:cNvPr id="6" name="Footer Placeholder 5">
            <a:extLst>
              <a:ext uri="{FF2B5EF4-FFF2-40B4-BE49-F238E27FC236}">
                <a16:creationId xmlns:a16="http://schemas.microsoft.com/office/drawing/2014/main" id="{ECB0DAB3-6078-620D-CB8D-3C7AD16BAD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CE0E19-B7BD-2AAE-596B-9282F09CFB1F}"/>
              </a:ext>
            </a:extLst>
          </p:cNvPr>
          <p:cNvSpPr>
            <a:spLocks noGrp="1"/>
          </p:cNvSpPr>
          <p:nvPr>
            <p:ph type="sldNum" sz="quarter" idx="12"/>
          </p:nvPr>
        </p:nvSpPr>
        <p:spPr/>
        <p:txBody>
          <a:bodyPr/>
          <a:lstStyle/>
          <a:p>
            <a:fld id="{056CD731-C9F2-44E3-9BD8-D56BAF41A951}" type="slidenum">
              <a:rPr lang="en-US" smtClean="0"/>
              <a:t>‹#›</a:t>
            </a:fld>
            <a:endParaRPr lang="en-US"/>
          </a:p>
        </p:txBody>
      </p:sp>
    </p:spTree>
    <p:extLst>
      <p:ext uri="{BB962C8B-B14F-4D97-AF65-F5344CB8AC3E}">
        <p14:creationId xmlns:p14="http://schemas.microsoft.com/office/powerpoint/2010/main" val="3741863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3C581-7799-03C2-0BBA-45380A5F160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5F57A9B-9CAE-6C90-0C1C-DBD79F5228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7829998-AAFD-0B07-86CC-902B7E30D57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C553D49-A9D5-A9E9-0EAA-4DF882E3AF6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FBDECF4-4CC4-93F3-6DB3-2A2C514338E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6ADED37-B957-363B-DE38-AAC37E7B1E4C}"/>
              </a:ext>
            </a:extLst>
          </p:cNvPr>
          <p:cNvSpPr>
            <a:spLocks noGrp="1"/>
          </p:cNvSpPr>
          <p:nvPr>
            <p:ph type="dt" sz="half" idx="10"/>
          </p:nvPr>
        </p:nvSpPr>
        <p:spPr/>
        <p:txBody>
          <a:bodyPr/>
          <a:lstStyle/>
          <a:p>
            <a:fld id="{636E91FE-9773-4A04-A2CD-CF273C6FDCD6}" type="datetimeFigureOut">
              <a:rPr lang="en-US" smtClean="0"/>
              <a:t>3/11/2026</a:t>
            </a:fld>
            <a:endParaRPr lang="en-US"/>
          </a:p>
        </p:txBody>
      </p:sp>
      <p:sp>
        <p:nvSpPr>
          <p:cNvPr id="8" name="Footer Placeholder 7">
            <a:extLst>
              <a:ext uri="{FF2B5EF4-FFF2-40B4-BE49-F238E27FC236}">
                <a16:creationId xmlns:a16="http://schemas.microsoft.com/office/drawing/2014/main" id="{03C11D57-7C02-B2AA-FE02-F7A245D1765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30738CA-301F-7AAC-3888-C4BAE77DC442}"/>
              </a:ext>
            </a:extLst>
          </p:cNvPr>
          <p:cNvSpPr>
            <a:spLocks noGrp="1"/>
          </p:cNvSpPr>
          <p:nvPr>
            <p:ph type="sldNum" sz="quarter" idx="12"/>
          </p:nvPr>
        </p:nvSpPr>
        <p:spPr/>
        <p:txBody>
          <a:bodyPr/>
          <a:lstStyle/>
          <a:p>
            <a:fld id="{056CD731-C9F2-44E3-9BD8-D56BAF41A951}" type="slidenum">
              <a:rPr lang="en-US" smtClean="0"/>
              <a:t>‹#›</a:t>
            </a:fld>
            <a:endParaRPr lang="en-US"/>
          </a:p>
        </p:txBody>
      </p:sp>
    </p:spTree>
    <p:extLst>
      <p:ext uri="{BB962C8B-B14F-4D97-AF65-F5344CB8AC3E}">
        <p14:creationId xmlns:p14="http://schemas.microsoft.com/office/powerpoint/2010/main" val="3648106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A11E5-2DC8-ECD9-6514-A4CD9AD442F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777B24C-C37B-4400-8532-F322CD2A9D35}"/>
              </a:ext>
            </a:extLst>
          </p:cNvPr>
          <p:cNvSpPr>
            <a:spLocks noGrp="1"/>
          </p:cNvSpPr>
          <p:nvPr>
            <p:ph type="dt" sz="half" idx="10"/>
          </p:nvPr>
        </p:nvSpPr>
        <p:spPr/>
        <p:txBody>
          <a:bodyPr/>
          <a:lstStyle/>
          <a:p>
            <a:fld id="{636E91FE-9773-4A04-A2CD-CF273C6FDCD6}" type="datetimeFigureOut">
              <a:rPr lang="en-US" smtClean="0"/>
              <a:t>3/11/2026</a:t>
            </a:fld>
            <a:endParaRPr lang="en-US"/>
          </a:p>
        </p:txBody>
      </p:sp>
      <p:sp>
        <p:nvSpPr>
          <p:cNvPr id="4" name="Footer Placeholder 3">
            <a:extLst>
              <a:ext uri="{FF2B5EF4-FFF2-40B4-BE49-F238E27FC236}">
                <a16:creationId xmlns:a16="http://schemas.microsoft.com/office/drawing/2014/main" id="{17E12958-7FFA-182E-AAFE-AB11E085B9D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A90BD46-A265-FE91-E2F3-924BF1B13C44}"/>
              </a:ext>
            </a:extLst>
          </p:cNvPr>
          <p:cNvSpPr>
            <a:spLocks noGrp="1"/>
          </p:cNvSpPr>
          <p:nvPr>
            <p:ph type="sldNum" sz="quarter" idx="12"/>
          </p:nvPr>
        </p:nvSpPr>
        <p:spPr/>
        <p:txBody>
          <a:bodyPr/>
          <a:lstStyle/>
          <a:p>
            <a:fld id="{056CD731-C9F2-44E3-9BD8-D56BAF41A951}" type="slidenum">
              <a:rPr lang="en-US" smtClean="0"/>
              <a:t>‹#›</a:t>
            </a:fld>
            <a:endParaRPr lang="en-US"/>
          </a:p>
        </p:txBody>
      </p:sp>
    </p:spTree>
    <p:extLst>
      <p:ext uri="{BB962C8B-B14F-4D97-AF65-F5344CB8AC3E}">
        <p14:creationId xmlns:p14="http://schemas.microsoft.com/office/powerpoint/2010/main" val="1901118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D488D8-01BF-B9A1-C926-D68E64DA657F}"/>
              </a:ext>
            </a:extLst>
          </p:cNvPr>
          <p:cNvSpPr>
            <a:spLocks noGrp="1"/>
          </p:cNvSpPr>
          <p:nvPr>
            <p:ph type="dt" sz="half" idx="10"/>
          </p:nvPr>
        </p:nvSpPr>
        <p:spPr/>
        <p:txBody>
          <a:bodyPr/>
          <a:lstStyle/>
          <a:p>
            <a:fld id="{636E91FE-9773-4A04-A2CD-CF273C6FDCD6}" type="datetimeFigureOut">
              <a:rPr lang="en-US" smtClean="0"/>
              <a:t>3/11/2026</a:t>
            </a:fld>
            <a:endParaRPr lang="en-US"/>
          </a:p>
        </p:txBody>
      </p:sp>
      <p:sp>
        <p:nvSpPr>
          <p:cNvPr id="3" name="Footer Placeholder 2">
            <a:extLst>
              <a:ext uri="{FF2B5EF4-FFF2-40B4-BE49-F238E27FC236}">
                <a16:creationId xmlns:a16="http://schemas.microsoft.com/office/drawing/2014/main" id="{CBBF8E1B-630B-A31D-EFD5-C43D5C0219C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9DA80B6-5B1F-06FF-8D47-4ACA88450DDA}"/>
              </a:ext>
            </a:extLst>
          </p:cNvPr>
          <p:cNvSpPr>
            <a:spLocks noGrp="1"/>
          </p:cNvSpPr>
          <p:nvPr>
            <p:ph type="sldNum" sz="quarter" idx="12"/>
          </p:nvPr>
        </p:nvSpPr>
        <p:spPr/>
        <p:txBody>
          <a:bodyPr/>
          <a:lstStyle/>
          <a:p>
            <a:fld id="{056CD731-C9F2-44E3-9BD8-D56BAF41A951}" type="slidenum">
              <a:rPr lang="en-US" smtClean="0"/>
              <a:t>‹#›</a:t>
            </a:fld>
            <a:endParaRPr lang="en-US"/>
          </a:p>
        </p:txBody>
      </p:sp>
    </p:spTree>
    <p:extLst>
      <p:ext uri="{BB962C8B-B14F-4D97-AF65-F5344CB8AC3E}">
        <p14:creationId xmlns:p14="http://schemas.microsoft.com/office/powerpoint/2010/main" val="3511677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893C3-B5BE-7582-88FB-18C7270566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1489AA2-CDA6-8938-B30F-8C2DFD4C0D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C6DFAC5-F20B-2631-AAD6-E95580276C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3CFFEE-3790-81CE-0874-CDD2B2AC52FE}"/>
              </a:ext>
            </a:extLst>
          </p:cNvPr>
          <p:cNvSpPr>
            <a:spLocks noGrp="1"/>
          </p:cNvSpPr>
          <p:nvPr>
            <p:ph type="dt" sz="half" idx="10"/>
          </p:nvPr>
        </p:nvSpPr>
        <p:spPr/>
        <p:txBody>
          <a:bodyPr/>
          <a:lstStyle/>
          <a:p>
            <a:fld id="{636E91FE-9773-4A04-A2CD-CF273C6FDCD6}" type="datetimeFigureOut">
              <a:rPr lang="en-US" smtClean="0"/>
              <a:t>3/11/2026</a:t>
            </a:fld>
            <a:endParaRPr lang="en-US"/>
          </a:p>
        </p:txBody>
      </p:sp>
      <p:sp>
        <p:nvSpPr>
          <p:cNvPr id="6" name="Footer Placeholder 5">
            <a:extLst>
              <a:ext uri="{FF2B5EF4-FFF2-40B4-BE49-F238E27FC236}">
                <a16:creationId xmlns:a16="http://schemas.microsoft.com/office/drawing/2014/main" id="{DBFEB5C9-2BD6-5468-C0B4-EA077BE450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875648-DD9D-BBC2-0534-DCF78AD53055}"/>
              </a:ext>
            </a:extLst>
          </p:cNvPr>
          <p:cNvSpPr>
            <a:spLocks noGrp="1"/>
          </p:cNvSpPr>
          <p:nvPr>
            <p:ph type="sldNum" sz="quarter" idx="12"/>
          </p:nvPr>
        </p:nvSpPr>
        <p:spPr/>
        <p:txBody>
          <a:bodyPr/>
          <a:lstStyle/>
          <a:p>
            <a:fld id="{056CD731-C9F2-44E3-9BD8-D56BAF41A951}" type="slidenum">
              <a:rPr lang="en-US" smtClean="0"/>
              <a:t>‹#›</a:t>
            </a:fld>
            <a:endParaRPr lang="en-US"/>
          </a:p>
        </p:txBody>
      </p:sp>
    </p:spTree>
    <p:extLst>
      <p:ext uri="{BB962C8B-B14F-4D97-AF65-F5344CB8AC3E}">
        <p14:creationId xmlns:p14="http://schemas.microsoft.com/office/powerpoint/2010/main" val="2760043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FF7CD-E9ED-1EF1-3B49-5E24461222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B3B8D79-74E6-5F2A-EDC7-8DF20CBB50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B00FE84-B6F6-5884-5512-8516DB4ED1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8709AE-D90C-35A1-20D0-4F9F793F921E}"/>
              </a:ext>
            </a:extLst>
          </p:cNvPr>
          <p:cNvSpPr>
            <a:spLocks noGrp="1"/>
          </p:cNvSpPr>
          <p:nvPr>
            <p:ph type="dt" sz="half" idx="10"/>
          </p:nvPr>
        </p:nvSpPr>
        <p:spPr/>
        <p:txBody>
          <a:bodyPr/>
          <a:lstStyle/>
          <a:p>
            <a:fld id="{636E91FE-9773-4A04-A2CD-CF273C6FDCD6}" type="datetimeFigureOut">
              <a:rPr lang="en-US" smtClean="0"/>
              <a:t>3/11/2026</a:t>
            </a:fld>
            <a:endParaRPr lang="en-US"/>
          </a:p>
        </p:txBody>
      </p:sp>
      <p:sp>
        <p:nvSpPr>
          <p:cNvPr id="6" name="Footer Placeholder 5">
            <a:extLst>
              <a:ext uri="{FF2B5EF4-FFF2-40B4-BE49-F238E27FC236}">
                <a16:creationId xmlns:a16="http://schemas.microsoft.com/office/drawing/2014/main" id="{4C306EF6-2F2D-D596-A738-05E06B8906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CC5FCD-21B4-D103-7631-945D27107E3D}"/>
              </a:ext>
            </a:extLst>
          </p:cNvPr>
          <p:cNvSpPr>
            <a:spLocks noGrp="1"/>
          </p:cNvSpPr>
          <p:nvPr>
            <p:ph type="sldNum" sz="quarter" idx="12"/>
          </p:nvPr>
        </p:nvSpPr>
        <p:spPr/>
        <p:txBody>
          <a:bodyPr/>
          <a:lstStyle/>
          <a:p>
            <a:fld id="{056CD731-C9F2-44E3-9BD8-D56BAF41A951}" type="slidenum">
              <a:rPr lang="en-US" smtClean="0"/>
              <a:t>‹#›</a:t>
            </a:fld>
            <a:endParaRPr lang="en-US"/>
          </a:p>
        </p:txBody>
      </p:sp>
    </p:spTree>
    <p:extLst>
      <p:ext uri="{BB962C8B-B14F-4D97-AF65-F5344CB8AC3E}">
        <p14:creationId xmlns:p14="http://schemas.microsoft.com/office/powerpoint/2010/main" val="3133595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E2B621-9ACC-E88E-2B6C-86C2100A59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B3BF604-6015-F480-D0CC-CF7B1436AE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BC8467-B7E5-7D83-CF16-B3064C7753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36E91FE-9773-4A04-A2CD-CF273C6FDCD6}" type="datetimeFigureOut">
              <a:rPr lang="en-US" smtClean="0"/>
              <a:t>3/11/2026</a:t>
            </a:fld>
            <a:endParaRPr lang="en-US"/>
          </a:p>
        </p:txBody>
      </p:sp>
      <p:sp>
        <p:nvSpPr>
          <p:cNvPr id="5" name="Footer Placeholder 4">
            <a:extLst>
              <a:ext uri="{FF2B5EF4-FFF2-40B4-BE49-F238E27FC236}">
                <a16:creationId xmlns:a16="http://schemas.microsoft.com/office/drawing/2014/main" id="{4AC9D93B-5C47-A986-1C8D-CE7D7467E0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3BC81DB-F6C9-262A-CE4A-F9FAB4F8BB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56CD731-C9F2-44E3-9BD8-D56BAF41A951}" type="slidenum">
              <a:rPr lang="en-US" smtClean="0"/>
              <a:t>‹#›</a:t>
            </a:fld>
            <a:endParaRPr lang="en-US"/>
          </a:p>
        </p:txBody>
      </p:sp>
    </p:spTree>
    <p:extLst>
      <p:ext uri="{BB962C8B-B14F-4D97-AF65-F5344CB8AC3E}">
        <p14:creationId xmlns:p14="http://schemas.microsoft.com/office/powerpoint/2010/main" val="5412081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customXml" Target="../ink/ink8.xml"/><Relationship Id="rId3" Type="http://schemas.openxmlformats.org/officeDocument/2006/relationships/image" Target="../media/image12.png"/><Relationship Id="rId7" Type="http://schemas.openxmlformats.org/officeDocument/2006/relationships/image" Target="../media/image14.png"/><Relationship Id="rId12" Type="http://schemas.openxmlformats.org/officeDocument/2006/relationships/customXml" Target="../ink/ink7.xml"/><Relationship Id="rId2" Type="http://schemas.openxmlformats.org/officeDocument/2006/relationships/notesSlide" Target="../notesSlides/notesSlide14.xml"/><Relationship Id="rId16" Type="http://schemas.openxmlformats.org/officeDocument/2006/relationships/customXml" Target="../ink/ink11.xml"/><Relationship Id="rId1" Type="http://schemas.openxmlformats.org/officeDocument/2006/relationships/slideLayout" Target="../slideLayouts/slideLayout2.xml"/><Relationship Id="rId6" Type="http://schemas.openxmlformats.org/officeDocument/2006/relationships/customXml" Target="../ink/ink2.xml"/><Relationship Id="rId11" Type="http://schemas.openxmlformats.org/officeDocument/2006/relationships/customXml" Target="../ink/ink6.xml"/><Relationship Id="rId5" Type="http://schemas.openxmlformats.org/officeDocument/2006/relationships/image" Target="../media/image13.png"/><Relationship Id="rId15" Type="http://schemas.openxmlformats.org/officeDocument/2006/relationships/customXml" Target="../ink/ink10.xml"/><Relationship Id="rId10" Type="http://schemas.openxmlformats.org/officeDocument/2006/relationships/customXml" Target="../ink/ink5.xml"/><Relationship Id="rId4" Type="http://schemas.openxmlformats.org/officeDocument/2006/relationships/customXml" Target="../ink/ink1.xml"/><Relationship Id="rId9" Type="http://schemas.openxmlformats.org/officeDocument/2006/relationships/customXml" Target="../ink/ink4.xml"/><Relationship Id="rId14" Type="http://schemas.openxmlformats.org/officeDocument/2006/relationships/customXml" Target="../ink/ink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928F64C6-FE22-4FC1-A763-DFCC51481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261224" y="4577975"/>
            <a:ext cx="7539349" cy="1899827"/>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E5CEE07-28BE-E592-BB3A-BBBB94711AAA}"/>
              </a:ext>
            </a:extLst>
          </p:cNvPr>
          <p:cNvSpPr>
            <a:spLocks noGrp="1"/>
          </p:cNvSpPr>
          <p:nvPr>
            <p:ph type="ctrTitle"/>
          </p:nvPr>
        </p:nvSpPr>
        <p:spPr>
          <a:xfrm>
            <a:off x="4603468" y="4741948"/>
            <a:ext cx="6829520" cy="862031"/>
          </a:xfrm>
        </p:spPr>
        <p:txBody>
          <a:bodyPr>
            <a:normAutofit fontScale="90000"/>
          </a:bodyPr>
          <a:lstStyle/>
          <a:p>
            <a:r>
              <a:rPr lang="en-US" sz="6600" dirty="0">
                <a:solidFill>
                  <a:srgbClr val="FFFFFF"/>
                </a:solidFill>
              </a:rPr>
              <a:t>INJURIES</a:t>
            </a:r>
            <a:r>
              <a:rPr lang="en-US" sz="4000" dirty="0">
                <a:solidFill>
                  <a:srgbClr val="FFFFFF"/>
                </a:solidFill>
              </a:rPr>
              <a:t> </a:t>
            </a:r>
          </a:p>
        </p:txBody>
      </p:sp>
      <p:pic>
        <p:nvPicPr>
          <p:cNvPr id="7" name="Picture 6" descr="A hand reaching out to the water&#10;&#10;AI-generated content may be incorrect.">
            <a:extLst>
              <a:ext uri="{FF2B5EF4-FFF2-40B4-BE49-F238E27FC236}">
                <a16:creationId xmlns:a16="http://schemas.microsoft.com/office/drawing/2014/main" id="{B7936F70-03FD-630A-8A66-97336BAC4CC5}"/>
              </a:ext>
            </a:extLst>
          </p:cNvPr>
          <p:cNvPicPr>
            <a:picLocks noChangeAspect="1"/>
          </p:cNvPicPr>
          <p:nvPr/>
        </p:nvPicPr>
        <p:blipFill>
          <a:blip r:embed="rId3">
            <a:extLst>
              <a:ext uri="{28A0092B-C50C-407E-A947-70E740481C1C}">
                <a14:useLocalDpi xmlns:a14="http://schemas.microsoft.com/office/drawing/2010/main" val="0"/>
              </a:ext>
            </a:extLst>
          </a:blip>
          <a:srcRect l="14106" r="24493" b="-1"/>
          <a:stretch>
            <a:fillRect/>
          </a:stretch>
        </p:blipFill>
        <p:spPr>
          <a:xfrm>
            <a:off x="307840" y="321732"/>
            <a:ext cx="3793472" cy="4111323"/>
          </a:xfrm>
          <a:prstGeom prst="rect">
            <a:avLst/>
          </a:prstGeom>
        </p:spPr>
      </p:pic>
      <p:pic>
        <p:nvPicPr>
          <p:cNvPr id="9" name="Picture 8" descr="A close-up of a hand&#10;&#10;AI-generated content may be incorrect.">
            <a:extLst>
              <a:ext uri="{FF2B5EF4-FFF2-40B4-BE49-F238E27FC236}">
                <a16:creationId xmlns:a16="http://schemas.microsoft.com/office/drawing/2014/main" id="{CC0F9E2B-F4DC-6D8F-D644-EADCD38EBA0A}"/>
              </a:ext>
            </a:extLst>
          </p:cNvPr>
          <p:cNvPicPr>
            <a:picLocks noChangeAspect="1"/>
          </p:cNvPicPr>
          <p:nvPr/>
        </p:nvPicPr>
        <p:blipFill>
          <a:blip r:embed="rId4">
            <a:extLst>
              <a:ext uri="{28A0092B-C50C-407E-A947-70E740481C1C}">
                <a14:useLocalDpi xmlns:a14="http://schemas.microsoft.com/office/drawing/2010/main" val="0"/>
              </a:ext>
            </a:extLst>
          </a:blip>
          <a:srcRect t="32691" r="-1" b="-1"/>
          <a:stretch>
            <a:fillRect/>
          </a:stretch>
        </p:blipFill>
        <p:spPr>
          <a:xfrm>
            <a:off x="4197215" y="380198"/>
            <a:ext cx="3797570" cy="2010551"/>
          </a:xfrm>
          <a:prstGeom prst="rect">
            <a:avLst/>
          </a:prstGeom>
        </p:spPr>
      </p:pic>
      <p:pic>
        <p:nvPicPr>
          <p:cNvPr id="11" name="Picture 10" descr="A person lying on the floor with a broom&#10;&#10;AI-generated content may be incorrect.">
            <a:extLst>
              <a:ext uri="{FF2B5EF4-FFF2-40B4-BE49-F238E27FC236}">
                <a16:creationId xmlns:a16="http://schemas.microsoft.com/office/drawing/2014/main" id="{1EB71CBC-7F05-EE63-99AF-91E33898FC99}"/>
              </a:ext>
            </a:extLst>
          </p:cNvPr>
          <p:cNvPicPr>
            <a:picLocks noChangeAspect="1"/>
          </p:cNvPicPr>
          <p:nvPr/>
        </p:nvPicPr>
        <p:blipFill>
          <a:blip r:embed="rId5">
            <a:extLst>
              <a:ext uri="{28A0092B-C50C-407E-A947-70E740481C1C}">
                <a14:useLocalDpi xmlns:a14="http://schemas.microsoft.com/office/drawing/2010/main" val="0"/>
              </a:ext>
            </a:extLst>
          </a:blip>
          <a:srcRect t="2993" r="-1" b="17259"/>
          <a:stretch>
            <a:fillRect/>
          </a:stretch>
        </p:blipFill>
        <p:spPr>
          <a:xfrm>
            <a:off x="4190180" y="2422097"/>
            <a:ext cx="3794760" cy="2013804"/>
          </a:xfrm>
          <a:prstGeom prst="rect">
            <a:avLst/>
          </a:prstGeom>
        </p:spPr>
      </p:pic>
      <p:pic>
        <p:nvPicPr>
          <p:cNvPr id="5" name="Picture 4" descr="A child holding a bottle of medicine&#10;&#10;AI-generated content may be incorrect.">
            <a:extLst>
              <a:ext uri="{FF2B5EF4-FFF2-40B4-BE49-F238E27FC236}">
                <a16:creationId xmlns:a16="http://schemas.microsoft.com/office/drawing/2014/main" id="{5896ABB2-441F-BAE2-F855-5200B1863E59}"/>
              </a:ext>
            </a:extLst>
          </p:cNvPr>
          <p:cNvPicPr>
            <a:picLocks noChangeAspect="1"/>
          </p:cNvPicPr>
          <p:nvPr/>
        </p:nvPicPr>
        <p:blipFill>
          <a:blip r:embed="rId6">
            <a:extLst>
              <a:ext uri="{28A0092B-C50C-407E-A947-70E740481C1C}">
                <a14:useLocalDpi xmlns:a14="http://schemas.microsoft.com/office/drawing/2010/main" val="0"/>
              </a:ext>
            </a:extLst>
          </a:blip>
          <a:srcRect l="24059" r="14467" b="-1"/>
          <a:stretch>
            <a:fillRect/>
          </a:stretch>
        </p:blipFill>
        <p:spPr>
          <a:xfrm>
            <a:off x="8086176" y="321733"/>
            <a:ext cx="3797984" cy="4111321"/>
          </a:xfrm>
          <a:prstGeom prst="rect">
            <a:avLst/>
          </a:prstGeom>
        </p:spPr>
      </p:pic>
      <p:pic>
        <p:nvPicPr>
          <p:cNvPr id="13" name="Picture 12" descr="A close-up of pills and bottles&#10;&#10;AI-generated content may be incorrect.">
            <a:extLst>
              <a:ext uri="{FF2B5EF4-FFF2-40B4-BE49-F238E27FC236}">
                <a16:creationId xmlns:a16="http://schemas.microsoft.com/office/drawing/2014/main" id="{29D02E98-ADBB-D387-6F81-51F890DF591C}"/>
              </a:ext>
            </a:extLst>
          </p:cNvPr>
          <p:cNvPicPr>
            <a:picLocks noChangeAspect="1"/>
          </p:cNvPicPr>
          <p:nvPr/>
        </p:nvPicPr>
        <p:blipFill>
          <a:blip r:embed="rId7">
            <a:extLst>
              <a:ext uri="{28A0092B-C50C-407E-A947-70E740481C1C}">
                <a14:useLocalDpi xmlns:a14="http://schemas.microsoft.com/office/drawing/2010/main" val="0"/>
              </a:ext>
            </a:extLst>
          </a:blip>
          <a:srcRect l="2275" r="3354"/>
          <a:stretch>
            <a:fillRect/>
          </a:stretch>
        </p:blipFill>
        <p:spPr>
          <a:xfrm>
            <a:off x="307840" y="4525715"/>
            <a:ext cx="3794760" cy="2010551"/>
          </a:xfrm>
          <a:prstGeom prst="rect">
            <a:avLst/>
          </a:prstGeom>
        </p:spPr>
      </p:pic>
      <p:cxnSp>
        <p:nvCxnSpPr>
          <p:cNvPr id="36" name="Straight Connector 35">
            <a:extLst>
              <a:ext uri="{FF2B5EF4-FFF2-40B4-BE49-F238E27FC236}">
                <a16:creationId xmlns:a16="http://schemas.microsoft.com/office/drawing/2014/main" id="{5C34627B-48E6-4F4D-B843-97717A86B4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19934" y="5694097"/>
            <a:ext cx="54864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4087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087C9-3229-C683-C541-FCEEE43AE92E}"/>
              </a:ext>
            </a:extLst>
          </p:cNvPr>
          <p:cNvSpPr>
            <a:spLocks noGrp="1"/>
          </p:cNvSpPr>
          <p:nvPr>
            <p:ph type="title"/>
          </p:nvPr>
        </p:nvSpPr>
        <p:spPr/>
        <p:txBody>
          <a:bodyPr/>
          <a:lstStyle/>
          <a:p>
            <a:r>
              <a:rPr lang="en-US" b="1" dirty="0"/>
              <a:t>Who is Most Affected? The Critical Dimension of Age</a:t>
            </a:r>
            <a:endParaRPr lang="en-US" dirty="0"/>
          </a:p>
        </p:txBody>
      </p:sp>
      <p:sp>
        <p:nvSpPr>
          <p:cNvPr id="3" name="Content Placeholder 2">
            <a:extLst>
              <a:ext uri="{FF2B5EF4-FFF2-40B4-BE49-F238E27FC236}">
                <a16:creationId xmlns:a16="http://schemas.microsoft.com/office/drawing/2014/main" id="{5CBABF9C-CE8C-F3D1-5F19-DFEB94D8A740}"/>
              </a:ext>
            </a:extLst>
          </p:cNvPr>
          <p:cNvSpPr>
            <a:spLocks noGrp="1"/>
          </p:cNvSpPr>
          <p:nvPr>
            <p:ph idx="1"/>
          </p:nvPr>
        </p:nvSpPr>
        <p:spPr/>
        <p:txBody>
          <a:bodyPr/>
          <a:lstStyle/>
          <a:p>
            <a:pPr marL="0" indent="0">
              <a:buNone/>
            </a:pPr>
            <a:endParaRPr lang="en-US" dirty="0"/>
          </a:p>
        </p:txBody>
      </p:sp>
      <p:pic>
        <p:nvPicPr>
          <p:cNvPr id="4" name="Picture 3" descr="A table lists the deaths by injuries in selected age. The column headers read: Age (years) and Percentage of deaths due to injuries. The rows read as follows. 5 to 14, 28 percentage; 15 to 49, 27 percentage; 50 to 59, 7 percentage.">
            <a:extLst>
              <a:ext uri="{FF2B5EF4-FFF2-40B4-BE49-F238E27FC236}">
                <a16:creationId xmlns:a16="http://schemas.microsoft.com/office/drawing/2014/main" id="{C972346B-875C-FDB4-96EA-61EE870D2C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3969" y="2520462"/>
            <a:ext cx="8264769" cy="3656501"/>
          </a:xfrm>
          <a:prstGeom prst="rect">
            <a:avLst/>
          </a:prstGeom>
        </p:spPr>
      </p:pic>
    </p:spTree>
    <p:extLst>
      <p:ext uri="{BB962C8B-B14F-4D97-AF65-F5344CB8AC3E}">
        <p14:creationId xmlns:p14="http://schemas.microsoft.com/office/powerpoint/2010/main" val="34005949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Child, Adolescent, and </a:t>
            </a:r>
            <a:br>
              <a:rPr lang="en-US" dirty="0"/>
            </a:br>
            <a:r>
              <a:rPr lang="en-US" dirty="0"/>
              <a:t>Young Adult Injury</a:t>
            </a:r>
          </a:p>
        </p:txBody>
      </p:sp>
      <p:sp>
        <p:nvSpPr>
          <p:cNvPr id="5" name="Content Placeholder 4">
            <a:extLst>
              <a:ext uri="{FF2B5EF4-FFF2-40B4-BE49-F238E27FC236}">
                <a16:creationId xmlns:a16="http://schemas.microsoft.com/office/drawing/2014/main" id="{D5CDF887-C69B-7B42-E69F-1C0B4B270F38}"/>
              </a:ext>
            </a:extLst>
          </p:cNvPr>
          <p:cNvSpPr>
            <a:spLocks noGrp="1"/>
          </p:cNvSpPr>
          <p:nvPr>
            <p:ph sz="half" idx="1"/>
          </p:nvPr>
        </p:nvSpPr>
        <p:spPr/>
        <p:txBody>
          <a:bodyPr/>
          <a:lstStyle/>
          <a:p>
            <a:endParaRPr lang="en-US" dirty="0"/>
          </a:p>
        </p:txBody>
      </p:sp>
      <p:sp>
        <p:nvSpPr>
          <p:cNvPr id="6" name="Content Placeholder 5">
            <a:extLst>
              <a:ext uri="{FF2B5EF4-FFF2-40B4-BE49-F238E27FC236}">
                <a16:creationId xmlns:a16="http://schemas.microsoft.com/office/drawing/2014/main" id="{5AA5B0E4-D854-6F80-C001-FF6350687E7C}"/>
              </a:ext>
            </a:extLst>
          </p:cNvPr>
          <p:cNvSpPr>
            <a:spLocks noGrp="1"/>
          </p:cNvSpPr>
          <p:nvPr>
            <p:ph sz="half" idx="2"/>
          </p:nvPr>
        </p:nvSpPr>
        <p:spPr/>
        <p:txBody>
          <a:bodyPr/>
          <a:lstStyle/>
          <a:p>
            <a:pPr lvl="1"/>
            <a:r>
              <a:rPr lang="en-US" b="1" dirty="0"/>
              <a:t>Road Injuries</a:t>
            </a:r>
            <a:r>
              <a:rPr lang="en-US" dirty="0"/>
              <a:t> are the #1 cause across all young age groups (5-24 years).</a:t>
            </a:r>
          </a:p>
          <a:p>
            <a:pPr lvl="1"/>
            <a:r>
              <a:rPr lang="en-US" b="1" dirty="0"/>
              <a:t>Drowning</a:t>
            </a:r>
            <a:r>
              <a:rPr lang="en-US" dirty="0"/>
              <a:t> is a major threat to younger children (5-14 years).</a:t>
            </a:r>
          </a:p>
          <a:p>
            <a:pPr lvl="1"/>
            <a:r>
              <a:rPr lang="en-US" b="1" dirty="0"/>
              <a:t>Self-harm</a:t>
            </a:r>
            <a:r>
              <a:rPr lang="en-US" dirty="0"/>
              <a:t> and </a:t>
            </a:r>
            <a:r>
              <a:rPr lang="en-US" b="1" dirty="0"/>
              <a:t>Interpersonal Violence</a:t>
            </a:r>
            <a:r>
              <a:rPr lang="en-US" dirty="0"/>
              <a:t> emerge as critical causes for older adolescents and young adults (15-24 years).</a:t>
            </a:r>
          </a:p>
          <a:p>
            <a:endParaRPr lang="en-US" dirty="0"/>
          </a:p>
        </p:txBody>
      </p:sp>
      <p:pic>
        <p:nvPicPr>
          <p:cNvPr id="3" name="Picture 2" descr="The column header of the table reads: left empty, Children Ages 5 to 9, Younger Adolescents Ages 10 to14, Older Adolescents Ages 15 to 19, Young Adults Ages 20 to 24. The sub-divisions of the columns read: rank, cause, cause, cause, and cause. The rows read as follows. 1, Road injuries, Road injuries, Road injuries, Road injuries; 2, Drowning, Drowning, Self-harm, Self-harm; 3, Conflict &amp; terror, Conflict &amp; terror, Interpersonal violence, Interpersonal violence; 4, Falls, Self-harm, Drowning Conflict &amp; terror; 5, Mechanical forces, Interpersonal Violence, Conflict &amp; terror, Drown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199" y="1825625"/>
            <a:ext cx="5181601" cy="4351338"/>
          </a:xfrm>
          <a:prstGeom prst="rect">
            <a:avLst/>
          </a:prstGeom>
        </p:spPr>
      </p:pic>
    </p:spTree>
    <p:extLst>
      <p:ext uri="{BB962C8B-B14F-4D97-AF65-F5344CB8AC3E}">
        <p14:creationId xmlns:p14="http://schemas.microsoft.com/office/powerpoint/2010/main" val="6302195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C9CC4-47CD-85F7-845A-2BB8EFFCC13F}"/>
              </a:ext>
            </a:extLst>
          </p:cNvPr>
          <p:cNvSpPr>
            <a:spLocks noGrp="1"/>
          </p:cNvSpPr>
          <p:nvPr>
            <p:ph type="title"/>
          </p:nvPr>
        </p:nvSpPr>
        <p:spPr/>
        <p:txBody>
          <a:bodyPr/>
          <a:lstStyle/>
          <a:p>
            <a:r>
              <a:rPr lang="en-US" b="1" dirty="0"/>
              <a:t>Who is Most Affected? The Critical Dimension of Sex</a:t>
            </a:r>
            <a:endParaRPr lang="en-US" dirty="0"/>
          </a:p>
        </p:txBody>
      </p:sp>
      <p:sp>
        <p:nvSpPr>
          <p:cNvPr id="3" name="Content Placeholder 2">
            <a:extLst>
              <a:ext uri="{FF2B5EF4-FFF2-40B4-BE49-F238E27FC236}">
                <a16:creationId xmlns:a16="http://schemas.microsoft.com/office/drawing/2014/main" id="{28FE72F6-EFD3-A260-C0D4-BF215822CE03}"/>
              </a:ext>
            </a:extLst>
          </p:cNvPr>
          <p:cNvSpPr>
            <a:spLocks noGrp="1"/>
          </p:cNvSpPr>
          <p:nvPr>
            <p:ph idx="1"/>
          </p:nvPr>
        </p:nvSpPr>
        <p:spPr/>
        <p:txBody>
          <a:bodyPr>
            <a:normAutofit fontScale="85000" lnSpcReduction="20000"/>
          </a:bodyPr>
          <a:lstStyle/>
          <a:p>
            <a:pPr lvl="0">
              <a:lnSpc>
                <a:spcPct val="170000"/>
              </a:lnSpc>
            </a:pPr>
            <a:r>
              <a:rPr lang="en-US" dirty="0"/>
              <a:t>Males die from injuries at significantly higher rates than females across all country income groups.</a:t>
            </a:r>
          </a:p>
          <a:p>
            <a:pPr lvl="0">
              <a:lnSpc>
                <a:spcPct val="170000"/>
              </a:lnSpc>
            </a:pPr>
            <a:r>
              <a:rPr lang="en-US" dirty="0"/>
              <a:t>Males are about three times more likely to die from road injuries than females.</a:t>
            </a:r>
          </a:p>
          <a:p>
            <a:pPr lvl="0">
              <a:lnSpc>
                <a:spcPct val="170000"/>
              </a:lnSpc>
            </a:pPr>
            <a:r>
              <a:rPr lang="en-US" dirty="0"/>
              <a:t>Exception: In some lower-middle-income countries, more females die from fires and burns than males, often linked to domestic cooking responsibilities and "dowry deaths."</a:t>
            </a:r>
          </a:p>
          <a:p>
            <a:pPr>
              <a:lnSpc>
                <a:spcPct val="170000"/>
              </a:lnSpc>
            </a:pPr>
            <a:endParaRPr lang="en-US" dirty="0"/>
          </a:p>
        </p:txBody>
      </p:sp>
    </p:spTree>
    <p:extLst>
      <p:ext uri="{BB962C8B-B14F-4D97-AF65-F5344CB8AC3E}">
        <p14:creationId xmlns:p14="http://schemas.microsoft.com/office/powerpoint/2010/main" val="24813252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307F0-B928-05CA-8373-B246C4266F60}"/>
              </a:ext>
            </a:extLst>
          </p:cNvPr>
          <p:cNvSpPr>
            <a:spLocks noGrp="1"/>
          </p:cNvSpPr>
          <p:nvPr>
            <p:ph type="title"/>
          </p:nvPr>
        </p:nvSpPr>
        <p:spPr/>
        <p:txBody>
          <a:bodyPr/>
          <a:lstStyle/>
          <a:p>
            <a:pPr algn="ctr"/>
            <a:r>
              <a:rPr lang="en-US" dirty="0"/>
              <a:t>Road traffic injuries </a:t>
            </a:r>
          </a:p>
        </p:txBody>
      </p:sp>
      <p:pic>
        <p:nvPicPr>
          <p:cNvPr id="5" name="Content Placeholder 4" descr="A cartoon of two yellow robots in a car&#10;&#10;AI-generated content may be incorrect.">
            <a:extLst>
              <a:ext uri="{FF2B5EF4-FFF2-40B4-BE49-F238E27FC236}">
                <a16:creationId xmlns:a16="http://schemas.microsoft.com/office/drawing/2014/main" id="{6D594917-492E-902A-2202-CE5A5AA9014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71129" y="1825625"/>
            <a:ext cx="10449742" cy="4351338"/>
          </a:xfrm>
        </p:spPr>
      </p:pic>
    </p:spTree>
    <p:extLst>
      <p:ext uri="{BB962C8B-B14F-4D97-AF65-F5344CB8AC3E}">
        <p14:creationId xmlns:p14="http://schemas.microsoft.com/office/powerpoint/2010/main" val="15785537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32013-B9F5-140E-B47F-BFD01F6C4B26}"/>
              </a:ext>
            </a:extLst>
          </p:cNvPr>
          <p:cNvSpPr>
            <a:spLocks noGrp="1"/>
          </p:cNvSpPr>
          <p:nvPr>
            <p:ph type="title"/>
          </p:nvPr>
        </p:nvSpPr>
        <p:spPr/>
        <p:txBody>
          <a:bodyPr>
            <a:normAutofit fontScale="90000"/>
          </a:bodyPr>
          <a:lstStyle/>
          <a:p>
            <a:r>
              <a:rPr lang="en-US" b="1" dirty="0"/>
              <a:t>Risk Factors for Road Traffic Injuries (LMICs)</a:t>
            </a:r>
            <a:br>
              <a:rPr lang="en-US" dirty="0"/>
            </a:br>
            <a:endParaRPr lang="en-US" dirty="0"/>
          </a:p>
        </p:txBody>
      </p:sp>
      <p:sp>
        <p:nvSpPr>
          <p:cNvPr id="3" name="Content Placeholder 2">
            <a:extLst>
              <a:ext uri="{FF2B5EF4-FFF2-40B4-BE49-F238E27FC236}">
                <a16:creationId xmlns:a16="http://schemas.microsoft.com/office/drawing/2014/main" id="{2F7C1CE8-1D71-C24F-0EF8-B5C84A58246E}"/>
              </a:ext>
            </a:extLst>
          </p:cNvPr>
          <p:cNvSpPr>
            <a:spLocks noGrp="1"/>
          </p:cNvSpPr>
          <p:nvPr>
            <p:ph idx="1"/>
          </p:nvPr>
        </p:nvSpPr>
        <p:spPr>
          <a:xfrm>
            <a:off x="281353" y="1125415"/>
            <a:ext cx="11570677" cy="5568462"/>
          </a:xfrm>
        </p:spPr>
        <p:txBody>
          <a:bodyPr>
            <a:normAutofit/>
          </a:bodyPr>
          <a:lstStyle/>
          <a:p>
            <a:pPr lvl="0">
              <a:lnSpc>
                <a:spcPct val="150000"/>
              </a:lnSpc>
            </a:pPr>
            <a:r>
              <a:rPr lang="en-US" sz="2400" b="1" dirty="0"/>
              <a:t>Rapid Motorization:</a:t>
            </a:r>
            <a:r>
              <a:rPr lang="en-US" sz="2400" dirty="0"/>
              <a:t> Increase in vehicles without supporting infrastructure.</a:t>
            </a:r>
          </a:p>
          <a:p>
            <a:pPr lvl="0">
              <a:lnSpc>
                <a:spcPct val="150000"/>
              </a:lnSpc>
            </a:pPr>
            <a:r>
              <a:rPr lang="en-US" sz="2400" b="1" dirty="0"/>
              <a:t>Unsafe Vehicle Fleet:</a:t>
            </a:r>
            <a:r>
              <a:rPr lang="en-US" sz="2400" dirty="0"/>
              <a:t> Prevalence of unsafe 2/3-wheelers; lack of safety features (airbags, crumple zones). </a:t>
            </a:r>
          </a:p>
          <a:p>
            <a:pPr lvl="0">
              <a:lnSpc>
                <a:spcPct val="150000"/>
              </a:lnSpc>
            </a:pPr>
            <a:r>
              <a:rPr lang="en-US" sz="2400" b="1" dirty="0"/>
              <a:t>Poor Road Infrastructure:</a:t>
            </a:r>
            <a:r>
              <a:rPr lang="en-US" sz="2400" dirty="0"/>
              <a:t> Lack of planning, engineering, signage, pedestrian lanes, and traffic management.</a:t>
            </a:r>
          </a:p>
          <a:p>
            <a:pPr lvl="0">
              <a:lnSpc>
                <a:spcPct val="150000"/>
              </a:lnSpc>
            </a:pPr>
            <a:r>
              <a:rPr lang="en-US" sz="2400" b="1" dirty="0"/>
              <a:t>Weak Enforcement:</a:t>
            </a:r>
            <a:r>
              <a:rPr lang="en-US" sz="2400" dirty="0"/>
              <a:t> Lack of enforcement of speed limits, drunk driving laws, and helmet/seatbelt use.</a:t>
            </a:r>
          </a:p>
          <a:p>
            <a:pPr>
              <a:lnSpc>
                <a:spcPct val="150000"/>
              </a:lnSpc>
            </a:pPr>
            <a:r>
              <a:rPr lang="en-US" sz="2400" b="1" dirty="0"/>
              <a:t>Unsafe Road User Behavior:</a:t>
            </a:r>
            <a:r>
              <a:rPr lang="en-US" sz="2400" dirty="0"/>
              <a:t> Low use of helmets, seatbelts, and child restraints</a:t>
            </a:r>
          </a:p>
        </p:txBody>
      </p:sp>
    </p:spTree>
    <p:extLst>
      <p:ext uri="{BB962C8B-B14F-4D97-AF65-F5344CB8AC3E}">
        <p14:creationId xmlns:p14="http://schemas.microsoft.com/office/powerpoint/2010/main" val="21376861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8BCA4D-0A44-8CB3-BEFF-E42348ABB97B}"/>
              </a:ext>
            </a:extLst>
          </p:cNvPr>
          <p:cNvSpPr>
            <a:spLocks noGrp="1"/>
          </p:cNvSpPr>
          <p:nvPr>
            <p:ph idx="1"/>
          </p:nvPr>
        </p:nvSpPr>
        <p:spPr>
          <a:xfrm>
            <a:off x="838200" y="703385"/>
            <a:ext cx="10515600" cy="5473578"/>
          </a:xfrm>
        </p:spPr>
        <p:txBody>
          <a:bodyPr>
            <a:normAutofit fontScale="92500" lnSpcReduction="10000"/>
          </a:bodyPr>
          <a:lstStyle/>
          <a:p>
            <a:pPr>
              <a:lnSpc>
                <a:spcPct val="150000"/>
              </a:lnSpc>
            </a:pPr>
            <a:r>
              <a:rPr lang="en-US" dirty="0"/>
              <a:t>PTW and bicycle riders are not surrounded by protective steel enclosures; they are susceptible to serious injuries which can lead to death in the event of crashes with other vehicles and fixed objects. </a:t>
            </a:r>
          </a:p>
          <a:p>
            <a:pPr>
              <a:lnSpc>
                <a:spcPct val="150000"/>
              </a:lnSpc>
            </a:pPr>
            <a:r>
              <a:rPr lang="en-US" dirty="0"/>
              <a:t>The increased risk is also because they often share traffic space with fast-moving cars, buses and trucks, and they are less visible.</a:t>
            </a:r>
          </a:p>
          <a:p>
            <a:endParaRPr lang="en-US" dirty="0"/>
          </a:p>
          <a:p>
            <a:pPr>
              <a:lnSpc>
                <a:spcPct val="150000"/>
              </a:lnSpc>
              <a:buFont typeface="Wingdings" panose="05000000000000000000" pitchFamily="2" charset="2"/>
              <a:buChar char="Ø"/>
            </a:pPr>
            <a:r>
              <a:rPr lang="en-US" dirty="0"/>
              <a:t>Powered two </a:t>
            </a:r>
            <a:r>
              <a:rPr lang="en-US"/>
              <a:t>wheelers ( PTWs</a:t>
            </a:r>
            <a:r>
              <a:rPr lang="en-US" dirty="0"/>
              <a:t>) are motor-operated two- or three-wheeled vehicles, powered by either a combustion engine or rechargeable batteries</a:t>
            </a:r>
          </a:p>
          <a:p>
            <a:endParaRPr lang="en-US" dirty="0"/>
          </a:p>
        </p:txBody>
      </p:sp>
    </p:spTree>
    <p:extLst>
      <p:ext uri="{BB962C8B-B14F-4D97-AF65-F5344CB8AC3E}">
        <p14:creationId xmlns:p14="http://schemas.microsoft.com/office/powerpoint/2010/main" val="25078470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E7387-9F15-3885-3518-E33EC359A614}"/>
              </a:ext>
            </a:extLst>
          </p:cNvPr>
          <p:cNvSpPr>
            <a:spLocks noGrp="1"/>
          </p:cNvSpPr>
          <p:nvPr>
            <p:ph type="title"/>
          </p:nvPr>
        </p:nvSpPr>
        <p:spPr/>
        <p:txBody>
          <a:bodyPr>
            <a:normAutofit/>
          </a:bodyPr>
          <a:lstStyle/>
          <a:p>
            <a:r>
              <a:rPr lang="en-US" sz="4000" dirty="0"/>
              <a:t>The Burden of Road Traffic Injuries in Jordan; JUNE 2024 (don’t memorize)</a:t>
            </a:r>
          </a:p>
        </p:txBody>
      </p:sp>
      <p:sp>
        <p:nvSpPr>
          <p:cNvPr id="3" name="Content Placeholder 2">
            <a:extLst>
              <a:ext uri="{FF2B5EF4-FFF2-40B4-BE49-F238E27FC236}">
                <a16:creationId xmlns:a16="http://schemas.microsoft.com/office/drawing/2014/main" id="{EF5E06A9-F919-7965-D503-A3A0704A3FCF}"/>
              </a:ext>
            </a:extLst>
          </p:cNvPr>
          <p:cNvSpPr>
            <a:spLocks noGrp="1"/>
          </p:cNvSpPr>
          <p:nvPr>
            <p:ph idx="1"/>
          </p:nvPr>
        </p:nvSpPr>
        <p:spPr>
          <a:xfrm>
            <a:off x="445477" y="1690688"/>
            <a:ext cx="11418277" cy="4932850"/>
          </a:xfrm>
        </p:spPr>
        <p:txBody>
          <a:bodyPr>
            <a:normAutofit fontScale="92500" lnSpcReduction="20000"/>
          </a:bodyPr>
          <a:lstStyle/>
          <a:p>
            <a:pPr>
              <a:lnSpc>
                <a:spcPct val="150000"/>
              </a:lnSpc>
            </a:pPr>
            <a:r>
              <a:rPr lang="en-US" dirty="0"/>
              <a:t>Road Traffic Injuries (RTIs) represent a significant public health burden in Jordan. According to the 2022 Annual Report:</a:t>
            </a:r>
          </a:p>
          <a:p>
            <a:pPr lvl="0">
              <a:lnSpc>
                <a:spcPct val="150000"/>
              </a:lnSpc>
            </a:pPr>
            <a:r>
              <a:rPr lang="en-US" dirty="0"/>
              <a:t>A total of </a:t>
            </a:r>
            <a:r>
              <a:rPr lang="en-US" b="1" dirty="0"/>
              <a:t>169,409 crashes</a:t>
            </a:r>
            <a:r>
              <a:rPr lang="en-US" dirty="0"/>
              <a:t> occurred.</a:t>
            </a:r>
          </a:p>
          <a:p>
            <a:pPr lvl="0">
              <a:lnSpc>
                <a:spcPct val="150000"/>
              </a:lnSpc>
            </a:pPr>
            <a:r>
              <a:rPr lang="en-US" b="1" dirty="0"/>
              <a:t>11,510</a:t>
            </a:r>
            <a:r>
              <a:rPr lang="en-US" dirty="0"/>
              <a:t> of these resulted in injuries, leading to </a:t>
            </a:r>
            <a:r>
              <a:rPr lang="en-US" b="1" dirty="0"/>
              <a:t>562 deaths</a:t>
            </a:r>
            <a:r>
              <a:rPr lang="en-US" dirty="0"/>
              <a:t>, </a:t>
            </a:r>
            <a:r>
              <a:rPr lang="en-US" b="1" dirty="0"/>
              <a:t>805 severe injuries</a:t>
            </a:r>
            <a:r>
              <a:rPr lang="en-US" dirty="0"/>
              <a:t>, </a:t>
            </a:r>
            <a:r>
              <a:rPr lang="en-US" b="1" dirty="0"/>
              <a:t>6,739 moderate injuries</a:t>
            </a:r>
            <a:r>
              <a:rPr lang="en-US" dirty="0"/>
              <a:t>, and </a:t>
            </a:r>
            <a:r>
              <a:rPr lang="en-US" b="1" dirty="0"/>
              <a:t>9,552 mild injuries</a:t>
            </a:r>
            <a:r>
              <a:rPr lang="en-US" dirty="0"/>
              <a:t>.</a:t>
            </a:r>
          </a:p>
          <a:p>
            <a:pPr lvl="0">
              <a:lnSpc>
                <a:spcPct val="150000"/>
              </a:lnSpc>
            </a:pPr>
            <a:r>
              <a:rPr lang="en-US" dirty="0"/>
              <a:t>Mortality due to RTIs has </a:t>
            </a:r>
            <a:r>
              <a:rPr lang="en-US" b="1" dirty="0"/>
              <a:t>increased by 1.9 percent over the past five years</a:t>
            </a:r>
            <a:r>
              <a:rPr lang="en-US" dirty="0"/>
              <a:t>.</a:t>
            </a:r>
          </a:p>
          <a:p>
            <a:pPr lvl="0">
              <a:lnSpc>
                <a:spcPct val="150000"/>
              </a:lnSpc>
            </a:pPr>
            <a:r>
              <a:rPr lang="en-US" dirty="0"/>
              <a:t>RTIs are the </a:t>
            </a:r>
            <a:r>
              <a:rPr lang="en-US" b="1" dirty="0"/>
              <a:t>leading cause of death for children (5–14) and young people (15–19)</a:t>
            </a:r>
            <a:r>
              <a:rPr lang="en-US" dirty="0"/>
              <a:t> and the </a:t>
            </a:r>
            <a:r>
              <a:rPr lang="en-US" b="1" dirty="0"/>
              <a:t>second-leading cause for adults aged 20–64</a:t>
            </a:r>
            <a:r>
              <a:rPr lang="en-US" dirty="0"/>
              <a:t>.</a:t>
            </a:r>
          </a:p>
          <a:p>
            <a:endParaRPr lang="en-US" dirty="0"/>
          </a:p>
        </p:txBody>
      </p:sp>
    </p:spTree>
    <p:extLst>
      <p:ext uri="{BB962C8B-B14F-4D97-AF65-F5344CB8AC3E}">
        <p14:creationId xmlns:p14="http://schemas.microsoft.com/office/powerpoint/2010/main" val="10219175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16D44-7A11-B71B-6EA1-E9ECB3EBF590}"/>
              </a:ext>
            </a:extLst>
          </p:cNvPr>
          <p:cNvSpPr>
            <a:spLocks noGrp="1"/>
          </p:cNvSpPr>
          <p:nvPr>
            <p:ph type="title"/>
          </p:nvPr>
        </p:nvSpPr>
        <p:spPr>
          <a:xfrm>
            <a:off x="838200" y="365125"/>
            <a:ext cx="10515600" cy="1029921"/>
          </a:xfrm>
        </p:spPr>
        <p:txBody>
          <a:bodyPr>
            <a:normAutofit fontScale="90000"/>
          </a:bodyPr>
          <a:lstStyle/>
          <a:p>
            <a:r>
              <a:rPr lang="en-US" dirty="0"/>
              <a:t>The Burden of Road Traffic Injuries in Jordan; JUNE 2024</a:t>
            </a:r>
          </a:p>
        </p:txBody>
      </p:sp>
      <p:sp>
        <p:nvSpPr>
          <p:cNvPr id="3" name="Content Placeholder 2">
            <a:extLst>
              <a:ext uri="{FF2B5EF4-FFF2-40B4-BE49-F238E27FC236}">
                <a16:creationId xmlns:a16="http://schemas.microsoft.com/office/drawing/2014/main" id="{38F61690-B9C7-8D94-2549-30A4A7FFAE8E}"/>
              </a:ext>
            </a:extLst>
          </p:cNvPr>
          <p:cNvSpPr>
            <a:spLocks noGrp="1"/>
          </p:cNvSpPr>
          <p:nvPr>
            <p:ph idx="1"/>
          </p:nvPr>
        </p:nvSpPr>
        <p:spPr>
          <a:xfrm>
            <a:off x="117231" y="1500554"/>
            <a:ext cx="11793415" cy="5169877"/>
          </a:xfrm>
        </p:spPr>
        <p:txBody>
          <a:bodyPr>
            <a:normAutofit/>
          </a:bodyPr>
          <a:lstStyle/>
          <a:p>
            <a:pPr marL="0" indent="0">
              <a:buNone/>
            </a:pPr>
            <a:r>
              <a:rPr lang="en-US" b="1" dirty="0"/>
              <a:t>Demographics</a:t>
            </a:r>
            <a:endParaRPr lang="en-US" dirty="0"/>
          </a:p>
          <a:p>
            <a:pPr marL="0" lvl="0" indent="0">
              <a:buNone/>
            </a:pPr>
            <a:r>
              <a:rPr lang="en-US" dirty="0"/>
              <a:t>Most patients were male (79%).</a:t>
            </a:r>
          </a:p>
          <a:p>
            <a:pPr marL="0" lvl="0" indent="0">
              <a:buNone/>
            </a:pPr>
            <a:r>
              <a:rPr lang="en-US" dirty="0"/>
              <a:t>The average age was </a:t>
            </a:r>
            <a:r>
              <a:rPr lang="en-US" b="1" dirty="0"/>
              <a:t>34 years</a:t>
            </a:r>
            <a:endParaRPr lang="en-US" dirty="0"/>
          </a:p>
          <a:p>
            <a:pPr marL="0" indent="0">
              <a:buNone/>
            </a:pPr>
            <a:r>
              <a:rPr lang="en-US" b="1" dirty="0"/>
              <a:t>Crash Characteristics</a:t>
            </a:r>
            <a:endParaRPr lang="en-US" dirty="0"/>
          </a:p>
          <a:p>
            <a:pPr marL="0" lvl="0" indent="0">
              <a:buNone/>
            </a:pPr>
            <a:r>
              <a:rPr lang="en-US" dirty="0"/>
              <a:t>Most crashes occurred during </a:t>
            </a:r>
            <a:r>
              <a:rPr lang="en-US" b="1" dirty="0"/>
              <a:t>early morning hours and at night</a:t>
            </a:r>
            <a:r>
              <a:rPr lang="en-US" dirty="0"/>
              <a:t>.</a:t>
            </a:r>
          </a:p>
          <a:p>
            <a:pPr marL="0" lvl="0" indent="0">
              <a:buNone/>
            </a:pPr>
            <a:r>
              <a:rPr lang="en-US" dirty="0"/>
              <a:t>They primarily took place on </a:t>
            </a:r>
            <a:r>
              <a:rPr lang="en-US" b="1" dirty="0"/>
              <a:t>main roads</a:t>
            </a:r>
            <a:r>
              <a:rPr lang="en-US" dirty="0"/>
              <a:t>.</a:t>
            </a:r>
          </a:p>
          <a:p>
            <a:pPr marL="0" lvl="0" indent="0">
              <a:buNone/>
            </a:pPr>
            <a:r>
              <a:rPr lang="en-US" dirty="0"/>
              <a:t>A critical finding was that most </a:t>
            </a:r>
            <a:r>
              <a:rPr lang="en-US" b="1" dirty="0"/>
              <a:t>patients were not using any safety equipment</a:t>
            </a:r>
            <a:r>
              <a:rPr lang="en-US" dirty="0"/>
              <a:t> (seatbelts or helmets).</a:t>
            </a:r>
          </a:p>
          <a:p>
            <a:pPr marL="0" indent="0">
              <a:buNone/>
            </a:pPr>
            <a:endParaRPr lang="en-US" dirty="0"/>
          </a:p>
        </p:txBody>
      </p:sp>
    </p:spTree>
    <p:extLst>
      <p:ext uri="{BB962C8B-B14F-4D97-AF65-F5344CB8AC3E}">
        <p14:creationId xmlns:p14="http://schemas.microsoft.com/office/powerpoint/2010/main" val="19260805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61B66-AE57-D8DB-4047-D7E6E8E0D9FA}"/>
              </a:ext>
            </a:extLst>
          </p:cNvPr>
          <p:cNvSpPr>
            <a:spLocks noGrp="1"/>
          </p:cNvSpPr>
          <p:nvPr>
            <p:ph type="title"/>
          </p:nvPr>
        </p:nvSpPr>
        <p:spPr/>
        <p:txBody>
          <a:bodyPr/>
          <a:lstStyle/>
          <a:p>
            <a:r>
              <a:rPr lang="en-US" dirty="0"/>
              <a:t>The Burden of Road Traffic Injuries in Jordan; JUNE 2024 (don’t memorize)</a:t>
            </a:r>
          </a:p>
        </p:txBody>
      </p:sp>
      <p:sp>
        <p:nvSpPr>
          <p:cNvPr id="3" name="Content Placeholder 2">
            <a:extLst>
              <a:ext uri="{FF2B5EF4-FFF2-40B4-BE49-F238E27FC236}">
                <a16:creationId xmlns:a16="http://schemas.microsoft.com/office/drawing/2014/main" id="{0607A083-814D-9E96-5947-AD5FB8BEE20D}"/>
              </a:ext>
            </a:extLst>
          </p:cNvPr>
          <p:cNvSpPr>
            <a:spLocks noGrp="1"/>
          </p:cNvSpPr>
          <p:nvPr>
            <p:ph idx="1"/>
          </p:nvPr>
        </p:nvSpPr>
        <p:spPr/>
        <p:txBody>
          <a:bodyPr>
            <a:normAutofit/>
          </a:bodyPr>
          <a:lstStyle/>
          <a:p>
            <a:pPr marL="0" indent="0">
              <a:buNone/>
            </a:pPr>
            <a:r>
              <a:rPr lang="en-US" b="1" dirty="0"/>
              <a:t>Disability Outcomes</a:t>
            </a:r>
            <a:endParaRPr lang="en-US" dirty="0"/>
          </a:p>
          <a:p>
            <a:pPr lvl="0"/>
            <a:r>
              <a:rPr lang="en-US" dirty="0"/>
              <a:t>One month after injury, </a:t>
            </a:r>
            <a:r>
              <a:rPr lang="en-US" b="1" dirty="0"/>
              <a:t>79%</a:t>
            </a:r>
            <a:r>
              <a:rPr lang="en-US" dirty="0"/>
              <a:t> of patients experienced some form of disability:</a:t>
            </a:r>
          </a:p>
          <a:p>
            <a:pPr lvl="1"/>
            <a:r>
              <a:rPr lang="en-US" dirty="0"/>
              <a:t>3% Extreme disability</a:t>
            </a:r>
          </a:p>
          <a:p>
            <a:pPr lvl="1"/>
            <a:r>
              <a:rPr lang="en-US" dirty="0"/>
              <a:t>21% Severe disability</a:t>
            </a:r>
          </a:p>
          <a:p>
            <a:pPr lvl="1"/>
            <a:r>
              <a:rPr lang="en-US" dirty="0"/>
              <a:t>35% Moderate disability</a:t>
            </a:r>
          </a:p>
          <a:p>
            <a:pPr lvl="1"/>
            <a:r>
              <a:rPr lang="en-US" dirty="0"/>
              <a:t>21% Mild disability</a:t>
            </a:r>
          </a:p>
          <a:p>
            <a:pPr lvl="0"/>
            <a:r>
              <a:rPr lang="en-US" dirty="0"/>
              <a:t>Significant improvement was seen by the third month, with </a:t>
            </a:r>
            <a:r>
              <a:rPr lang="en-US" b="1" dirty="0"/>
              <a:t>73%</a:t>
            </a:r>
            <a:r>
              <a:rPr lang="en-US" dirty="0"/>
              <a:t> reporting </a:t>
            </a:r>
            <a:r>
              <a:rPr lang="en-US" b="1" dirty="0"/>
              <a:t>no disability</a:t>
            </a:r>
            <a:r>
              <a:rPr lang="en-US" dirty="0"/>
              <a:t>. However, </a:t>
            </a:r>
            <a:r>
              <a:rPr lang="en-US" b="1" dirty="0"/>
              <a:t>26%</a:t>
            </a:r>
            <a:r>
              <a:rPr lang="en-US" dirty="0"/>
              <a:t> still experienced </a:t>
            </a:r>
            <a:r>
              <a:rPr lang="en-US" b="1" dirty="0"/>
              <a:t>mild disability</a:t>
            </a:r>
            <a:r>
              <a:rPr lang="en-US" dirty="0"/>
              <a:t>.</a:t>
            </a:r>
          </a:p>
          <a:p>
            <a:endParaRPr lang="en-US" dirty="0"/>
          </a:p>
        </p:txBody>
      </p:sp>
    </p:spTree>
    <p:extLst>
      <p:ext uri="{BB962C8B-B14F-4D97-AF65-F5344CB8AC3E}">
        <p14:creationId xmlns:p14="http://schemas.microsoft.com/office/powerpoint/2010/main" val="17987464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821940F-7A1D-4ACC-85B4-A932898A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FBCF16F5-E0AF-4144-B7AF-BDDCDF8D59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95584" y="610517"/>
            <a:ext cx="4010943" cy="5636963"/>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FFFFF"/>
          </a:solidFill>
          <a:ln>
            <a:noFill/>
          </a:ln>
          <a:effectLst>
            <a:outerShdw blurRad="381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7085843F-A255-4AE2-BD1C-10954E1A6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0"/>
            <a:ext cx="7918980" cy="6858000"/>
          </a:xfrm>
          <a:custGeom>
            <a:avLst/>
            <a:gdLst>
              <a:gd name="connsiteX0" fmla="*/ 0 w 7918980"/>
              <a:gd name="connsiteY0" fmla="*/ 0 h 6858000"/>
              <a:gd name="connsiteX1" fmla="*/ 504457 w 7918980"/>
              <a:gd name="connsiteY1" fmla="*/ 0 h 6858000"/>
              <a:gd name="connsiteX2" fmla="*/ 727500 w 7918980"/>
              <a:gd name="connsiteY2" fmla="*/ 0 h 6858000"/>
              <a:gd name="connsiteX3" fmla="*/ 1822980 w 7918980"/>
              <a:gd name="connsiteY3" fmla="*/ 0 h 6858000"/>
              <a:gd name="connsiteX4" fmla="*/ 2092387 w 7918980"/>
              <a:gd name="connsiteY4" fmla="*/ 0 h 6858000"/>
              <a:gd name="connsiteX5" fmla="*/ 7076514 w 7918980"/>
              <a:gd name="connsiteY5" fmla="*/ 0 h 6858000"/>
              <a:gd name="connsiteX6" fmla="*/ 7264525 w 7918980"/>
              <a:gd name="connsiteY6" fmla="*/ 0 h 6858000"/>
              <a:gd name="connsiteX7" fmla="*/ 7390497 w 7918980"/>
              <a:gd name="connsiteY7" fmla="*/ 0 h 6858000"/>
              <a:gd name="connsiteX8" fmla="*/ 7389918 w 7918980"/>
              <a:gd name="connsiteY8" fmla="*/ 1705 h 6858000"/>
              <a:gd name="connsiteX9" fmla="*/ 7374574 w 7918980"/>
              <a:gd name="connsiteY9" fmla="*/ 17287 h 6858000"/>
              <a:gd name="connsiteX10" fmla="*/ 7368621 w 7918980"/>
              <a:gd name="connsiteY10" fmla="*/ 130336 h 6858000"/>
              <a:gd name="connsiteX11" fmla="*/ 7361269 w 7918980"/>
              <a:gd name="connsiteY11" fmla="*/ 187093 h 6858000"/>
              <a:gd name="connsiteX12" fmla="*/ 7368770 w 7918980"/>
              <a:gd name="connsiteY12" fmla="*/ 265704 h 6858000"/>
              <a:gd name="connsiteX13" fmla="*/ 7365293 w 7918980"/>
              <a:gd name="connsiteY13" fmla="*/ 354566 h 6858000"/>
              <a:gd name="connsiteX14" fmla="*/ 7347106 w 7918980"/>
              <a:gd name="connsiteY14" fmla="*/ 472000 h 6858000"/>
              <a:gd name="connsiteX15" fmla="*/ 7345150 w 7918980"/>
              <a:gd name="connsiteY15" fmla="*/ 473782 h 6858000"/>
              <a:gd name="connsiteX16" fmla="*/ 7344778 w 7918980"/>
              <a:gd name="connsiteY16" fmla="*/ 491380 h 6858000"/>
              <a:gd name="connsiteX17" fmla="*/ 7359399 w 7918980"/>
              <a:gd name="connsiteY17" fmla="*/ 531675 h 6858000"/>
              <a:gd name="connsiteX18" fmla="*/ 7356415 w 7918980"/>
              <a:gd name="connsiteY18" fmla="*/ 536015 h 6858000"/>
              <a:gd name="connsiteX19" fmla="*/ 7361068 w 7918980"/>
              <a:gd name="connsiteY19" fmla="*/ 572092 h 6858000"/>
              <a:gd name="connsiteX20" fmla="*/ 7359041 w 7918980"/>
              <a:gd name="connsiteY20" fmla="*/ 572511 h 6858000"/>
              <a:gd name="connsiteX21" fmla="*/ 7351198 w 7918980"/>
              <a:gd name="connsiteY21" fmla="*/ 582332 h 6858000"/>
              <a:gd name="connsiteX22" fmla="*/ 7340991 w 7918980"/>
              <a:gd name="connsiteY22" fmla="*/ 601285 h 6858000"/>
              <a:gd name="connsiteX23" fmla="*/ 7296154 w 7918980"/>
              <a:gd name="connsiteY23" fmla="*/ 681608 h 6858000"/>
              <a:gd name="connsiteX24" fmla="*/ 7295943 w 7918980"/>
              <a:gd name="connsiteY24" fmla="*/ 689151 h 6858000"/>
              <a:gd name="connsiteX25" fmla="*/ 7295465 w 7918980"/>
              <a:gd name="connsiteY25" fmla="*/ 689289 h 6858000"/>
              <a:gd name="connsiteX26" fmla="*/ 7294306 w 7918980"/>
              <a:gd name="connsiteY26" fmla="*/ 697222 h 6858000"/>
              <a:gd name="connsiteX27" fmla="*/ 7295144 w 7918980"/>
              <a:gd name="connsiteY27" fmla="*/ 717531 h 6858000"/>
              <a:gd name="connsiteX28" fmla="*/ 7291871 w 7918980"/>
              <a:gd name="connsiteY28" fmla="*/ 722494 h 6858000"/>
              <a:gd name="connsiteX29" fmla="*/ 7286061 w 7918980"/>
              <a:gd name="connsiteY29" fmla="*/ 724368 h 6858000"/>
              <a:gd name="connsiteX30" fmla="*/ 7269961 w 7918980"/>
              <a:gd name="connsiteY30" fmla="*/ 752692 h 6858000"/>
              <a:gd name="connsiteX31" fmla="*/ 7240170 w 7918980"/>
              <a:gd name="connsiteY31" fmla="*/ 816346 h 6858000"/>
              <a:gd name="connsiteX32" fmla="*/ 7211938 w 7918980"/>
              <a:gd name="connsiteY32" fmla="*/ 889417 h 6858000"/>
              <a:gd name="connsiteX33" fmla="*/ 7130024 w 7918980"/>
              <a:gd name="connsiteY33" fmla="*/ 1063288 h 6858000"/>
              <a:gd name="connsiteX34" fmla="*/ 7126817 w 7918980"/>
              <a:gd name="connsiteY34" fmla="*/ 1157176 h 6858000"/>
              <a:gd name="connsiteX35" fmla="*/ 7109474 w 7918980"/>
              <a:gd name="connsiteY35" fmla="*/ 1210776 h 6858000"/>
              <a:gd name="connsiteX36" fmla="*/ 7105443 w 7918980"/>
              <a:gd name="connsiteY36" fmla="*/ 1301993 h 6858000"/>
              <a:gd name="connsiteX37" fmla="*/ 7075215 w 7918980"/>
              <a:gd name="connsiteY37" fmla="*/ 1360879 h 6858000"/>
              <a:gd name="connsiteX38" fmla="*/ 7067477 w 7918980"/>
              <a:gd name="connsiteY38" fmla="*/ 1404045 h 6858000"/>
              <a:gd name="connsiteX39" fmla="*/ 7046803 w 7918980"/>
              <a:gd name="connsiteY39" fmla="*/ 1429568 h 6858000"/>
              <a:gd name="connsiteX40" fmla="*/ 7047831 w 7918980"/>
              <a:gd name="connsiteY40" fmla="*/ 1430305 h 6858000"/>
              <a:gd name="connsiteX41" fmla="*/ 7035374 w 7918980"/>
              <a:gd name="connsiteY41" fmla="*/ 1463304 h 6858000"/>
              <a:gd name="connsiteX42" fmla="*/ 7032938 w 7918980"/>
              <a:gd name="connsiteY42" fmla="*/ 1514846 h 6858000"/>
              <a:gd name="connsiteX43" fmla="*/ 7029397 w 7918980"/>
              <a:gd name="connsiteY43" fmla="*/ 1519731 h 6858000"/>
              <a:gd name="connsiteX44" fmla="*/ 7029620 w 7918980"/>
              <a:gd name="connsiteY44" fmla="*/ 1519929 h 6858000"/>
              <a:gd name="connsiteX45" fmla="*/ 7030612 w 7918980"/>
              <a:gd name="connsiteY45" fmla="*/ 1546022 h 6858000"/>
              <a:gd name="connsiteX46" fmla="*/ 7035010 w 7918980"/>
              <a:gd name="connsiteY46" fmla="*/ 1578752 h 6858000"/>
              <a:gd name="connsiteX47" fmla="*/ 7026513 w 7918980"/>
              <a:gd name="connsiteY47" fmla="*/ 1647555 h 6858000"/>
              <a:gd name="connsiteX48" fmla="*/ 7013857 w 7918980"/>
              <a:gd name="connsiteY48" fmla="*/ 1715685 h 6858000"/>
              <a:gd name="connsiteX49" fmla="*/ 7007215 w 7918980"/>
              <a:gd name="connsiteY49" fmla="*/ 1740358 h 6858000"/>
              <a:gd name="connsiteX50" fmla="*/ 7004455 w 7918980"/>
              <a:gd name="connsiteY50" fmla="*/ 1784314 h 6858000"/>
              <a:gd name="connsiteX51" fmla="*/ 7008825 w 7918980"/>
              <a:gd name="connsiteY51" fmla="*/ 1804434 h 6858000"/>
              <a:gd name="connsiteX52" fmla="*/ 7008048 w 7918980"/>
              <a:gd name="connsiteY52" fmla="*/ 1805316 h 6858000"/>
              <a:gd name="connsiteX53" fmla="*/ 7011573 w 7918980"/>
              <a:gd name="connsiteY53" fmla="*/ 1807109 h 6858000"/>
              <a:gd name="connsiteX54" fmla="*/ 7008900 w 7918980"/>
              <a:gd name="connsiteY54" fmla="*/ 1821003 h 6858000"/>
              <a:gd name="connsiteX55" fmla="*/ 7006523 w 7918980"/>
              <a:gd name="connsiteY55" fmla="*/ 1824832 h 6858000"/>
              <a:gd name="connsiteX56" fmla="*/ 7005215 w 7918980"/>
              <a:gd name="connsiteY56" fmla="*/ 1830429 h 6858000"/>
              <a:gd name="connsiteX57" fmla="*/ 7005505 w 7918980"/>
              <a:gd name="connsiteY57" fmla="*/ 1830569 h 6858000"/>
              <a:gd name="connsiteX58" fmla="*/ 7003643 w 7918980"/>
              <a:gd name="connsiteY58" fmla="*/ 1835810 h 6858000"/>
              <a:gd name="connsiteX59" fmla="*/ 6990432 w 7918980"/>
              <a:gd name="connsiteY59" fmla="*/ 1861483 h 6858000"/>
              <a:gd name="connsiteX60" fmla="*/ 6997246 w 7918980"/>
              <a:gd name="connsiteY60" fmla="*/ 1892417 h 6858000"/>
              <a:gd name="connsiteX61" fmla="*/ 7012242 w 7918980"/>
              <a:gd name="connsiteY61" fmla="*/ 1895114 h 6858000"/>
              <a:gd name="connsiteX62" fmla="*/ 7010080 w 7918980"/>
              <a:gd name="connsiteY62" fmla="*/ 1899379 h 6858000"/>
              <a:gd name="connsiteX63" fmla="*/ 7003451 w 7918980"/>
              <a:gd name="connsiteY63" fmla="*/ 1907867 h 6858000"/>
              <a:gd name="connsiteX64" fmla="*/ 7004341 w 7918980"/>
              <a:gd name="connsiteY64" fmla="*/ 1910265 h 6858000"/>
              <a:gd name="connsiteX65" fmla="*/ 7001248 w 7918980"/>
              <a:gd name="connsiteY65" fmla="*/ 1935584 h 6858000"/>
              <a:gd name="connsiteX66" fmla="*/ 7006599 w 7918980"/>
              <a:gd name="connsiteY66" fmla="*/ 1942021 h 6858000"/>
              <a:gd name="connsiteX67" fmla="*/ 7007460 w 7918980"/>
              <a:gd name="connsiteY67" fmla="*/ 1945112 h 6858000"/>
              <a:gd name="connsiteX68" fmla="*/ 6995756 w 7918980"/>
              <a:gd name="connsiteY68" fmla="*/ 1961162 h 6858000"/>
              <a:gd name="connsiteX69" fmla="*/ 6991493 w 7918980"/>
              <a:gd name="connsiteY69" fmla="*/ 1969445 h 6858000"/>
              <a:gd name="connsiteX70" fmla="*/ 6949577 w 7918980"/>
              <a:gd name="connsiteY70" fmla="*/ 2024270 h 6858000"/>
              <a:gd name="connsiteX71" fmla="*/ 6942508 w 7918980"/>
              <a:gd name="connsiteY71" fmla="*/ 2107942 h 6858000"/>
              <a:gd name="connsiteX72" fmla="*/ 6933336 w 7918980"/>
              <a:gd name="connsiteY72" fmla="*/ 2193455 h 6858000"/>
              <a:gd name="connsiteX73" fmla="*/ 6927972 w 7918980"/>
              <a:gd name="connsiteY73" fmla="*/ 2260088 h 6858000"/>
              <a:gd name="connsiteX74" fmla="*/ 6909058 w 7918980"/>
              <a:gd name="connsiteY74" fmla="*/ 2296008 h 6858000"/>
              <a:gd name="connsiteX75" fmla="*/ 6901810 w 7918980"/>
              <a:gd name="connsiteY75" fmla="*/ 2305564 h 6858000"/>
              <a:gd name="connsiteX76" fmla="*/ 6904482 w 7918980"/>
              <a:gd name="connsiteY76" fmla="*/ 2320214 h 6858000"/>
              <a:gd name="connsiteX77" fmla="*/ 6891885 w 7918980"/>
              <a:gd name="connsiteY77" fmla="*/ 2417011 h 6858000"/>
              <a:gd name="connsiteX78" fmla="*/ 6884970 w 7918980"/>
              <a:gd name="connsiteY78" fmla="*/ 2454207 h 6858000"/>
              <a:gd name="connsiteX79" fmla="*/ 6882954 w 7918980"/>
              <a:gd name="connsiteY79" fmla="*/ 2487203 h 6858000"/>
              <a:gd name="connsiteX80" fmla="*/ 6871484 w 7918980"/>
              <a:gd name="connsiteY80" fmla="*/ 2512282 h 6858000"/>
              <a:gd name="connsiteX81" fmla="*/ 6872496 w 7918980"/>
              <a:gd name="connsiteY81" fmla="*/ 2514318 h 6858000"/>
              <a:gd name="connsiteX82" fmla="*/ 6898111 w 7918980"/>
              <a:gd name="connsiteY82" fmla="*/ 2574334 h 6858000"/>
              <a:gd name="connsiteX83" fmla="*/ 6897017 w 7918980"/>
              <a:gd name="connsiteY83" fmla="*/ 2579877 h 6858000"/>
              <a:gd name="connsiteX84" fmla="*/ 6897171 w 7918980"/>
              <a:gd name="connsiteY84" fmla="*/ 2608928 h 6858000"/>
              <a:gd name="connsiteX85" fmla="*/ 6896584 w 7918980"/>
              <a:gd name="connsiteY85" fmla="*/ 2613111 h 6858000"/>
              <a:gd name="connsiteX86" fmla="*/ 6888164 w 7918980"/>
              <a:gd name="connsiteY86" fmla="*/ 2621996 h 6858000"/>
              <a:gd name="connsiteX87" fmla="*/ 6890652 w 7918980"/>
              <a:gd name="connsiteY87" fmla="*/ 2634265 h 6858000"/>
              <a:gd name="connsiteX88" fmla="*/ 6882034 w 7918980"/>
              <a:gd name="connsiteY88" fmla="*/ 2647237 h 6858000"/>
              <a:gd name="connsiteX89" fmla="*/ 6888195 w 7918980"/>
              <a:gd name="connsiteY89" fmla="*/ 2650786 h 6858000"/>
              <a:gd name="connsiteX90" fmla="*/ 6894052 w 7918980"/>
              <a:gd name="connsiteY90" fmla="*/ 2661993 h 6858000"/>
              <a:gd name="connsiteX91" fmla="*/ 6885953 w 7918980"/>
              <a:gd name="connsiteY91" fmla="*/ 2670949 h 6858000"/>
              <a:gd name="connsiteX92" fmla="*/ 6880156 w 7918980"/>
              <a:gd name="connsiteY92" fmla="*/ 2690255 h 6858000"/>
              <a:gd name="connsiteX93" fmla="*/ 6881009 w 7918980"/>
              <a:gd name="connsiteY93" fmla="*/ 2695683 h 6858000"/>
              <a:gd name="connsiteX94" fmla="*/ 6870001 w 7918980"/>
              <a:gd name="connsiteY94" fmla="*/ 2713964 h 6858000"/>
              <a:gd name="connsiteX95" fmla="*/ 6864441 w 7918980"/>
              <a:gd name="connsiteY95" fmla="*/ 2730175 h 6858000"/>
              <a:gd name="connsiteX96" fmla="*/ 6875107 w 7918980"/>
              <a:gd name="connsiteY96" fmla="*/ 2763497 h 6858000"/>
              <a:gd name="connsiteX97" fmla="*/ 6837349 w 7918980"/>
              <a:gd name="connsiteY97" fmla="*/ 3051539 h 6858000"/>
              <a:gd name="connsiteX98" fmla="*/ 6835698 w 7918980"/>
              <a:gd name="connsiteY98" fmla="*/ 3060333 h 6858000"/>
              <a:gd name="connsiteX99" fmla="*/ 6837785 w 7918980"/>
              <a:gd name="connsiteY99" fmla="*/ 3065434 h 6858000"/>
              <a:gd name="connsiteX100" fmla="*/ 6834476 w 7918980"/>
              <a:gd name="connsiteY100" fmla="*/ 3066836 h 6858000"/>
              <a:gd name="connsiteX101" fmla="*/ 6831096 w 7918980"/>
              <a:gd name="connsiteY101" fmla="*/ 3084834 h 6858000"/>
              <a:gd name="connsiteX102" fmla="*/ 6831305 w 7918980"/>
              <a:gd name="connsiteY102" fmla="*/ 3097259 h 6858000"/>
              <a:gd name="connsiteX103" fmla="*/ 6828050 w 7918980"/>
              <a:gd name="connsiteY103" fmla="*/ 3101053 h 6858000"/>
              <a:gd name="connsiteX104" fmla="*/ 6827093 w 7918980"/>
              <a:gd name="connsiteY104" fmla="*/ 3106151 h 6858000"/>
              <a:gd name="connsiteX105" fmla="*/ 6833251 w 7918980"/>
              <a:gd name="connsiteY105" fmla="*/ 3116747 h 6858000"/>
              <a:gd name="connsiteX106" fmla="*/ 6825921 w 7918980"/>
              <a:gd name="connsiteY106" fmla="*/ 3151828 h 6858000"/>
              <a:gd name="connsiteX107" fmla="*/ 6825863 w 7918980"/>
              <a:gd name="connsiteY107" fmla="*/ 3180546 h 6858000"/>
              <a:gd name="connsiteX108" fmla="*/ 6839691 w 7918980"/>
              <a:gd name="connsiteY108" fmla="*/ 3258677 h 6858000"/>
              <a:gd name="connsiteX109" fmla="*/ 6840898 w 7918980"/>
              <a:gd name="connsiteY109" fmla="*/ 3262610 h 6858000"/>
              <a:gd name="connsiteX110" fmla="*/ 6834652 w 7918980"/>
              <a:gd name="connsiteY110" fmla="*/ 3277179 h 6858000"/>
              <a:gd name="connsiteX111" fmla="*/ 6832324 w 7918980"/>
              <a:gd name="connsiteY111" fmla="*/ 3278130 h 6858000"/>
              <a:gd name="connsiteX112" fmla="*/ 6849750 w 7918980"/>
              <a:gd name="connsiteY112" fmla="*/ 3325671 h 6858000"/>
              <a:gd name="connsiteX113" fmla="*/ 6847551 w 7918980"/>
              <a:gd name="connsiteY113" fmla="*/ 3332072 h 6858000"/>
              <a:gd name="connsiteX114" fmla="*/ 6864685 w 7918980"/>
              <a:gd name="connsiteY114" fmla="*/ 3362948 h 6858000"/>
              <a:gd name="connsiteX115" fmla="*/ 6870457 w 7918980"/>
              <a:gd name="connsiteY115" fmla="*/ 3378959 h 6858000"/>
              <a:gd name="connsiteX116" fmla="*/ 6883738 w 7918980"/>
              <a:gd name="connsiteY116" fmla="*/ 3407057 h 6858000"/>
              <a:gd name="connsiteX117" fmla="*/ 6881948 w 7918980"/>
              <a:gd name="connsiteY117" fmla="*/ 3409825 h 6858000"/>
              <a:gd name="connsiteX118" fmla="*/ 6885647 w 7918980"/>
              <a:gd name="connsiteY118" fmla="*/ 3415218 h 6858000"/>
              <a:gd name="connsiteX119" fmla="*/ 6883908 w 7918980"/>
              <a:gd name="connsiteY119" fmla="*/ 3419880 h 6858000"/>
              <a:gd name="connsiteX120" fmla="*/ 6885903 w 7918980"/>
              <a:gd name="connsiteY120" fmla="*/ 3424545 h 6858000"/>
              <a:gd name="connsiteX121" fmla="*/ 6887603 w 7918980"/>
              <a:gd name="connsiteY121" fmla="*/ 3476412 h 6858000"/>
              <a:gd name="connsiteX122" fmla="*/ 6892664 w 7918980"/>
              <a:gd name="connsiteY122" fmla="*/ 3486850 h 6858000"/>
              <a:gd name="connsiteX123" fmla="*/ 6886319 w 7918980"/>
              <a:gd name="connsiteY123" fmla="*/ 3496391 h 6858000"/>
              <a:gd name="connsiteX124" fmla="*/ 6893119 w 7918980"/>
              <a:gd name="connsiteY124" fmla="*/ 3531201 h 6858000"/>
              <a:gd name="connsiteX125" fmla="*/ 6902876 w 7918980"/>
              <a:gd name="connsiteY125" fmla="*/ 3542019 h 6858000"/>
              <a:gd name="connsiteX126" fmla="*/ 6910520 w 7918980"/>
              <a:gd name="connsiteY126" fmla="*/ 3552249 h 6858000"/>
              <a:gd name="connsiteX127" fmla="*/ 6910882 w 7918980"/>
              <a:gd name="connsiteY127" fmla="*/ 3553678 h 6858000"/>
              <a:gd name="connsiteX128" fmla="*/ 6914489 w 7918980"/>
              <a:gd name="connsiteY128" fmla="*/ 3568021 h 6858000"/>
              <a:gd name="connsiteX129" fmla="*/ 6914914 w 7918980"/>
              <a:gd name="connsiteY129" fmla="*/ 3569719 h 6858000"/>
              <a:gd name="connsiteX130" fmla="*/ 6912342 w 7918980"/>
              <a:gd name="connsiteY130" fmla="*/ 3586412 h 6858000"/>
              <a:gd name="connsiteX131" fmla="*/ 6915338 w 7918980"/>
              <a:gd name="connsiteY131" fmla="*/ 3597336 h 6858000"/>
              <a:gd name="connsiteX132" fmla="*/ 6907234 w 7918980"/>
              <a:gd name="connsiteY132" fmla="*/ 3606007 h 6858000"/>
              <a:gd name="connsiteX133" fmla="*/ 6907261 w 7918980"/>
              <a:gd name="connsiteY133" fmla="*/ 3641228 h 6858000"/>
              <a:gd name="connsiteX134" fmla="*/ 6914828 w 7918980"/>
              <a:gd name="connsiteY134" fmla="*/ 3653088 h 6858000"/>
              <a:gd name="connsiteX135" fmla="*/ 6920416 w 7918980"/>
              <a:gd name="connsiteY135" fmla="*/ 3664114 h 6858000"/>
              <a:gd name="connsiteX136" fmla="*/ 6920498 w 7918980"/>
              <a:gd name="connsiteY136" fmla="*/ 3665569 h 6858000"/>
              <a:gd name="connsiteX137" fmla="*/ 6922809 w 7918980"/>
              <a:gd name="connsiteY137" fmla="*/ 3707357 h 6858000"/>
              <a:gd name="connsiteX138" fmla="*/ 6937676 w 7918980"/>
              <a:gd name="connsiteY138" fmla="*/ 3778166 h 6858000"/>
              <a:gd name="connsiteX139" fmla="*/ 6958359 w 7918980"/>
              <a:gd name="connsiteY139" fmla="*/ 3878222 h 6858000"/>
              <a:gd name="connsiteX140" fmla="*/ 6953118 w 7918980"/>
              <a:gd name="connsiteY140" fmla="*/ 4048117 h 6858000"/>
              <a:gd name="connsiteX141" fmla="*/ 6913020 w 7918980"/>
              <a:gd name="connsiteY141" fmla="*/ 4219510 h 6858000"/>
              <a:gd name="connsiteX142" fmla="*/ 6915792 w 7918980"/>
              <a:gd name="connsiteY142" fmla="*/ 4411258 h 6858000"/>
              <a:gd name="connsiteX143" fmla="*/ 6907579 w 7918980"/>
              <a:gd name="connsiteY143" fmla="*/ 4488531 h 6858000"/>
              <a:gd name="connsiteX144" fmla="*/ 6907052 w 7918980"/>
              <a:gd name="connsiteY144" fmla="*/ 4539168 h 6858000"/>
              <a:gd name="connsiteX145" fmla="*/ 6891916 w 7918980"/>
              <a:gd name="connsiteY145" fmla="*/ 4625153 h 6858000"/>
              <a:gd name="connsiteX146" fmla="*/ 6882094 w 7918980"/>
              <a:gd name="connsiteY146" fmla="*/ 4733115 h 6858000"/>
              <a:gd name="connsiteX147" fmla="*/ 6860189 w 7918980"/>
              <a:gd name="connsiteY147" fmla="*/ 4844323 h 6858000"/>
              <a:gd name="connsiteX148" fmla="*/ 6843618 w 7918980"/>
              <a:gd name="connsiteY148" fmla="*/ 4877992 h 6858000"/>
              <a:gd name="connsiteX149" fmla="*/ 6829393 w 7918980"/>
              <a:gd name="connsiteY149" fmla="*/ 4925805 h 6858000"/>
              <a:gd name="connsiteX150" fmla="*/ 6794017 w 7918980"/>
              <a:gd name="connsiteY150" fmla="*/ 5009272 h 6858000"/>
              <a:gd name="connsiteX151" fmla="*/ 6786085 w 7918980"/>
              <a:gd name="connsiteY151" fmla="*/ 5111369 h 6858000"/>
              <a:gd name="connsiteX152" fmla="*/ 6799321 w 7918980"/>
              <a:gd name="connsiteY152" fmla="*/ 5210876 h 6858000"/>
              <a:gd name="connsiteX153" fmla="*/ 6803597 w 7918980"/>
              <a:gd name="connsiteY153" fmla="*/ 5269726 h 6858000"/>
              <a:gd name="connsiteX154" fmla="*/ 6820713 w 7918980"/>
              <a:gd name="connsiteY154" fmla="*/ 5464225 h 6858000"/>
              <a:gd name="connsiteX155" fmla="*/ 6824380 w 7918980"/>
              <a:gd name="connsiteY155" fmla="*/ 5594585 h 6858000"/>
              <a:gd name="connsiteX156" fmla="*/ 6806680 w 7918980"/>
              <a:gd name="connsiteY156" fmla="*/ 5667896 h 6858000"/>
              <a:gd name="connsiteX157" fmla="*/ 6791486 w 7918980"/>
              <a:gd name="connsiteY157" fmla="*/ 5769225 h 6858000"/>
              <a:gd name="connsiteX158" fmla="*/ 6792745 w 7918980"/>
              <a:gd name="connsiteY158" fmla="*/ 5823324 h 6858000"/>
              <a:gd name="connsiteX159" fmla="*/ 6789109 w 7918980"/>
              <a:gd name="connsiteY159" fmla="*/ 5862699 h 6858000"/>
              <a:gd name="connsiteX160" fmla="*/ 6793675 w 7918980"/>
              <a:gd name="connsiteY160" fmla="*/ 5906467 h 6858000"/>
              <a:gd name="connsiteX161" fmla="*/ 6814548 w 7918980"/>
              <a:gd name="connsiteY161" fmla="*/ 5939847 h 6858000"/>
              <a:gd name="connsiteX162" fmla="*/ 6809795 w 7918980"/>
              <a:gd name="connsiteY162" fmla="*/ 5973994 h 6858000"/>
              <a:gd name="connsiteX163" fmla="*/ 6810756 w 7918980"/>
              <a:gd name="connsiteY163" fmla="*/ 6089693 h 6858000"/>
              <a:gd name="connsiteX164" fmla="*/ 6814601 w 7918980"/>
              <a:gd name="connsiteY164" fmla="*/ 6224938 h 6858000"/>
              <a:gd name="connsiteX165" fmla="*/ 6840137 w 7918980"/>
              <a:gd name="connsiteY165" fmla="*/ 6370251 h 6858000"/>
              <a:gd name="connsiteX166" fmla="*/ 6863777 w 7918980"/>
              <a:gd name="connsiteY166" fmla="*/ 6541313 h 6858000"/>
              <a:gd name="connsiteX167" fmla="*/ 6868355 w 7918980"/>
              <a:gd name="connsiteY167" fmla="*/ 6640957 h 6858000"/>
              <a:gd name="connsiteX168" fmla="*/ 6881422 w 7918980"/>
              <a:gd name="connsiteY168" fmla="*/ 6705297 h 6858000"/>
              <a:gd name="connsiteX169" fmla="*/ 6894105 w 7918980"/>
              <a:gd name="connsiteY169" fmla="*/ 6759582 h 6858000"/>
              <a:gd name="connsiteX170" fmla="*/ 6892152 w 7918980"/>
              <a:gd name="connsiteY170" fmla="*/ 6817746 h 6858000"/>
              <a:gd name="connsiteX171" fmla="*/ 6895302 w 7918980"/>
              <a:gd name="connsiteY171" fmla="*/ 6843646 h 6858000"/>
              <a:gd name="connsiteX172" fmla="*/ 6914368 w 7918980"/>
              <a:gd name="connsiteY172" fmla="*/ 6857998 h 6858000"/>
              <a:gd name="connsiteX173" fmla="*/ 7549620 w 7918980"/>
              <a:gd name="connsiteY173" fmla="*/ 6857998 h 6858000"/>
              <a:gd name="connsiteX174" fmla="*/ 7918980 w 7918980"/>
              <a:gd name="connsiteY174" fmla="*/ 6857998 h 6858000"/>
              <a:gd name="connsiteX175" fmla="*/ 7918980 w 7918980"/>
              <a:gd name="connsiteY175" fmla="*/ 6858000 h 6858000"/>
              <a:gd name="connsiteX176" fmla="*/ 7549620 w 7918980"/>
              <a:gd name="connsiteY176" fmla="*/ 6858000 h 6858000"/>
              <a:gd name="connsiteX177" fmla="*/ 6658851 w 7918980"/>
              <a:gd name="connsiteY177" fmla="*/ 6858000 h 6858000"/>
              <a:gd name="connsiteX178" fmla="*/ 2092387 w 7918980"/>
              <a:gd name="connsiteY178" fmla="*/ 6858000 h 6858000"/>
              <a:gd name="connsiteX179" fmla="*/ 1822980 w 7918980"/>
              <a:gd name="connsiteY179" fmla="*/ 6858000 h 6858000"/>
              <a:gd name="connsiteX180" fmla="*/ 727500 w 7918980"/>
              <a:gd name="connsiteY180" fmla="*/ 6858000 h 6858000"/>
              <a:gd name="connsiteX181" fmla="*/ 504457 w 7918980"/>
              <a:gd name="connsiteY181" fmla="*/ 6858000 h 6858000"/>
              <a:gd name="connsiteX182" fmla="*/ 0 w 7918980"/>
              <a:gd name="connsiteY182" fmla="*/ 6858000 h 6858000"/>
              <a:gd name="connsiteX0" fmla="*/ 0 w 7918980"/>
              <a:gd name="connsiteY0" fmla="*/ 0 h 6858000"/>
              <a:gd name="connsiteX1" fmla="*/ 504457 w 7918980"/>
              <a:gd name="connsiteY1" fmla="*/ 0 h 6858000"/>
              <a:gd name="connsiteX2" fmla="*/ 727500 w 7918980"/>
              <a:gd name="connsiteY2" fmla="*/ 0 h 6858000"/>
              <a:gd name="connsiteX3" fmla="*/ 1822980 w 7918980"/>
              <a:gd name="connsiteY3" fmla="*/ 0 h 6858000"/>
              <a:gd name="connsiteX4" fmla="*/ 2092387 w 7918980"/>
              <a:gd name="connsiteY4" fmla="*/ 0 h 6858000"/>
              <a:gd name="connsiteX5" fmla="*/ 7076514 w 7918980"/>
              <a:gd name="connsiteY5" fmla="*/ 0 h 6858000"/>
              <a:gd name="connsiteX6" fmla="*/ 7264525 w 7918980"/>
              <a:gd name="connsiteY6" fmla="*/ 0 h 6858000"/>
              <a:gd name="connsiteX7" fmla="*/ 7390497 w 7918980"/>
              <a:gd name="connsiteY7" fmla="*/ 0 h 6858000"/>
              <a:gd name="connsiteX8" fmla="*/ 7389918 w 7918980"/>
              <a:gd name="connsiteY8" fmla="*/ 1705 h 6858000"/>
              <a:gd name="connsiteX9" fmla="*/ 7374574 w 7918980"/>
              <a:gd name="connsiteY9" fmla="*/ 17287 h 6858000"/>
              <a:gd name="connsiteX10" fmla="*/ 7368621 w 7918980"/>
              <a:gd name="connsiteY10" fmla="*/ 130336 h 6858000"/>
              <a:gd name="connsiteX11" fmla="*/ 7361269 w 7918980"/>
              <a:gd name="connsiteY11" fmla="*/ 187093 h 6858000"/>
              <a:gd name="connsiteX12" fmla="*/ 7368770 w 7918980"/>
              <a:gd name="connsiteY12" fmla="*/ 265704 h 6858000"/>
              <a:gd name="connsiteX13" fmla="*/ 7365293 w 7918980"/>
              <a:gd name="connsiteY13" fmla="*/ 354566 h 6858000"/>
              <a:gd name="connsiteX14" fmla="*/ 7347106 w 7918980"/>
              <a:gd name="connsiteY14" fmla="*/ 472000 h 6858000"/>
              <a:gd name="connsiteX15" fmla="*/ 7345150 w 7918980"/>
              <a:gd name="connsiteY15" fmla="*/ 473782 h 6858000"/>
              <a:gd name="connsiteX16" fmla="*/ 7344778 w 7918980"/>
              <a:gd name="connsiteY16" fmla="*/ 491380 h 6858000"/>
              <a:gd name="connsiteX17" fmla="*/ 7359399 w 7918980"/>
              <a:gd name="connsiteY17" fmla="*/ 531675 h 6858000"/>
              <a:gd name="connsiteX18" fmla="*/ 7356415 w 7918980"/>
              <a:gd name="connsiteY18" fmla="*/ 536015 h 6858000"/>
              <a:gd name="connsiteX19" fmla="*/ 7361068 w 7918980"/>
              <a:gd name="connsiteY19" fmla="*/ 572092 h 6858000"/>
              <a:gd name="connsiteX20" fmla="*/ 7359041 w 7918980"/>
              <a:gd name="connsiteY20" fmla="*/ 572511 h 6858000"/>
              <a:gd name="connsiteX21" fmla="*/ 7351198 w 7918980"/>
              <a:gd name="connsiteY21" fmla="*/ 582332 h 6858000"/>
              <a:gd name="connsiteX22" fmla="*/ 7340991 w 7918980"/>
              <a:gd name="connsiteY22" fmla="*/ 601285 h 6858000"/>
              <a:gd name="connsiteX23" fmla="*/ 7296154 w 7918980"/>
              <a:gd name="connsiteY23" fmla="*/ 681608 h 6858000"/>
              <a:gd name="connsiteX24" fmla="*/ 7295943 w 7918980"/>
              <a:gd name="connsiteY24" fmla="*/ 689151 h 6858000"/>
              <a:gd name="connsiteX25" fmla="*/ 7295465 w 7918980"/>
              <a:gd name="connsiteY25" fmla="*/ 689289 h 6858000"/>
              <a:gd name="connsiteX26" fmla="*/ 7294306 w 7918980"/>
              <a:gd name="connsiteY26" fmla="*/ 697222 h 6858000"/>
              <a:gd name="connsiteX27" fmla="*/ 7295144 w 7918980"/>
              <a:gd name="connsiteY27" fmla="*/ 717531 h 6858000"/>
              <a:gd name="connsiteX28" fmla="*/ 7291871 w 7918980"/>
              <a:gd name="connsiteY28" fmla="*/ 722494 h 6858000"/>
              <a:gd name="connsiteX29" fmla="*/ 7286061 w 7918980"/>
              <a:gd name="connsiteY29" fmla="*/ 724368 h 6858000"/>
              <a:gd name="connsiteX30" fmla="*/ 7269961 w 7918980"/>
              <a:gd name="connsiteY30" fmla="*/ 752692 h 6858000"/>
              <a:gd name="connsiteX31" fmla="*/ 7240170 w 7918980"/>
              <a:gd name="connsiteY31" fmla="*/ 816346 h 6858000"/>
              <a:gd name="connsiteX32" fmla="*/ 7211938 w 7918980"/>
              <a:gd name="connsiteY32" fmla="*/ 889417 h 6858000"/>
              <a:gd name="connsiteX33" fmla="*/ 7130024 w 7918980"/>
              <a:gd name="connsiteY33" fmla="*/ 1063288 h 6858000"/>
              <a:gd name="connsiteX34" fmla="*/ 7126817 w 7918980"/>
              <a:gd name="connsiteY34" fmla="*/ 1157176 h 6858000"/>
              <a:gd name="connsiteX35" fmla="*/ 7109474 w 7918980"/>
              <a:gd name="connsiteY35" fmla="*/ 1210776 h 6858000"/>
              <a:gd name="connsiteX36" fmla="*/ 7105443 w 7918980"/>
              <a:gd name="connsiteY36" fmla="*/ 1301993 h 6858000"/>
              <a:gd name="connsiteX37" fmla="*/ 7075215 w 7918980"/>
              <a:gd name="connsiteY37" fmla="*/ 1360879 h 6858000"/>
              <a:gd name="connsiteX38" fmla="*/ 7067477 w 7918980"/>
              <a:gd name="connsiteY38" fmla="*/ 1404045 h 6858000"/>
              <a:gd name="connsiteX39" fmla="*/ 7046803 w 7918980"/>
              <a:gd name="connsiteY39" fmla="*/ 1429568 h 6858000"/>
              <a:gd name="connsiteX40" fmla="*/ 7047831 w 7918980"/>
              <a:gd name="connsiteY40" fmla="*/ 1430305 h 6858000"/>
              <a:gd name="connsiteX41" fmla="*/ 7035374 w 7918980"/>
              <a:gd name="connsiteY41" fmla="*/ 1463304 h 6858000"/>
              <a:gd name="connsiteX42" fmla="*/ 7032938 w 7918980"/>
              <a:gd name="connsiteY42" fmla="*/ 1514846 h 6858000"/>
              <a:gd name="connsiteX43" fmla="*/ 7029397 w 7918980"/>
              <a:gd name="connsiteY43" fmla="*/ 1519731 h 6858000"/>
              <a:gd name="connsiteX44" fmla="*/ 7029620 w 7918980"/>
              <a:gd name="connsiteY44" fmla="*/ 1519929 h 6858000"/>
              <a:gd name="connsiteX45" fmla="*/ 7030612 w 7918980"/>
              <a:gd name="connsiteY45" fmla="*/ 1546022 h 6858000"/>
              <a:gd name="connsiteX46" fmla="*/ 7035010 w 7918980"/>
              <a:gd name="connsiteY46" fmla="*/ 1578752 h 6858000"/>
              <a:gd name="connsiteX47" fmla="*/ 7026513 w 7918980"/>
              <a:gd name="connsiteY47" fmla="*/ 1647555 h 6858000"/>
              <a:gd name="connsiteX48" fmla="*/ 7013857 w 7918980"/>
              <a:gd name="connsiteY48" fmla="*/ 1715685 h 6858000"/>
              <a:gd name="connsiteX49" fmla="*/ 7007215 w 7918980"/>
              <a:gd name="connsiteY49" fmla="*/ 1740358 h 6858000"/>
              <a:gd name="connsiteX50" fmla="*/ 7004455 w 7918980"/>
              <a:gd name="connsiteY50" fmla="*/ 1784314 h 6858000"/>
              <a:gd name="connsiteX51" fmla="*/ 7008825 w 7918980"/>
              <a:gd name="connsiteY51" fmla="*/ 1804434 h 6858000"/>
              <a:gd name="connsiteX52" fmla="*/ 7008048 w 7918980"/>
              <a:gd name="connsiteY52" fmla="*/ 1805316 h 6858000"/>
              <a:gd name="connsiteX53" fmla="*/ 7011573 w 7918980"/>
              <a:gd name="connsiteY53" fmla="*/ 1807109 h 6858000"/>
              <a:gd name="connsiteX54" fmla="*/ 7008900 w 7918980"/>
              <a:gd name="connsiteY54" fmla="*/ 1821003 h 6858000"/>
              <a:gd name="connsiteX55" fmla="*/ 7006523 w 7918980"/>
              <a:gd name="connsiteY55" fmla="*/ 1824832 h 6858000"/>
              <a:gd name="connsiteX56" fmla="*/ 7005215 w 7918980"/>
              <a:gd name="connsiteY56" fmla="*/ 1830429 h 6858000"/>
              <a:gd name="connsiteX57" fmla="*/ 7005505 w 7918980"/>
              <a:gd name="connsiteY57" fmla="*/ 1830569 h 6858000"/>
              <a:gd name="connsiteX58" fmla="*/ 7003643 w 7918980"/>
              <a:gd name="connsiteY58" fmla="*/ 1835810 h 6858000"/>
              <a:gd name="connsiteX59" fmla="*/ 6990432 w 7918980"/>
              <a:gd name="connsiteY59" fmla="*/ 1861483 h 6858000"/>
              <a:gd name="connsiteX60" fmla="*/ 6997246 w 7918980"/>
              <a:gd name="connsiteY60" fmla="*/ 1892417 h 6858000"/>
              <a:gd name="connsiteX61" fmla="*/ 7012242 w 7918980"/>
              <a:gd name="connsiteY61" fmla="*/ 1895114 h 6858000"/>
              <a:gd name="connsiteX62" fmla="*/ 7010080 w 7918980"/>
              <a:gd name="connsiteY62" fmla="*/ 1899379 h 6858000"/>
              <a:gd name="connsiteX63" fmla="*/ 7003451 w 7918980"/>
              <a:gd name="connsiteY63" fmla="*/ 1907867 h 6858000"/>
              <a:gd name="connsiteX64" fmla="*/ 7004341 w 7918980"/>
              <a:gd name="connsiteY64" fmla="*/ 1910265 h 6858000"/>
              <a:gd name="connsiteX65" fmla="*/ 7001248 w 7918980"/>
              <a:gd name="connsiteY65" fmla="*/ 1935584 h 6858000"/>
              <a:gd name="connsiteX66" fmla="*/ 7006599 w 7918980"/>
              <a:gd name="connsiteY66" fmla="*/ 1942021 h 6858000"/>
              <a:gd name="connsiteX67" fmla="*/ 7007460 w 7918980"/>
              <a:gd name="connsiteY67" fmla="*/ 1945112 h 6858000"/>
              <a:gd name="connsiteX68" fmla="*/ 6995756 w 7918980"/>
              <a:gd name="connsiteY68" fmla="*/ 1961162 h 6858000"/>
              <a:gd name="connsiteX69" fmla="*/ 6949577 w 7918980"/>
              <a:gd name="connsiteY69" fmla="*/ 2024270 h 6858000"/>
              <a:gd name="connsiteX70" fmla="*/ 6942508 w 7918980"/>
              <a:gd name="connsiteY70" fmla="*/ 2107942 h 6858000"/>
              <a:gd name="connsiteX71" fmla="*/ 6933336 w 7918980"/>
              <a:gd name="connsiteY71" fmla="*/ 2193455 h 6858000"/>
              <a:gd name="connsiteX72" fmla="*/ 6927972 w 7918980"/>
              <a:gd name="connsiteY72" fmla="*/ 2260088 h 6858000"/>
              <a:gd name="connsiteX73" fmla="*/ 6909058 w 7918980"/>
              <a:gd name="connsiteY73" fmla="*/ 2296008 h 6858000"/>
              <a:gd name="connsiteX74" fmla="*/ 6901810 w 7918980"/>
              <a:gd name="connsiteY74" fmla="*/ 2305564 h 6858000"/>
              <a:gd name="connsiteX75" fmla="*/ 6904482 w 7918980"/>
              <a:gd name="connsiteY75" fmla="*/ 2320214 h 6858000"/>
              <a:gd name="connsiteX76" fmla="*/ 6891885 w 7918980"/>
              <a:gd name="connsiteY76" fmla="*/ 2417011 h 6858000"/>
              <a:gd name="connsiteX77" fmla="*/ 6884970 w 7918980"/>
              <a:gd name="connsiteY77" fmla="*/ 2454207 h 6858000"/>
              <a:gd name="connsiteX78" fmla="*/ 6882954 w 7918980"/>
              <a:gd name="connsiteY78" fmla="*/ 2487203 h 6858000"/>
              <a:gd name="connsiteX79" fmla="*/ 6871484 w 7918980"/>
              <a:gd name="connsiteY79" fmla="*/ 2512282 h 6858000"/>
              <a:gd name="connsiteX80" fmla="*/ 6872496 w 7918980"/>
              <a:gd name="connsiteY80" fmla="*/ 2514318 h 6858000"/>
              <a:gd name="connsiteX81" fmla="*/ 6898111 w 7918980"/>
              <a:gd name="connsiteY81" fmla="*/ 2574334 h 6858000"/>
              <a:gd name="connsiteX82" fmla="*/ 6897017 w 7918980"/>
              <a:gd name="connsiteY82" fmla="*/ 2579877 h 6858000"/>
              <a:gd name="connsiteX83" fmla="*/ 6897171 w 7918980"/>
              <a:gd name="connsiteY83" fmla="*/ 2608928 h 6858000"/>
              <a:gd name="connsiteX84" fmla="*/ 6896584 w 7918980"/>
              <a:gd name="connsiteY84" fmla="*/ 2613111 h 6858000"/>
              <a:gd name="connsiteX85" fmla="*/ 6888164 w 7918980"/>
              <a:gd name="connsiteY85" fmla="*/ 2621996 h 6858000"/>
              <a:gd name="connsiteX86" fmla="*/ 6890652 w 7918980"/>
              <a:gd name="connsiteY86" fmla="*/ 2634265 h 6858000"/>
              <a:gd name="connsiteX87" fmla="*/ 6882034 w 7918980"/>
              <a:gd name="connsiteY87" fmla="*/ 2647237 h 6858000"/>
              <a:gd name="connsiteX88" fmla="*/ 6888195 w 7918980"/>
              <a:gd name="connsiteY88" fmla="*/ 2650786 h 6858000"/>
              <a:gd name="connsiteX89" fmla="*/ 6894052 w 7918980"/>
              <a:gd name="connsiteY89" fmla="*/ 2661993 h 6858000"/>
              <a:gd name="connsiteX90" fmla="*/ 6885953 w 7918980"/>
              <a:gd name="connsiteY90" fmla="*/ 2670949 h 6858000"/>
              <a:gd name="connsiteX91" fmla="*/ 6880156 w 7918980"/>
              <a:gd name="connsiteY91" fmla="*/ 2690255 h 6858000"/>
              <a:gd name="connsiteX92" fmla="*/ 6881009 w 7918980"/>
              <a:gd name="connsiteY92" fmla="*/ 2695683 h 6858000"/>
              <a:gd name="connsiteX93" fmla="*/ 6870001 w 7918980"/>
              <a:gd name="connsiteY93" fmla="*/ 2713964 h 6858000"/>
              <a:gd name="connsiteX94" fmla="*/ 6864441 w 7918980"/>
              <a:gd name="connsiteY94" fmla="*/ 2730175 h 6858000"/>
              <a:gd name="connsiteX95" fmla="*/ 6875107 w 7918980"/>
              <a:gd name="connsiteY95" fmla="*/ 2763497 h 6858000"/>
              <a:gd name="connsiteX96" fmla="*/ 6837349 w 7918980"/>
              <a:gd name="connsiteY96" fmla="*/ 3051539 h 6858000"/>
              <a:gd name="connsiteX97" fmla="*/ 6835698 w 7918980"/>
              <a:gd name="connsiteY97" fmla="*/ 3060333 h 6858000"/>
              <a:gd name="connsiteX98" fmla="*/ 6837785 w 7918980"/>
              <a:gd name="connsiteY98" fmla="*/ 3065434 h 6858000"/>
              <a:gd name="connsiteX99" fmla="*/ 6834476 w 7918980"/>
              <a:gd name="connsiteY99" fmla="*/ 3066836 h 6858000"/>
              <a:gd name="connsiteX100" fmla="*/ 6831096 w 7918980"/>
              <a:gd name="connsiteY100" fmla="*/ 3084834 h 6858000"/>
              <a:gd name="connsiteX101" fmla="*/ 6831305 w 7918980"/>
              <a:gd name="connsiteY101" fmla="*/ 3097259 h 6858000"/>
              <a:gd name="connsiteX102" fmla="*/ 6828050 w 7918980"/>
              <a:gd name="connsiteY102" fmla="*/ 3101053 h 6858000"/>
              <a:gd name="connsiteX103" fmla="*/ 6827093 w 7918980"/>
              <a:gd name="connsiteY103" fmla="*/ 3106151 h 6858000"/>
              <a:gd name="connsiteX104" fmla="*/ 6833251 w 7918980"/>
              <a:gd name="connsiteY104" fmla="*/ 3116747 h 6858000"/>
              <a:gd name="connsiteX105" fmla="*/ 6825921 w 7918980"/>
              <a:gd name="connsiteY105" fmla="*/ 3151828 h 6858000"/>
              <a:gd name="connsiteX106" fmla="*/ 6825863 w 7918980"/>
              <a:gd name="connsiteY106" fmla="*/ 3180546 h 6858000"/>
              <a:gd name="connsiteX107" fmla="*/ 6839691 w 7918980"/>
              <a:gd name="connsiteY107" fmla="*/ 3258677 h 6858000"/>
              <a:gd name="connsiteX108" fmla="*/ 6840898 w 7918980"/>
              <a:gd name="connsiteY108" fmla="*/ 3262610 h 6858000"/>
              <a:gd name="connsiteX109" fmla="*/ 6834652 w 7918980"/>
              <a:gd name="connsiteY109" fmla="*/ 3277179 h 6858000"/>
              <a:gd name="connsiteX110" fmla="*/ 6832324 w 7918980"/>
              <a:gd name="connsiteY110" fmla="*/ 3278130 h 6858000"/>
              <a:gd name="connsiteX111" fmla="*/ 6849750 w 7918980"/>
              <a:gd name="connsiteY111" fmla="*/ 3325671 h 6858000"/>
              <a:gd name="connsiteX112" fmla="*/ 6847551 w 7918980"/>
              <a:gd name="connsiteY112" fmla="*/ 3332072 h 6858000"/>
              <a:gd name="connsiteX113" fmla="*/ 6864685 w 7918980"/>
              <a:gd name="connsiteY113" fmla="*/ 3362948 h 6858000"/>
              <a:gd name="connsiteX114" fmla="*/ 6870457 w 7918980"/>
              <a:gd name="connsiteY114" fmla="*/ 3378959 h 6858000"/>
              <a:gd name="connsiteX115" fmla="*/ 6883738 w 7918980"/>
              <a:gd name="connsiteY115" fmla="*/ 3407057 h 6858000"/>
              <a:gd name="connsiteX116" fmla="*/ 6881948 w 7918980"/>
              <a:gd name="connsiteY116" fmla="*/ 3409825 h 6858000"/>
              <a:gd name="connsiteX117" fmla="*/ 6885647 w 7918980"/>
              <a:gd name="connsiteY117" fmla="*/ 3415218 h 6858000"/>
              <a:gd name="connsiteX118" fmla="*/ 6883908 w 7918980"/>
              <a:gd name="connsiteY118" fmla="*/ 3419880 h 6858000"/>
              <a:gd name="connsiteX119" fmla="*/ 6885903 w 7918980"/>
              <a:gd name="connsiteY119" fmla="*/ 3424545 h 6858000"/>
              <a:gd name="connsiteX120" fmla="*/ 6887603 w 7918980"/>
              <a:gd name="connsiteY120" fmla="*/ 3476412 h 6858000"/>
              <a:gd name="connsiteX121" fmla="*/ 6892664 w 7918980"/>
              <a:gd name="connsiteY121" fmla="*/ 3486850 h 6858000"/>
              <a:gd name="connsiteX122" fmla="*/ 6886319 w 7918980"/>
              <a:gd name="connsiteY122" fmla="*/ 3496391 h 6858000"/>
              <a:gd name="connsiteX123" fmla="*/ 6893119 w 7918980"/>
              <a:gd name="connsiteY123" fmla="*/ 3531201 h 6858000"/>
              <a:gd name="connsiteX124" fmla="*/ 6902876 w 7918980"/>
              <a:gd name="connsiteY124" fmla="*/ 3542019 h 6858000"/>
              <a:gd name="connsiteX125" fmla="*/ 6910520 w 7918980"/>
              <a:gd name="connsiteY125" fmla="*/ 3552249 h 6858000"/>
              <a:gd name="connsiteX126" fmla="*/ 6910882 w 7918980"/>
              <a:gd name="connsiteY126" fmla="*/ 3553678 h 6858000"/>
              <a:gd name="connsiteX127" fmla="*/ 6914489 w 7918980"/>
              <a:gd name="connsiteY127" fmla="*/ 3568021 h 6858000"/>
              <a:gd name="connsiteX128" fmla="*/ 6914914 w 7918980"/>
              <a:gd name="connsiteY128" fmla="*/ 3569719 h 6858000"/>
              <a:gd name="connsiteX129" fmla="*/ 6912342 w 7918980"/>
              <a:gd name="connsiteY129" fmla="*/ 3586412 h 6858000"/>
              <a:gd name="connsiteX130" fmla="*/ 6915338 w 7918980"/>
              <a:gd name="connsiteY130" fmla="*/ 3597336 h 6858000"/>
              <a:gd name="connsiteX131" fmla="*/ 6907234 w 7918980"/>
              <a:gd name="connsiteY131" fmla="*/ 3606007 h 6858000"/>
              <a:gd name="connsiteX132" fmla="*/ 6907261 w 7918980"/>
              <a:gd name="connsiteY132" fmla="*/ 3641228 h 6858000"/>
              <a:gd name="connsiteX133" fmla="*/ 6914828 w 7918980"/>
              <a:gd name="connsiteY133" fmla="*/ 3653088 h 6858000"/>
              <a:gd name="connsiteX134" fmla="*/ 6920416 w 7918980"/>
              <a:gd name="connsiteY134" fmla="*/ 3664114 h 6858000"/>
              <a:gd name="connsiteX135" fmla="*/ 6920498 w 7918980"/>
              <a:gd name="connsiteY135" fmla="*/ 3665569 h 6858000"/>
              <a:gd name="connsiteX136" fmla="*/ 6922809 w 7918980"/>
              <a:gd name="connsiteY136" fmla="*/ 3707357 h 6858000"/>
              <a:gd name="connsiteX137" fmla="*/ 6937676 w 7918980"/>
              <a:gd name="connsiteY137" fmla="*/ 3778166 h 6858000"/>
              <a:gd name="connsiteX138" fmla="*/ 6958359 w 7918980"/>
              <a:gd name="connsiteY138" fmla="*/ 3878222 h 6858000"/>
              <a:gd name="connsiteX139" fmla="*/ 6953118 w 7918980"/>
              <a:gd name="connsiteY139" fmla="*/ 4048117 h 6858000"/>
              <a:gd name="connsiteX140" fmla="*/ 6913020 w 7918980"/>
              <a:gd name="connsiteY140" fmla="*/ 4219510 h 6858000"/>
              <a:gd name="connsiteX141" fmla="*/ 6915792 w 7918980"/>
              <a:gd name="connsiteY141" fmla="*/ 4411258 h 6858000"/>
              <a:gd name="connsiteX142" fmla="*/ 6907579 w 7918980"/>
              <a:gd name="connsiteY142" fmla="*/ 4488531 h 6858000"/>
              <a:gd name="connsiteX143" fmla="*/ 6907052 w 7918980"/>
              <a:gd name="connsiteY143" fmla="*/ 4539168 h 6858000"/>
              <a:gd name="connsiteX144" fmla="*/ 6891916 w 7918980"/>
              <a:gd name="connsiteY144" fmla="*/ 4625153 h 6858000"/>
              <a:gd name="connsiteX145" fmla="*/ 6882094 w 7918980"/>
              <a:gd name="connsiteY145" fmla="*/ 4733115 h 6858000"/>
              <a:gd name="connsiteX146" fmla="*/ 6860189 w 7918980"/>
              <a:gd name="connsiteY146" fmla="*/ 4844323 h 6858000"/>
              <a:gd name="connsiteX147" fmla="*/ 6843618 w 7918980"/>
              <a:gd name="connsiteY147" fmla="*/ 4877992 h 6858000"/>
              <a:gd name="connsiteX148" fmla="*/ 6829393 w 7918980"/>
              <a:gd name="connsiteY148" fmla="*/ 4925805 h 6858000"/>
              <a:gd name="connsiteX149" fmla="*/ 6794017 w 7918980"/>
              <a:gd name="connsiteY149" fmla="*/ 5009272 h 6858000"/>
              <a:gd name="connsiteX150" fmla="*/ 6786085 w 7918980"/>
              <a:gd name="connsiteY150" fmla="*/ 5111369 h 6858000"/>
              <a:gd name="connsiteX151" fmla="*/ 6799321 w 7918980"/>
              <a:gd name="connsiteY151" fmla="*/ 5210876 h 6858000"/>
              <a:gd name="connsiteX152" fmla="*/ 6803597 w 7918980"/>
              <a:gd name="connsiteY152" fmla="*/ 5269726 h 6858000"/>
              <a:gd name="connsiteX153" fmla="*/ 6820713 w 7918980"/>
              <a:gd name="connsiteY153" fmla="*/ 5464225 h 6858000"/>
              <a:gd name="connsiteX154" fmla="*/ 6824380 w 7918980"/>
              <a:gd name="connsiteY154" fmla="*/ 5594585 h 6858000"/>
              <a:gd name="connsiteX155" fmla="*/ 6806680 w 7918980"/>
              <a:gd name="connsiteY155" fmla="*/ 5667896 h 6858000"/>
              <a:gd name="connsiteX156" fmla="*/ 6791486 w 7918980"/>
              <a:gd name="connsiteY156" fmla="*/ 5769225 h 6858000"/>
              <a:gd name="connsiteX157" fmla="*/ 6792745 w 7918980"/>
              <a:gd name="connsiteY157" fmla="*/ 5823324 h 6858000"/>
              <a:gd name="connsiteX158" fmla="*/ 6789109 w 7918980"/>
              <a:gd name="connsiteY158" fmla="*/ 5862699 h 6858000"/>
              <a:gd name="connsiteX159" fmla="*/ 6793675 w 7918980"/>
              <a:gd name="connsiteY159" fmla="*/ 5906467 h 6858000"/>
              <a:gd name="connsiteX160" fmla="*/ 6814548 w 7918980"/>
              <a:gd name="connsiteY160" fmla="*/ 5939847 h 6858000"/>
              <a:gd name="connsiteX161" fmla="*/ 6809795 w 7918980"/>
              <a:gd name="connsiteY161" fmla="*/ 5973994 h 6858000"/>
              <a:gd name="connsiteX162" fmla="*/ 6810756 w 7918980"/>
              <a:gd name="connsiteY162" fmla="*/ 6089693 h 6858000"/>
              <a:gd name="connsiteX163" fmla="*/ 6814601 w 7918980"/>
              <a:gd name="connsiteY163" fmla="*/ 6224938 h 6858000"/>
              <a:gd name="connsiteX164" fmla="*/ 6840137 w 7918980"/>
              <a:gd name="connsiteY164" fmla="*/ 6370251 h 6858000"/>
              <a:gd name="connsiteX165" fmla="*/ 6863777 w 7918980"/>
              <a:gd name="connsiteY165" fmla="*/ 6541313 h 6858000"/>
              <a:gd name="connsiteX166" fmla="*/ 6868355 w 7918980"/>
              <a:gd name="connsiteY166" fmla="*/ 6640957 h 6858000"/>
              <a:gd name="connsiteX167" fmla="*/ 6881422 w 7918980"/>
              <a:gd name="connsiteY167" fmla="*/ 6705297 h 6858000"/>
              <a:gd name="connsiteX168" fmla="*/ 6894105 w 7918980"/>
              <a:gd name="connsiteY168" fmla="*/ 6759582 h 6858000"/>
              <a:gd name="connsiteX169" fmla="*/ 6892152 w 7918980"/>
              <a:gd name="connsiteY169" fmla="*/ 6817746 h 6858000"/>
              <a:gd name="connsiteX170" fmla="*/ 6895302 w 7918980"/>
              <a:gd name="connsiteY170" fmla="*/ 6843646 h 6858000"/>
              <a:gd name="connsiteX171" fmla="*/ 6914368 w 7918980"/>
              <a:gd name="connsiteY171" fmla="*/ 6857998 h 6858000"/>
              <a:gd name="connsiteX172" fmla="*/ 7549620 w 7918980"/>
              <a:gd name="connsiteY172" fmla="*/ 6857998 h 6858000"/>
              <a:gd name="connsiteX173" fmla="*/ 7918980 w 7918980"/>
              <a:gd name="connsiteY173" fmla="*/ 6857998 h 6858000"/>
              <a:gd name="connsiteX174" fmla="*/ 7918980 w 7918980"/>
              <a:gd name="connsiteY174" fmla="*/ 6858000 h 6858000"/>
              <a:gd name="connsiteX175" fmla="*/ 7549620 w 7918980"/>
              <a:gd name="connsiteY175" fmla="*/ 6858000 h 6858000"/>
              <a:gd name="connsiteX176" fmla="*/ 6658851 w 7918980"/>
              <a:gd name="connsiteY176" fmla="*/ 6858000 h 6858000"/>
              <a:gd name="connsiteX177" fmla="*/ 2092387 w 7918980"/>
              <a:gd name="connsiteY177" fmla="*/ 6858000 h 6858000"/>
              <a:gd name="connsiteX178" fmla="*/ 1822980 w 7918980"/>
              <a:gd name="connsiteY178" fmla="*/ 6858000 h 6858000"/>
              <a:gd name="connsiteX179" fmla="*/ 727500 w 7918980"/>
              <a:gd name="connsiteY179" fmla="*/ 6858000 h 6858000"/>
              <a:gd name="connsiteX180" fmla="*/ 504457 w 7918980"/>
              <a:gd name="connsiteY180" fmla="*/ 6858000 h 6858000"/>
              <a:gd name="connsiteX181" fmla="*/ 0 w 7918980"/>
              <a:gd name="connsiteY181" fmla="*/ 6858000 h 6858000"/>
              <a:gd name="connsiteX182" fmla="*/ 0 w 7918980"/>
              <a:gd name="connsiteY182" fmla="*/ 0 h 6858000"/>
              <a:gd name="connsiteX0" fmla="*/ 0 w 7918980"/>
              <a:gd name="connsiteY0" fmla="*/ 0 h 6858000"/>
              <a:gd name="connsiteX1" fmla="*/ 504457 w 7918980"/>
              <a:gd name="connsiteY1" fmla="*/ 0 h 6858000"/>
              <a:gd name="connsiteX2" fmla="*/ 727500 w 7918980"/>
              <a:gd name="connsiteY2" fmla="*/ 0 h 6858000"/>
              <a:gd name="connsiteX3" fmla="*/ 1822980 w 7918980"/>
              <a:gd name="connsiteY3" fmla="*/ 0 h 6858000"/>
              <a:gd name="connsiteX4" fmla="*/ 2092387 w 7918980"/>
              <a:gd name="connsiteY4" fmla="*/ 0 h 6858000"/>
              <a:gd name="connsiteX5" fmla="*/ 7076514 w 7918980"/>
              <a:gd name="connsiteY5" fmla="*/ 0 h 6858000"/>
              <a:gd name="connsiteX6" fmla="*/ 7264525 w 7918980"/>
              <a:gd name="connsiteY6" fmla="*/ 0 h 6858000"/>
              <a:gd name="connsiteX7" fmla="*/ 7390497 w 7918980"/>
              <a:gd name="connsiteY7" fmla="*/ 0 h 6858000"/>
              <a:gd name="connsiteX8" fmla="*/ 7389918 w 7918980"/>
              <a:gd name="connsiteY8" fmla="*/ 1705 h 6858000"/>
              <a:gd name="connsiteX9" fmla="*/ 7374574 w 7918980"/>
              <a:gd name="connsiteY9" fmla="*/ 17287 h 6858000"/>
              <a:gd name="connsiteX10" fmla="*/ 7368621 w 7918980"/>
              <a:gd name="connsiteY10" fmla="*/ 130336 h 6858000"/>
              <a:gd name="connsiteX11" fmla="*/ 7361269 w 7918980"/>
              <a:gd name="connsiteY11" fmla="*/ 187093 h 6858000"/>
              <a:gd name="connsiteX12" fmla="*/ 7368770 w 7918980"/>
              <a:gd name="connsiteY12" fmla="*/ 265704 h 6858000"/>
              <a:gd name="connsiteX13" fmla="*/ 7365293 w 7918980"/>
              <a:gd name="connsiteY13" fmla="*/ 354566 h 6858000"/>
              <a:gd name="connsiteX14" fmla="*/ 7347106 w 7918980"/>
              <a:gd name="connsiteY14" fmla="*/ 472000 h 6858000"/>
              <a:gd name="connsiteX15" fmla="*/ 7345150 w 7918980"/>
              <a:gd name="connsiteY15" fmla="*/ 473782 h 6858000"/>
              <a:gd name="connsiteX16" fmla="*/ 7344778 w 7918980"/>
              <a:gd name="connsiteY16" fmla="*/ 491380 h 6858000"/>
              <a:gd name="connsiteX17" fmla="*/ 7359399 w 7918980"/>
              <a:gd name="connsiteY17" fmla="*/ 531675 h 6858000"/>
              <a:gd name="connsiteX18" fmla="*/ 7356415 w 7918980"/>
              <a:gd name="connsiteY18" fmla="*/ 536015 h 6858000"/>
              <a:gd name="connsiteX19" fmla="*/ 7361068 w 7918980"/>
              <a:gd name="connsiteY19" fmla="*/ 572092 h 6858000"/>
              <a:gd name="connsiteX20" fmla="*/ 7359041 w 7918980"/>
              <a:gd name="connsiteY20" fmla="*/ 572511 h 6858000"/>
              <a:gd name="connsiteX21" fmla="*/ 7351198 w 7918980"/>
              <a:gd name="connsiteY21" fmla="*/ 582332 h 6858000"/>
              <a:gd name="connsiteX22" fmla="*/ 7340991 w 7918980"/>
              <a:gd name="connsiteY22" fmla="*/ 601285 h 6858000"/>
              <a:gd name="connsiteX23" fmla="*/ 7296154 w 7918980"/>
              <a:gd name="connsiteY23" fmla="*/ 681608 h 6858000"/>
              <a:gd name="connsiteX24" fmla="*/ 7295943 w 7918980"/>
              <a:gd name="connsiteY24" fmla="*/ 689151 h 6858000"/>
              <a:gd name="connsiteX25" fmla="*/ 7295465 w 7918980"/>
              <a:gd name="connsiteY25" fmla="*/ 689289 h 6858000"/>
              <a:gd name="connsiteX26" fmla="*/ 7294306 w 7918980"/>
              <a:gd name="connsiteY26" fmla="*/ 697222 h 6858000"/>
              <a:gd name="connsiteX27" fmla="*/ 7295144 w 7918980"/>
              <a:gd name="connsiteY27" fmla="*/ 717531 h 6858000"/>
              <a:gd name="connsiteX28" fmla="*/ 7291871 w 7918980"/>
              <a:gd name="connsiteY28" fmla="*/ 722494 h 6858000"/>
              <a:gd name="connsiteX29" fmla="*/ 7286061 w 7918980"/>
              <a:gd name="connsiteY29" fmla="*/ 724368 h 6858000"/>
              <a:gd name="connsiteX30" fmla="*/ 7269961 w 7918980"/>
              <a:gd name="connsiteY30" fmla="*/ 752692 h 6858000"/>
              <a:gd name="connsiteX31" fmla="*/ 7240170 w 7918980"/>
              <a:gd name="connsiteY31" fmla="*/ 816346 h 6858000"/>
              <a:gd name="connsiteX32" fmla="*/ 7211938 w 7918980"/>
              <a:gd name="connsiteY32" fmla="*/ 889417 h 6858000"/>
              <a:gd name="connsiteX33" fmla="*/ 7130024 w 7918980"/>
              <a:gd name="connsiteY33" fmla="*/ 1063288 h 6858000"/>
              <a:gd name="connsiteX34" fmla="*/ 7126817 w 7918980"/>
              <a:gd name="connsiteY34" fmla="*/ 1157176 h 6858000"/>
              <a:gd name="connsiteX35" fmla="*/ 7109474 w 7918980"/>
              <a:gd name="connsiteY35" fmla="*/ 1210776 h 6858000"/>
              <a:gd name="connsiteX36" fmla="*/ 7105443 w 7918980"/>
              <a:gd name="connsiteY36" fmla="*/ 1301993 h 6858000"/>
              <a:gd name="connsiteX37" fmla="*/ 7075215 w 7918980"/>
              <a:gd name="connsiteY37" fmla="*/ 1360879 h 6858000"/>
              <a:gd name="connsiteX38" fmla="*/ 7067477 w 7918980"/>
              <a:gd name="connsiteY38" fmla="*/ 1404045 h 6858000"/>
              <a:gd name="connsiteX39" fmla="*/ 7046803 w 7918980"/>
              <a:gd name="connsiteY39" fmla="*/ 1429568 h 6858000"/>
              <a:gd name="connsiteX40" fmla="*/ 7047831 w 7918980"/>
              <a:gd name="connsiteY40" fmla="*/ 1430305 h 6858000"/>
              <a:gd name="connsiteX41" fmla="*/ 7035374 w 7918980"/>
              <a:gd name="connsiteY41" fmla="*/ 1463304 h 6858000"/>
              <a:gd name="connsiteX42" fmla="*/ 7032938 w 7918980"/>
              <a:gd name="connsiteY42" fmla="*/ 1514846 h 6858000"/>
              <a:gd name="connsiteX43" fmla="*/ 7029397 w 7918980"/>
              <a:gd name="connsiteY43" fmla="*/ 1519731 h 6858000"/>
              <a:gd name="connsiteX44" fmla="*/ 7029620 w 7918980"/>
              <a:gd name="connsiteY44" fmla="*/ 1519929 h 6858000"/>
              <a:gd name="connsiteX45" fmla="*/ 7030612 w 7918980"/>
              <a:gd name="connsiteY45" fmla="*/ 1546022 h 6858000"/>
              <a:gd name="connsiteX46" fmla="*/ 7035010 w 7918980"/>
              <a:gd name="connsiteY46" fmla="*/ 1578752 h 6858000"/>
              <a:gd name="connsiteX47" fmla="*/ 7026513 w 7918980"/>
              <a:gd name="connsiteY47" fmla="*/ 1647555 h 6858000"/>
              <a:gd name="connsiteX48" fmla="*/ 7013857 w 7918980"/>
              <a:gd name="connsiteY48" fmla="*/ 1715685 h 6858000"/>
              <a:gd name="connsiteX49" fmla="*/ 7007215 w 7918980"/>
              <a:gd name="connsiteY49" fmla="*/ 1740358 h 6858000"/>
              <a:gd name="connsiteX50" fmla="*/ 7004455 w 7918980"/>
              <a:gd name="connsiteY50" fmla="*/ 1784314 h 6858000"/>
              <a:gd name="connsiteX51" fmla="*/ 7008825 w 7918980"/>
              <a:gd name="connsiteY51" fmla="*/ 1804434 h 6858000"/>
              <a:gd name="connsiteX52" fmla="*/ 7008048 w 7918980"/>
              <a:gd name="connsiteY52" fmla="*/ 1805316 h 6858000"/>
              <a:gd name="connsiteX53" fmla="*/ 7011573 w 7918980"/>
              <a:gd name="connsiteY53" fmla="*/ 1807109 h 6858000"/>
              <a:gd name="connsiteX54" fmla="*/ 7008900 w 7918980"/>
              <a:gd name="connsiteY54" fmla="*/ 1821003 h 6858000"/>
              <a:gd name="connsiteX55" fmla="*/ 7006523 w 7918980"/>
              <a:gd name="connsiteY55" fmla="*/ 1824832 h 6858000"/>
              <a:gd name="connsiteX56" fmla="*/ 7005215 w 7918980"/>
              <a:gd name="connsiteY56" fmla="*/ 1830429 h 6858000"/>
              <a:gd name="connsiteX57" fmla="*/ 7005505 w 7918980"/>
              <a:gd name="connsiteY57" fmla="*/ 1830569 h 6858000"/>
              <a:gd name="connsiteX58" fmla="*/ 7003643 w 7918980"/>
              <a:gd name="connsiteY58" fmla="*/ 1835810 h 6858000"/>
              <a:gd name="connsiteX59" fmla="*/ 6990432 w 7918980"/>
              <a:gd name="connsiteY59" fmla="*/ 1861483 h 6858000"/>
              <a:gd name="connsiteX60" fmla="*/ 6997246 w 7918980"/>
              <a:gd name="connsiteY60" fmla="*/ 1892417 h 6858000"/>
              <a:gd name="connsiteX61" fmla="*/ 7012242 w 7918980"/>
              <a:gd name="connsiteY61" fmla="*/ 1895114 h 6858000"/>
              <a:gd name="connsiteX62" fmla="*/ 7010080 w 7918980"/>
              <a:gd name="connsiteY62" fmla="*/ 1899379 h 6858000"/>
              <a:gd name="connsiteX63" fmla="*/ 7003451 w 7918980"/>
              <a:gd name="connsiteY63" fmla="*/ 1907867 h 6858000"/>
              <a:gd name="connsiteX64" fmla="*/ 7004341 w 7918980"/>
              <a:gd name="connsiteY64" fmla="*/ 1910265 h 6858000"/>
              <a:gd name="connsiteX65" fmla="*/ 7001248 w 7918980"/>
              <a:gd name="connsiteY65" fmla="*/ 1935584 h 6858000"/>
              <a:gd name="connsiteX66" fmla="*/ 7006599 w 7918980"/>
              <a:gd name="connsiteY66" fmla="*/ 1942021 h 6858000"/>
              <a:gd name="connsiteX67" fmla="*/ 7007460 w 7918980"/>
              <a:gd name="connsiteY67" fmla="*/ 1945112 h 6858000"/>
              <a:gd name="connsiteX68" fmla="*/ 6949577 w 7918980"/>
              <a:gd name="connsiteY68" fmla="*/ 2024270 h 6858000"/>
              <a:gd name="connsiteX69" fmla="*/ 6942508 w 7918980"/>
              <a:gd name="connsiteY69" fmla="*/ 2107942 h 6858000"/>
              <a:gd name="connsiteX70" fmla="*/ 6933336 w 7918980"/>
              <a:gd name="connsiteY70" fmla="*/ 2193455 h 6858000"/>
              <a:gd name="connsiteX71" fmla="*/ 6927972 w 7918980"/>
              <a:gd name="connsiteY71" fmla="*/ 2260088 h 6858000"/>
              <a:gd name="connsiteX72" fmla="*/ 6909058 w 7918980"/>
              <a:gd name="connsiteY72" fmla="*/ 2296008 h 6858000"/>
              <a:gd name="connsiteX73" fmla="*/ 6901810 w 7918980"/>
              <a:gd name="connsiteY73" fmla="*/ 2305564 h 6858000"/>
              <a:gd name="connsiteX74" fmla="*/ 6904482 w 7918980"/>
              <a:gd name="connsiteY74" fmla="*/ 2320214 h 6858000"/>
              <a:gd name="connsiteX75" fmla="*/ 6891885 w 7918980"/>
              <a:gd name="connsiteY75" fmla="*/ 2417011 h 6858000"/>
              <a:gd name="connsiteX76" fmla="*/ 6884970 w 7918980"/>
              <a:gd name="connsiteY76" fmla="*/ 2454207 h 6858000"/>
              <a:gd name="connsiteX77" fmla="*/ 6882954 w 7918980"/>
              <a:gd name="connsiteY77" fmla="*/ 2487203 h 6858000"/>
              <a:gd name="connsiteX78" fmla="*/ 6871484 w 7918980"/>
              <a:gd name="connsiteY78" fmla="*/ 2512282 h 6858000"/>
              <a:gd name="connsiteX79" fmla="*/ 6872496 w 7918980"/>
              <a:gd name="connsiteY79" fmla="*/ 2514318 h 6858000"/>
              <a:gd name="connsiteX80" fmla="*/ 6898111 w 7918980"/>
              <a:gd name="connsiteY80" fmla="*/ 2574334 h 6858000"/>
              <a:gd name="connsiteX81" fmla="*/ 6897017 w 7918980"/>
              <a:gd name="connsiteY81" fmla="*/ 2579877 h 6858000"/>
              <a:gd name="connsiteX82" fmla="*/ 6897171 w 7918980"/>
              <a:gd name="connsiteY82" fmla="*/ 2608928 h 6858000"/>
              <a:gd name="connsiteX83" fmla="*/ 6896584 w 7918980"/>
              <a:gd name="connsiteY83" fmla="*/ 2613111 h 6858000"/>
              <a:gd name="connsiteX84" fmla="*/ 6888164 w 7918980"/>
              <a:gd name="connsiteY84" fmla="*/ 2621996 h 6858000"/>
              <a:gd name="connsiteX85" fmla="*/ 6890652 w 7918980"/>
              <a:gd name="connsiteY85" fmla="*/ 2634265 h 6858000"/>
              <a:gd name="connsiteX86" fmla="*/ 6882034 w 7918980"/>
              <a:gd name="connsiteY86" fmla="*/ 2647237 h 6858000"/>
              <a:gd name="connsiteX87" fmla="*/ 6888195 w 7918980"/>
              <a:gd name="connsiteY87" fmla="*/ 2650786 h 6858000"/>
              <a:gd name="connsiteX88" fmla="*/ 6894052 w 7918980"/>
              <a:gd name="connsiteY88" fmla="*/ 2661993 h 6858000"/>
              <a:gd name="connsiteX89" fmla="*/ 6885953 w 7918980"/>
              <a:gd name="connsiteY89" fmla="*/ 2670949 h 6858000"/>
              <a:gd name="connsiteX90" fmla="*/ 6880156 w 7918980"/>
              <a:gd name="connsiteY90" fmla="*/ 2690255 h 6858000"/>
              <a:gd name="connsiteX91" fmla="*/ 6881009 w 7918980"/>
              <a:gd name="connsiteY91" fmla="*/ 2695683 h 6858000"/>
              <a:gd name="connsiteX92" fmla="*/ 6870001 w 7918980"/>
              <a:gd name="connsiteY92" fmla="*/ 2713964 h 6858000"/>
              <a:gd name="connsiteX93" fmla="*/ 6864441 w 7918980"/>
              <a:gd name="connsiteY93" fmla="*/ 2730175 h 6858000"/>
              <a:gd name="connsiteX94" fmla="*/ 6875107 w 7918980"/>
              <a:gd name="connsiteY94" fmla="*/ 2763497 h 6858000"/>
              <a:gd name="connsiteX95" fmla="*/ 6837349 w 7918980"/>
              <a:gd name="connsiteY95" fmla="*/ 3051539 h 6858000"/>
              <a:gd name="connsiteX96" fmla="*/ 6835698 w 7918980"/>
              <a:gd name="connsiteY96" fmla="*/ 3060333 h 6858000"/>
              <a:gd name="connsiteX97" fmla="*/ 6837785 w 7918980"/>
              <a:gd name="connsiteY97" fmla="*/ 3065434 h 6858000"/>
              <a:gd name="connsiteX98" fmla="*/ 6834476 w 7918980"/>
              <a:gd name="connsiteY98" fmla="*/ 3066836 h 6858000"/>
              <a:gd name="connsiteX99" fmla="*/ 6831096 w 7918980"/>
              <a:gd name="connsiteY99" fmla="*/ 3084834 h 6858000"/>
              <a:gd name="connsiteX100" fmla="*/ 6831305 w 7918980"/>
              <a:gd name="connsiteY100" fmla="*/ 3097259 h 6858000"/>
              <a:gd name="connsiteX101" fmla="*/ 6828050 w 7918980"/>
              <a:gd name="connsiteY101" fmla="*/ 3101053 h 6858000"/>
              <a:gd name="connsiteX102" fmla="*/ 6827093 w 7918980"/>
              <a:gd name="connsiteY102" fmla="*/ 3106151 h 6858000"/>
              <a:gd name="connsiteX103" fmla="*/ 6833251 w 7918980"/>
              <a:gd name="connsiteY103" fmla="*/ 3116747 h 6858000"/>
              <a:gd name="connsiteX104" fmla="*/ 6825921 w 7918980"/>
              <a:gd name="connsiteY104" fmla="*/ 3151828 h 6858000"/>
              <a:gd name="connsiteX105" fmla="*/ 6825863 w 7918980"/>
              <a:gd name="connsiteY105" fmla="*/ 3180546 h 6858000"/>
              <a:gd name="connsiteX106" fmla="*/ 6839691 w 7918980"/>
              <a:gd name="connsiteY106" fmla="*/ 3258677 h 6858000"/>
              <a:gd name="connsiteX107" fmla="*/ 6840898 w 7918980"/>
              <a:gd name="connsiteY107" fmla="*/ 3262610 h 6858000"/>
              <a:gd name="connsiteX108" fmla="*/ 6834652 w 7918980"/>
              <a:gd name="connsiteY108" fmla="*/ 3277179 h 6858000"/>
              <a:gd name="connsiteX109" fmla="*/ 6832324 w 7918980"/>
              <a:gd name="connsiteY109" fmla="*/ 3278130 h 6858000"/>
              <a:gd name="connsiteX110" fmla="*/ 6849750 w 7918980"/>
              <a:gd name="connsiteY110" fmla="*/ 3325671 h 6858000"/>
              <a:gd name="connsiteX111" fmla="*/ 6847551 w 7918980"/>
              <a:gd name="connsiteY111" fmla="*/ 3332072 h 6858000"/>
              <a:gd name="connsiteX112" fmla="*/ 6864685 w 7918980"/>
              <a:gd name="connsiteY112" fmla="*/ 3362948 h 6858000"/>
              <a:gd name="connsiteX113" fmla="*/ 6870457 w 7918980"/>
              <a:gd name="connsiteY113" fmla="*/ 3378959 h 6858000"/>
              <a:gd name="connsiteX114" fmla="*/ 6883738 w 7918980"/>
              <a:gd name="connsiteY114" fmla="*/ 3407057 h 6858000"/>
              <a:gd name="connsiteX115" fmla="*/ 6881948 w 7918980"/>
              <a:gd name="connsiteY115" fmla="*/ 3409825 h 6858000"/>
              <a:gd name="connsiteX116" fmla="*/ 6885647 w 7918980"/>
              <a:gd name="connsiteY116" fmla="*/ 3415218 h 6858000"/>
              <a:gd name="connsiteX117" fmla="*/ 6883908 w 7918980"/>
              <a:gd name="connsiteY117" fmla="*/ 3419880 h 6858000"/>
              <a:gd name="connsiteX118" fmla="*/ 6885903 w 7918980"/>
              <a:gd name="connsiteY118" fmla="*/ 3424545 h 6858000"/>
              <a:gd name="connsiteX119" fmla="*/ 6887603 w 7918980"/>
              <a:gd name="connsiteY119" fmla="*/ 3476412 h 6858000"/>
              <a:gd name="connsiteX120" fmla="*/ 6892664 w 7918980"/>
              <a:gd name="connsiteY120" fmla="*/ 3486850 h 6858000"/>
              <a:gd name="connsiteX121" fmla="*/ 6886319 w 7918980"/>
              <a:gd name="connsiteY121" fmla="*/ 3496391 h 6858000"/>
              <a:gd name="connsiteX122" fmla="*/ 6893119 w 7918980"/>
              <a:gd name="connsiteY122" fmla="*/ 3531201 h 6858000"/>
              <a:gd name="connsiteX123" fmla="*/ 6902876 w 7918980"/>
              <a:gd name="connsiteY123" fmla="*/ 3542019 h 6858000"/>
              <a:gd name="connsiteX124" fmla="*/ 6910520 w 7918980"/>
              <a:gd name="connsiteY124" fmla="*/ 3552249 h 6858000"/>
              <a:gd name="connsiteX125" fmla="*/ 6910882 w 7918980"/>
              <a:gd name="connsiteY125" fmla="*/ 3553678 h 6858000"/>
              <a:gd name="connsiteX126" fmla="*/ 6914489 w 7918980"/>
              <a:gd name="connsiteY126" fmla="*/ 3568021 h 6858000"/>
              <a:gd name="connsiteX127" fmla="*/ 6914914 w 7918980"/>
              <a:gd name="connsiteY127" fmla="*/ 3569719 h 6858000"/>
              <a:gd name="connsiteX128" fmla="*/ 6912342 w 7918980"/>
              <a:gd name="connsiteY128" fmla="*/ 3586412 h 6858000"/>
              <a:gd name="connsiteX129" fmla="*/ 6915338 w 7918980"/>
              <a:gd name="connsiteY129" fmla="*/ 3597336 h 6858000"/>
              <a:gd name="connsiteX130" fmla="*/ 6907234 w 7918980"/>
              <a:gd name="connsiteY130" fmla="*/ 3606007 h 6858000"/>
              <a:gd name="connsiteX131" fmla="*/ 6907261 w 7918980"/>
              <a:gd name="connsiteY131" fmla="*/ 3641228 h 6858000"/>
              <a:gd name="connsiteX132" fmla="*/ 6914828 w 7918980"/>
              <a:gd name="connsiteY132" fmla="*/ 3653088 h 6858000"/>
              <a:gd name="connsiteX133" fmla="*/ 6920416 w 7918980"/>
              <a:gd name="connsiteY133" fmla="*/ 3664114 h 6858000"/>
              <a:gd name="connsiteX134" fmla="*/ 6920498 w 7918980"/>
              <a:gd name="connsiteY134" fmla="*/ 3665569 h 6858000"/>
              <a:gd name="connsiteX135" fmla="*/ 6922809 w 7918980"/>
              <a:gd name="connsiteY135" fmla="*/ 3707357 h 6858000"/>
              <a:gd name="connsiteX136" fmla="*/ 6937676 w 7918980"/>
              <a:gd name="connsiteY136" fmla="*/ 3778166 h 6858000"/>
              <a:gd name="connsiteX137" fmla="*/ 6958359 w 7918980"/>
              <a:gd name="connsiteY137" fmla="*/ 3878222 h 6858000"/>
              <a:gd name="connsiteX138" fmla="*/ 6953118 w 7918980"/>
              <a:gd name="connsiteY138" fmla="*/ 4048117 h 6858000"/>
              <a:gd name="connsiteX139" fmla="*/ 6913020 w 7918980"/>
              <a:gd name="connsiteY139" fmla="*/ 4219510 h 6858000"/>
              <a:gd name="connsiteX140" fmla="*/ 6915792 w 7918980"/>
              <a:gd name="connsiteY140" fmla="*/ 4411258 h 6858000"/>
              <a:gd name="connsiteX141" fmla="*/ 6907579 w 7918980"/>
              <a:gd name="connsiteY141" fmla="*/ 4488531 h 6858000"/>
              <a:gd name="connsiteX142" fmla="*/ 6907052 w 7918980"/>
              <a:gd name="connsiteY142" fmla="*/ 4539168 h 6858000"/>
              <a:gd name="connsiteX143" fmla="*/ 6891916 w 7918980"/>
              <a:gd name="connsiteY143" fmla="*/ 4625153 h 6858000"/>
              <a:gd name="connsiteX144" fmla="*/ 6882094 w 7918980"/>
              <a:gd name="connsiteY144" fmla="*/ 4733115 h 6858000"/>
              <a:gd name="connsiteX145" fmla="*/ 6860189 w 7918980"/>
              <a:gd name="connsiteY145" fmla="*/ 4844323 h 6858000"/>
              <a:gd name="connsiteX146" fmla="*/ 6843618 w 7918980"/>
              <a:gd name="connsiteY146" fmla="*/ 4877992 h 6858000"/>
              <a:gd name="connsiteX147" fmla="*/ 6829393 w 7918980"/>
              <a:gd name="connsiteY147" fmla="*/ 4925805 h 6858000"/>
              <a:gd name="connsiteX148" fmla="*/ 6794017 w 7918980"/>
              <a:gd name="connsiteY148" fmla="*/ 5009272 h 6858000"/>
              <a:gd name="connsiteX149" fmla="*/ 6786085 w 7918980"/>
              <a:gd name="connsiteY149" fmla="*/ 5111369 h 6858000"/>
              <a:gd name="connsiteX150" fmla="*/ 6799321 w 7918980"/>
              <a:gd name="connsiteY150" fmla="*/ 5210876 h 6858000"/>
              <a:gd name="connsiteX151" fmla="*/ 6803597 w 7918980"/>
              <a:gd name="connsiteY151" fmla="*/ 5269726 h 6858000"/>
              <a:gd name="connsiteX152" fmla="*/ 6820713 w 7918980"/>
              <a:gd name="connsiteY152" fmla="*/ 5464225 h 6858000"/>
              <a:gd name="connsiteX153" fmla="*/ 6824380 w 7918980"/>
              <a:gd name="connsiteY153" fmla="*/ 5594585 h 6858000"/>
              <a:gd name="connsiteX154" fmla="*/ 6806680 w 7918980"/>
              <a:gd name="connsiteY154" fmla="*/ 5667896 h 6858000"/>
              <a:gd name="connsiteX155" fmla="*/ 6791486 w 7918980"/>
              <a:gd name="connsiteY155" fmla="*/ 5769225 h 6858000"/>
              <a:gd name="connsiteX156" fmla="*/ 6792745 w 7918980"/>
              <a:gd name="connsiteY156" fmla="*/ 5823324 h 6858000"/>
              <a:gd name="connsiteX157" fmla="*/ 6789109 w 7918980"/>
              <a:gd name="connsiteY157" fmla="*/ 5862699 h 6858000"/>
              <a:gd name="connsiteX158" fmla="*/ 6793675 w 7918980"/>
              <a:gd name="connsiteY158" fmla="*/ 5906467 h 6858000"/>
              <a:gd name="connsiteX159" fmla="*/ 6814548 w 7918980"/>
              <a:gd name="connsiteY159" fmla="*/ 5939847 h 6858000"/>
              <a:gd name="connsiteX160" fmla="*/ 6809795 w 7918980"/>
              <a:gd name="connsiteY160" fmla="*/ 5973994 h 6858000"/>
              <a:gd name="connsiteX161" fmla="*/ 6810756 w 7918980"/>
              <a:gd name="connsiteY161" fmla="*/ 6089693 h 6858000"/>
              <a:gd name="connsiteX162" fmla="*/ 6814601 w 7918980"/>
              <a:gd name="connsiteY162" fmla="*/ 6224938 h 6858000"/>
              <a:gd name="connsiteX163" fmla="*/ 6840137 w 7918980"/>
              <a:gd name="connsiteY163" fmla="*/ 6370251 h 6858000"/>
              <a:gd name="connsiteX164" fmla="*/ 6863777 w 7918980"/>
              <a:gd name="connsiteY164" fmla="*/ 6541313 h 6858000"/>
              <a:gd name="connsiteX165" fmla="*/ 6868355 w 7918980"/>
              <a:gd name="connsiteY165" fmla="*/ 6640957 h 6858000"/>
              <a:gd name="connsiteX166" fmla="*/ 6881422 w 7918980"/>
              <a:gd name="connsiteY166" fmla="*/ 6705297 h 6858000"/>
              <a:gd name="connsiteX167" fmla="*/ 6894105 w 7918980"/>
              <a:gd name="connsiteY167" fmla="*/ 6759582 h 6858000"/>
              <a:gd name="connsiteX168" fmla="*/ 6892152 w 7918980"/>
              <a:gd name="connsiteY168" fmla="*/ 6817746 h 6858000"/>
              <a:gd name="connsiteX169" fmla="*/ 6895302 w 7918980"/>
              <a:gd name="connsiteY169" fmla="*/ 6843646 h 6858000"/>
              <a:gd name="connsiteX170" fmla="*/ 6914368 w 7918980"/>
              <a:gd name="connsiteY170" fmla="*/ 6857998 h 6858000"/>
              <a:gd name="connsiteX171" fmla="*/ 7549620 w 7918980"/>
              <a:gd name="connsiteY171" fmla="*/ 6857998 h 6858000"/>
              <a:gd name="connsiteX172" fmla="*/ 7918980 w 7918980"/>
              <a:gd name="connsiteY172" fmla="*/ 6857998 h 6858000"/>
              <a:gd name="connsiteX173" fmla="*/ 7918980 w 7918980"/>
              <a:gd name="connsiteY173" fmla="*/ 6858000 h 6858000"/>
              <a:gd name="connsiteX174" fmla="*/ 7549620 w 7918980"/>
              <a:gd name="connsiteY174" fmla="*/ 6858000 h 6858000"/>
              <a:gd name="connsiteX175" fmla="*/ 6658851 w 7918980"/>
              <a:gd name="connsiteY175" fmla="*/ 6858000 h 6858000"/>
              <a:gd name="connsiteX176" fmla="*/ 2092387 w 7918980"/>
              <a:gd name="connsiteY176" fmla="*/ 6858000 h 6858000"/>
              <a:gd name="connsiteX177" fmla="*/ 1822980 w 7918980"/>
              <a:gd name="connsiteY177" fmla="*/ 6858000 h 6858000"/>
              <a:gd name="connsiteX178" fmla="*/ 727500 w 7918980"/>
              <a:gd name="connsiteY178" fmla="*/ 6858000 h 6858000"/>
              <a:gd name="connsiteX179" fmla="*/ 504457 w 7918980"/>
              <a:gd name="connsiteY179" fmla="*/ 6858000 h 6858000"/>
              <a:gd name="connsiteX180" fmla="*/ 0 w 7918980"/>
              <a:gd name="connsiteY180" fmla="*/ 6858000 h 6858000"/>
              <a:gd name="connsiteX181" fmla="*/ 0 w 7918980"/>
              <a:gd name="connsiteY181" fmla="*/ 0 h 6858000"/>
              <a:gd name="connsiteX0" fmla="*/ 0 w 7918980"/>
              <a:gd name="connsiteY0" fmla="*/ 0 h 6858000"/>
              <a:gd name="connsiteX1" fmla="*/ 504457 w 7918980"/>
              <a:gd name="connsiteY1" fmla="*/ 0 h 6858000"/>
              <a:gd name="connsiteX2" fmla="*/ 727500 w 7918980"/>
              <a:gd name="connsiteY2" fmla="*/ 0 h 6858000"/>
              <a:gd name="connsiteX3" fmla="*/ 1822980 w 7918980"/>
              <a:gd name="connsiteY3" fmla="*/ 0 h 6858000"/>
              <a:gd name="connsiteX4" fmla="*/ 2092387 w 7918980"/>
              <a:gd name="connsiteY4" fmla="*/ 0 h 6858000"/>
              <a:gd name="connsiteX5" fmla="*/ 7076514 w 7918980"/>
              <a:gd name="connsiteY5" fmla="*/ 0 h 6858000"/>
              <a:gd name="connsiteX6" fmla="*/ 7264525 w 7918980"/>
              <a:gd name="connsiteY6" fmla="*/ 0 h 6858000"/>
              <a:gd name="connsiteX7" fmla="*/ 7390497 w 7918980"/>
              <a:gd name="connsiteY7" fmla="*/ 0 h 6858000"/>
              <a:gd name="connsiteX8" fmla="*/ 7389918 w 7918980"/>
              <a:gd name="connsiteY8" fmla="*/ 1705 h 6858000"/>
              <a:gd name="connsiteX9" fmla="*/ 7374574 w 7918980"/>
              <a:gd name="connsiteY9" fmla="*/ 17287 h 6858000"/>
              <a:gd name="connsiteX10" fmla="*/ 7368621 w 7918980"/>
              <a:gd name="connsiteY10" fmla="*/ 130336 h 6858000"/>
              <a:gd name="connsiteX11" fmla="*/ 7361269 w 7918980"/>
              <a:gd name="connsiteY11" fmla="*/ 187093 h 6858000"/>
              <a:gd name="connsiteX12" fmla="*/ 7368770 w 7918980"/>
              <a:gd name="connsiteY12" fmla="*/ 265704 h 6858000"/>
              <a:gd name="connsiteX13" fmla="*/ 7365293 w 7918980"/>
              <a:gd name="connsiteY13" fmla="*/ 354566 h 6858000"/>
              <a:gd name="connsiteX14" fmla="*/ 7347106 w 7918980"/>
              <a:gd name="connsiteY14" fmla="*/ 472000 h 6858000"/>
              <a:gd name="connsiteX15" fmla="*/ 7345150 w 7918980"/>
              <a:gd name="connsiteY15" fmla="*/ 473782 h 6858000"/>
              <a:gd name="connsiteX16" fmla="*/ 7344778 w 7918980"/>
              <a:gd name="connsiteY16" fmla="*/ 491380 h 6858000"/>
              <a:gd name="connsiteX17" fmla="*/ 7359399 w 7918980"/>
              <a:gd name="connsiteY17" fmla="*/ 531675 h 6858000"/>
              <a:gd name="connsiteX18" fmla="*/ 7356415 w 7918980"/>
              <a:gd name="connsiteY18" fmla="*/ 536015 h 6858000"/>
              <a:gd name="connsiteX19" fmla="*/ 7361068 w 7918980"/>
              <a:gd name="connsiteY19" fmla="*/ 572092 h 6858000"/>
              <a:gd name="connsiteX20" fmla="*/ 7359041 w 7918980"/>
              <a:gd name="connsiteY20" fmla="*/ 572511 h 6858000"/>
              <a:gd name="connsiteX21" fmla="*/ 7351198 w 7918980"/>
              <a:gd name="connsiteY21" fmla="*/ 582332 h 6858000"/>
              <a:gd name="connsiteX22" fmla="*/ 7340991 w 7918980"/>
              <a:gd name="connsiteY22" fmla="*/ 601285 h 6858000"/>
              <a:gd name="connsiteX23" fmla="*/ 7296154 w 7918980"/>
              <a:gd name="connsiteY23" fmla="*/ 681608 h 6858000"/>
              <a:gd name="connsiteX24" fmla="*/ 7295943 w 7918980"/>
              <a:gd name="connsiteY24" fmla="*/ 689151 h 6858000"/>
              <a:gd name="connsiteX25" fmla="*/ 7295465 w 7918980"/>
              <a:gd name="connsiteY25" fmla="*/ 689289 h 6858000"/>
              <a:gd name="connsiteX26" fmla="*/ 7294306 w 7918980"/>
              <a:gd name="connsiteY26" fmla="*/ 697222 h 6858000"/>
              <a:gd name="connsiteX27" fmla="*/ 7295144 w 7918980"/>
              <a:gd name="connsiteY27" fmla="*/ 717531 h 6858000"/>
              <a:gd name="connsiteX28" fmla="*/ 7291871 w 7918980"/>
              <a:gd name="connsiteY28" fmla="*/ 722494 h 6858000"/>
              <a:gd name="connsiteX29" fmla="*/ 7286061 w 7918980"/>
              <a:gd name="connsiteY29" fmla="*/ 724368 h 6858000"/>
              <a:gd name="connsiteX30" fmla="*/ 7269961 w 7918980"/>
              <a:gd name="connsiteY30" fmla="*/ 752692 h 6858000"/>
              <a:gd name="connsiteX31" fmla="*/ 7240170 w 7918980"/>
              <a:gd name="connsiteY31" fmla="*/ 816346 h 6858000"/>
              <a:gd name="connsiteX32" fmla="*/ 7211938 w 7918980"/>
              <a:gd name="connsiteY32" fmla="*/ 889417 h 6858000"/>
              <a:gd name="connsiteX33" fmla="*/ 7130024 w 7918980"/>
              <a:gd name="connsiteY33" fmla="*/ 1063288 h 6858000"/>
              <a:gd name="connsiteX34" fmla="*/ 7126817 w 7918980"/>
              <a:gd name="connsiteY34" fmla="*/ 1157176 h 6858000"/>
              <a:gd name="connsiteX35" fmla="*/ 7109474 w 7918980"/>
              <a:gd name="connsiteY35" fmla="*/ 1210776 h 6858000"/>
              <a:gd name="connsiteX36" fmla="*/ 7105443 w 7918980"/>
              <a:gd name="connsiteY36" fmla="*/ 1301993 h 6858000"/>
              <a:gd name="connsiteX37" fmla="*/ 7075215 w 7918980"/>
              <a:gd name="connsiteY37" fmla="*/ 1360879 h 6858000"/>
              <a:gd name="connsiteX38" fmla="*/ 7067477 w 7918980"/>
              <a:gd name="connsiteY38" fmla="*/ 1404045 h 6858000"/>
              <a:gd name="connsiteX39" fmla="*/ 7046803 w 7918980"/>
              <a:gd name="connsiteY39" fmla="*/ 1429568 h 6858000"/>
              <a:gd name="connsiteX40" fmla="*/ 7047831 w 7918980"/>
              <a:gd name="connsiteY40" fmla="*/ 1430305 h 6858000"/>
              <a:gd name="connsiteX41" fmla="*/ 7035374 w 7918980"/>
              <a:gd name="connsiteY41" fmla="*/ 1463304 h 6858000"/>
              <a:gd name="connsiteX42" fmla="*/ 7032938 w 7918980"/>
              <a:gd name="connsiteY42" fmla="*/ 1514846 h 6858000"/>
              <a:gd name="connsiteX43" fmla="*/ 7029397 w 7918980"/>
              <a:gd name="connsiteY43" fmla="*/ 1519731 h 6858000"/>
              <a:gd name="connsiteX44" fmla="*/ 7029620 w 7918980"/>
              <a:gd name="connsiteY44" fmla="*/ 1519929 h 6858000"/>
              <a:gd name="connsiteX45" fmla="*/ 7030612 w 7918980"/>
              <a:gd name="connsiteY45" fmla="*/ 1546022 h 6858000"/>
              <a:gd name="connsiteX46" fmla="*/ 7035010 w 7918980"/>
              <a:gd name="connsiteY46" fmla="*/ 1578752 h 6858000"/>
              <a:gd name="connsiteX47" fmla="*/ 7026513 w 7918980"/>
              <a:gd name="connsiteY47" fmla="*/ 1647555 h 6858000"/>
              <a:gd name="connsiteX48" fmla="*/ 7013857 w 7918980"/>
              <a:gd name="connsiteY48" fmla="*/ 1715685 h 6858000"/>
              <a:gd name="connsiteX49" fmla="*/ 7007215 w 7918980"/>
              <a:gd name="connsiteY49" fmla="*/ 1740358 h 6858000"/>
              <a:gd name="connsiteX50" fmla="*/ 7004455 w 7918980"/>
              <a:gd name="connsiteY50" fmla="*/ 1784314 h 6858000"/>
              <a:gd name="connsiteX51" fmla="*/ 7008825 w 7918980"/>
              <a:gd name="connsiteY51" fmla="*/ 1804434 h 6858000"/>
              <a:gd name="connsiteX52" fmla="*/ 7008048 w 7918980"/>
              <a:gd name="connsiteY52" fmla="*/ 1805316 h 6858000"/>
              <a:gd name="connsiteX53" fmla="*/ 7011573 w 7918980"/>
              <a:gd name="connsiteY53" fmla="*/ 1807109 h 6858000"/>
              <a:gd name="connsiteX54" fmla="*/ 7008900 w 7918980"/>
              <a:gd name="connsiteY54" fmla="*/ 1821003 h 6858000"/>
              <a:gd name="connsiteX55" fmla="*/ 7006523 w 7918980"/>
              <a:gd name="connsiteY55" fmla="*/ 1824832 h 6858000"/>
              <a:gd name="connsiteX56" fmla="*/ 7005215 w 7918980"/>
              <a:gd name="connsiteY56" fmla="*/ 1830429 h 6858000"/>
              <a:gd name="connsiteX57" fmla="*/ 7005505 w 7918980"/>
              <a:gd name="connsiteY57" fmla="*/ 1830569 h 6858000"/>
              <a:gd name="connsiteX58" fmla="*/ 7003643 w 7918980"/>
              <a:gd name="connsiteY58" fmla="*/ 1835810 h 6858000"/>
              <a:gd name="connsiteX59" fmla="*/ 6990432 w 7918980"/>
              <a:gd name="connsiteY59" fmla="*/ 1861483 h 6858000"/>
              <a:gd name="connsiteX60" fmla="*/ 6997246 w 7918980"/>
              <a:gd name="connsiteY60" fmla="*/ 1892417 h 6858000"/>
              <a:gd name="connsiteX61" fmla="*/ 7012242 w 7918980"/>
              <a:gd name="connsiteY61" fmla="*/ 1895114 h 6858000"/>
              <a:gd name="connsiteX62" fmla="*/ 7010080 w 7918980"/>
              <a:gd name="connsiteY62" fmla="*/ 1899379 h 6858000"/>
              <a:gd name="connsiteX63" fmla="*/ 7003451 w 7918980"/>
              <a:gd name="connsiteY63" fmla="*/ 1907867 h 6858000"/>
              <a:gd name="connsiteX64" fmla="*/ 7004341 w 7918980"/>
              <a:gd name="connsiteY64" fmla="*/ 1910265 h 6858000"/>
              <a:gd name="connsiteX65" fmla="*/ 7001248 w 7918980"/>
              <a:gd name="connsiteY65" fmla="*/ 1935584 h 6858000"/>
              <a:gd name="connsiteX66" fmla="*/ 7006599 w 7918980"/>
              <a:gd name="connsiteY66" fmla="*/ 1942021 h 6858000"/>
              <a:gd name="connsiteX67" fmla="*/ 6985020 w 7918980"/>
              <a:gd name="connsiteY67" fmla="*/ 1967551 h 6858000"/>
              <a:gd name="connsiteX68" fmla="*/ 6949577 w 7918980"/>
              <a:gd name="connsiteY68" fmla="*/ 2024270 h 6858000"/>
              <a:gd name="connsiteX69" fmla="*/ 6942508 w 7918980"/>
              <a:gd name="connsiteY69" fmla="*/ 2107942 h 6858000"/>
              <a:gd name="connsiteX70" fmla="*/ 6933336 w 7918980"/>
              <a:gd name="connsiteY70" fmla="*/ 2193455 h 6858000"/>
              <a:gd name="connsiteX71" fmla="*/ 6927972 w 7918980"/>
              <a:gd name="connsiteY71" fmla="*/ 2260088 h 6858000"/>
              <a:gd name="connsiteX72" fmla="*/ 6909058 w 7918980"/>
              <a:gd name="connsiteY72" fmla="*/ 2296008 h 6858000"/>
              <a:gd name="connsiteX73" fmla="*/ 6901810 w 7918980"/>
              <a:gd name="connsiteY73" fmla="*/ 2305564 h 6858000"/>
              <a:gd name="connsiteX74" fmla="*/ 6904482 w 7918980"/>
              <a:gd name="connsiteY74" fmla="*/ 2320214 h 6858000"/>
              <a:gd name="connsiteX75" fmla="*/ 6891885 w 7918980"/>
              <a:gd name="connsiteY75" fmla="*/ 2417011 h 6858000"/>
              <a:gd name="connsiteX76" fmla="*/ 6884970 w 7918980"/>
              <a:gd name="connsiteY76" fmla="*/ 2454207 h 6858000"/>
              <a:gd name="connsiteX77" fmla="*/ 6882954 w 7918980"/>
              <a:gd name="connsiteY77" fmla="*/ 2487203 h 6858000"/>
              <a:gd name="connsiteX78" fmla="*/ 6871484 w 7918980"/>
              <a:gd name="connsiteY78" fmla="*/ 2512282 h 6858000"/>
              <a:gd name="connsiteX79" fmla="*/ 6872496 w 7918980"/>
              <a:gd name="connsiteY79" fmla="*/ 2514318 h 6858000"/>
              <a:gd name="connsiteX80" fmla="*/ 6898111 w 7918980"/>
              <a:gd name="connsiteY80" fmla="*/ 2574334 h 6858000"/>
              <a:gd name="connsiteX81" fmla="*/ 6897017 w 7918980"/>
              <a:gd name="connsiteY81" fmla="*/ 2579877 h 6858000"/>
              <a:gd name="connsiteX82" fmla="*/ 6897171 w 7918980"/>
              <a:gd name="connsiteY82" fmla="*/ 2608928 h 6858000"/>
              <a:gd name="connsiteX83" fmla="*/ 6896584 w 7918980"/>
              <a:gd name="connsiteY83" fmla="*/ 2613111 h 6858000"/>
              <a:gd name="connsiteX84" fmla="*/ 6888164 w 7918980"/>
              <a:gd name="connsiteY84" fmla="*/ 2621996 h 6858000"/>
              <a:gd name="connsiteX85" fmla="*/ 6890652 w 7918980"/>
              <a:gd name="connsiteY85" fmla="*/ 2634265 h 6858000"/>
              <a:gd name="connsiteX86" fmla="*/ 6882034 w 7918980"/>
              <a:gd name="connsiteY86" fmla="*/ 2647237 h 6858000"/>
              <a:gd name="connsiteX87" fmla="*/ 6888195 w 7918980"/>
              <a:gd name="connsiteY87" fmla="*/ 2650786 h 6858000"/>
              <a:gd name="connsiteX88" fmla="*/ 6894052 w 7918980"/>
              <a:gd name="connsiteY88" fmla="*/ 2661993 h 6858000"/>
              <a:gd name="connsiteX89" fmla="*/ 6885953 w 7918980"/>
              <a:gd name="connsiteY89" fmla="*/ 2670949 h 6858000"/>
              <a:gd name="connsiteX90" fmla="*/ 6880156 w 7918980"/>
              <a:gd name="connsiteY90" fmla="*/ 2690255 h 6858000"/>
              <a:gd name="connsiteX91" fmla="*/ 6881009 w 7918980"/>
              <a:gd name="connsiteY91" fmla="*/ 2695683 h 6858000"/>
              <a:gd name="connsiteX92" fmla="*/ 6870001 w 7918980"/>
              <a:gd name="connsiteY92" fmla="*/ 2713964 h 6858000"/>
              <a:gd name="connsiteX93" fmla="*/ 6864441 w 7918980"/>
              <a:gd name="connsiteY93" fmla="*/ 2730175 h 6858000"/>
              <a:gd name="connsiteX94" fmla="*/ 6875107 w 7918980"/>
              <a:gd name="connsiteY94" fmla="*/ 2763497 h 6858000"/>
              <a:gd name="connsiteX95" fmla="*/ 6837349 w 7918980"/>
              <a:gd name="connsiteY95" fmla="*/ 3051539 h 6858000"/>
              <a:gd name="connsiteX96" fmla="*/ 6835698 w 7918980"/>
              <a:gd name="connsiteY96" fmla="*/ 3060333 h 6858000"/>
              <a:gd name="connsiteX97" fmla="*/ 6837785 w 7918980"/>
              <a:gd name="connsiteY97" fmla="*/ 3065434 h 6858000"/>
              <a:gd name="connsiteX98" fmla="*/ 6834476 w 7918980"/>
              <a:gd name="connsiteY98" fmla="*/ 3066836 h 6858000"/>
              <a:gd name="connsiteX99" fmla="*/ 6831096 w 7918980"/>
              <a:gd name="connsiteY99" fmla="*/ 3084834 h 6858000"/>
              <a:gd name="connsiteX100" fmla="*/ 6831305 w 7918980"/>
              <a:gd name="connsiteY100" fmla="*/ 3097259 h 6858000"/>
              <a:gd name="connsiteX101" fmla="*/ 6828050 w 7918980"/>
              <a:gd name="connsiteY101" fmla="*/ 3101053 h 6858000"/>
              <a:gd name="connsiteX102" fmla="*/ 6827093 w 7918980"/>
              <a:gd name="connsiteY102" fmla="*/ 3106151 h 6858000"/>
              <a:gd name="connsiteX103" fmla="*/ 6833251 w 7918980"/>
              <a:gd name="connsiteY103" fmla="*/ 3116747 h 6858000"/>
              <a:gd name="connsiteX104" fmla="*/ 6825921 w 7918980"/>
              <a:gd name="connsiteY104" fmla="*/ 3151828 h 6858000"/>
              <a:gd name="connsiteX105" fmla="*/ 6825863 w 7918980"/>
              <a:gd name="connsiteY105" fmla="*/ 3180546 h 6858000"/>
              <a:gd name="connsiteX106" fmla="*/ 6839691 w 7918980"/>
              <a:gd name="connsiteY106" fmla="*/ 3258677 h 6858000"/>
              <a:gd name="connsiteX107" fmla="*/ 6840898 w 7918980"/>
              <a:gd name="connsiteY107" fmla="*/ 3262610 h 6858000"/>
              <a:gd name="connsiteX108" fmla="*/ 6834652 w 7918980"/>
              <a:gd name="connsiteY108" fmla="*/ 3277179 h 6858000"/>
              <a:gd name="connsiteX109" fmla="*/ 6832324 w 7918980"/>
              <a:gd name="connsiteY109" fmla="*/ 3278130 h 6858000"/>
              <a:gd name="connsiteX110" fmla="*/ 6849750 w 7918980"/>
              <a:gd name="connsiteY110" fmla="*/ 3325671 h 6858000"/>
              <a:gd name="connsiteX111" fmla="*/ 6847551 w 7918980"/>
              <a:gd name="connsiteY111" fmla="*/ 3332072 h 6858000"/>
              <a:gd name="connsiteX112" fmla="*/ 6864685 w 7918980"/>
              <a:gd name="connsiteY112" fmla="*/ 3362948 h 6858000"/>
              <a:gd name="connsiteX113" fmla="*/ 6870457 w 7918980"/>
              <a:gd name="connsiteY113" fmla="*/ 3378959 h 6858000"/>
              <a:gd name="connsiteX114" fmla="*/ 6883738 w 7918980"/>
              <a:gd name="connsiteY114" fmla="*/ 3407057 h 6858000"/>
              <a:gd name="connsiteX115" fmla="*/ 6881948 w 7918980"/>
              <a:gd name="connsiteY115" fmla="*/ 3409825 h 6858000"/>
              <a:gd name="connsiteX116" fmla="*/ 6885647 w 7918980"/>
              <a:gd name="connsiteY116" fmla="*/ 3415218 h 6858000"/>
              <a:gd name="connsiteX117" fmla="*/ 6883908 w 7918980"/>
              <a:gd name="connsiteY117" fmla="*/ 3419880 h 6858000"/>
              <a:gd name="connsiteX118" fmla="*/ 6885903 w 7918980"/>
              <a:gd name="connsiteY118" fmla="*/ 3424545 h 6858000"/>
              <a:gd name="connsiteX119" fmla="*/ 6887603 w 7918980"/>
              <a:gd name="connsiteY119" fmla="*/ 3476412 h 6858000"/>
              <a:gd name="connsiteX120" fmla="*/ 6892664 w 7918980"/>
              <a:gd name="connsiteY120" fmla="*/ 3486850 h 6858000"/>
              <a:gd name="connsiteX121" fmla="*/ 6886319 w 7918980"/>
              <a:gd name="connsiteY121" fmla="*/ 3496391 h 6858000"/>
              <a:gd name="connsiteX122" fmla="*/ 6893119 w 7918980"/>
              <a:gd name="connsiteY122" fmla="*/ 3531201 h 6858000"/>
              <a:gd name="connsiteX123" fmla="*/ 6902876 w 7918980"/>
              <a:gd name="connsiteY123" fmla="*/ 3542019 h 6858000"/>
              <a:gd name="connsiteX124" fmla="*/ 6910520 w 7918980"/>
              <a:gd name="connsiteY124" fmla="*/ 3552249 h 6858000"/>
              <a:gd name="connsiteX125" fmla="*/ 6910882 w 7918980"/>
              <a:gd name="connsiteY125" fmla="*/ 3553678 h 6858000"/>
              <a:gd name="connsiteX126" fmla="*/ 6914489 w 7918980"/>
              <a:gd name="connsiteY126" fmla="*/ 3568021 h 6858000"/>
              <a:gd name="connsiteX127" fmla="*/ 6914914 w 7918980"/>
              <a:gd name="connsiteY127" fmla="*/ 3569719 h 6858000"/>
              <a:gd name="connsiteX128" fmla="*/ 6912342 w 7918980"/>
              <a:gd name="connsiteY128" fmla="*/ 3586412 h 6858000"/>
              <a:gd name="connsiteX129" fmla="*/ 6915338 w 7918980"/>
              <a:gd name="connsiteY129" fmla="*/ 3597336 h 6858000"/>
              <a:gd name="connsiteX130" fmla="*/ 6907234 w 7918980"/>
              <a:gd name="connsiteY130" fmla="*/ 3606007 h 6858000"/>
              <a:gd name="connsiteX131" fmla="*/ 6907261 w 7918980"/>
              <a:gd name="connsiteY131" fmla="*/ 3641228 h 6858000"/>
              <a:gd name="connsiteX132" fmla="*/ 6914828 w 7918980"/>
              <a:gd name="connsiteY132" fmla="*/ 3653088 h 6858000"/>
              <a:gd name="connsiteX133" fmla="*/ 6920416 w 7918980"/>
              <a:gd name="connsiteY133" fmla="*/ 3664114 h 6858000"/>
              <a:gd name="connsiteX134" fmla="*/ 6920498 w 7918980"/>
              <a:gd name="connsiteY134" fmla="*/ 3665569 h 6858000"/>
              <a:gd name="connsiteX135" fmla="*/ 6922809 w 7918980"/>
              <a:gd name="connsiteY135" fmla="*/ 3707357 h 6858000"/>
              <a:gd name="connsiteX136" fmla="*/ 6937676 w 7918980"/>
              <a:gd name="connsiteY136" fmla="*/ 3778166 h 6858000"/>
              <a:gd name="connsiteX137" fmla="*/ 6958359 w 7918980"/>
              <a:gd name="connsiteY137" fmla="*/ 3878222 h 6858000"/>
              <a:gd name="connsiteX138" fmla="*/ 6953118 w 7918980"/>
              <a:gd name="connsiteY138" fmla="*/ 4048117 h 6858000"/>
              <a:gd name="connsiteX139" fmla="*/ 6913020 w 7918980"/>
              <a:gd name="connsiteY139" fmla="*/ 4219510 h 6858000"/>
              <a:gd name="connsiteX140" fmla="*/ 6915792 w 7918980"/>
              <a:gd name="connsiteY140" fmla="*/ 4411258 h 6858000"/>
              <a:gd name="connsiteX141" fmla="*/ 6907579 w 7918980"/>
              <a:gd name="connsiteY141" fmla="*/ 4488531 h 6858000"/>
              <a:gd name="connsiteX142" fmla="*/ 6907052 w 7918980"/>
              <a:gd name="connsiteY142" fmla="*/ 4539168 h 6858000"/>
              <a:gd name="connsiteX143" fmla="*/ 6891916 w 7918980"/>
              <a:gd name="connsiteY143" fmla="*/ 4625153 h 6858000"/>
              <a:gd name="connsiteX144" fmla="*/ 6882094 w 7918980"/>
              <a:gd name="connsiteY144" fmla="*/ 4733115 h 6858000"/>
              <a:gd name="connsiteX145" fmla="*/ 6860189 w 7918980"/>
              <a:gd name="connsiteY145" fmla="*/ 4844323 h 6858000"/>
              <a:gd name="connsiteX146" fmla="*/ 6843618 w 7918980"/>
              <a:gd name="connsiteY146" fmla="*/ 4877992 h 6858000"/>
              <a:gd name="connsiteX147" fmla="*/ 6829393 w 7918980"/>
              <a:gd name="connsiteY147" fmla="*/ 4925805 h 6858000"/>
              <a:gd name="connsiteX148" fmla="*/ 6794017 w 7918980"/>
              <a:gd name="connsiteY148" fmla="*/ 5009272 h 6858000"/>
              <a:gd name="connsiteX149" fmla="*/ 6786085 w 7918980"/>
              <a:gd name="connsiteY149" fmla="*/ 5111369 h 6858000"/>
              <a:gd name="connsiteX150" fmla="*/ 6799321 w 7918980"/>
              <a:gd name="connsiteY150" fmla="*/ 5210876 h 6858000"/>
              <a:gd name="connsiteX151" fmla="*/ 6803597 w 7918980"/>
              <a:gd name="connsiteY151" fmla="*/ 5269726 h 6858000"/>
              <a:gd name="connsiteX152" fmla="*/ 6820713 w 7918980"/>
              <a:gd name="connsiteY152" fmla="*/ 5464225 h 6858000"/>
              <a:gd name="connsiteX153" fmla="*/ 6824380 w 7918980"/>
              <a:gd name="connsiteY153" fmla="*/ 5594585 h 6858000"/>
              <a:gd name="connsiteX154" fmla="*/ 6806680 w 7918980"/>
              <a:gd name="connsiteY154" fmla="*/ 5667896 h 6858000"/>
              <a:gd name="connsiteX155" fmla="*/ 6791486 w 7918980"/>
              <a:gd name="connsiteY155" fmla="*/ 5769225 h 6858000"/>
              <a:gd name="connsiteX156" fmla="*/ 6792745 w 7918980"/>
              <a:gd name="connsiteY156" fmla="*/ 5823324 h 6858000"/>
              <a:gd name="connsiteX157" fmla="*/ 6789109 w 7918980"/>
              <a:gd name="connsiteY157" fmla="*/ 5862699 h 6858000"/>
              <a:gd name="connsiteX158" fmla="*/ 6793675 w 7918980"/>
              <a:gd name="connsiteY158" fmla="*/ 5906467 h 6858000"/>
              <a:gd name="connsiteX159" fmla="*/ 6814548 w 7918980"/>
              <a:gd name="connsiteY159" fmla="*/ 5939847 h 6858000"/>
              <a:gd name="connsiteX160" fmla="*/ 6809795 w 7918980"/>
              <a:gd name="connsiteY160" fmla="*/ 5973994 h 6858000"/>
              <a:gd name="connsiteX161" fmla="*/ 6810756 w 7918980"/>
              <a:gd name="connsiteY161" fmla="*/ 6089693 h 6858000"/>
              <a:gd name="connsiteX162" fmla="*/ 6814601 w 7918980"/>
              <a:gd name="connsiteY162" fmla="*/ 6224938 h 6858000"/>
              <a:gd name="connsiteX163" fmla="*/ 6840137 w 7918980"/>
              <a:gd name="connsiteY163" fmla="*/ 6370251 h 6858000"/>
              <a:gd name="connsiteX164" fmla="*/ 6863777 w 7918980"/>
              <a:gd name="connsiteY164" fmla="*/ 6541313 h 6858000"/>
              <a:gd name="connsiteX165" fmla="*/ 6868355 w 7918980"/>
              <a:gd name="connsiteY165" fmla="*/ 6640957 h 6858000"/>
              <a:gd name="connsiteX166" fmla="*/ 6881422 w 7918980"/>
              <a:gd name="connsiteY166" fmla="*/ 6705297 h 6858000"/>
              <a:gd name="connsiteX167" fmla="*/ 6894105 w 7918980"/>
              <a:gd name="connsiteY167" fmla="*/ 6759582 h 6858000"/>
              <a:gd name="connsiteX168" fmla="*/ 6892152 w 7918980"/>
              <a:gd name="connsiteY168" fmla="*/ 6817746 h 6858000"/>
              <a:gd name="connsiteX169" fmla="*/ 6895302 w 7918980"/>
              <a:gd name="connsiteY169" fmla="*/ 6843646 h 6858000"/>
              <a:gd name="connsiteX170" fmla="*/ 6914368 w 7918980"/>
              <a:gd name="connsiteY170" fmla="*/ 6857998 h 6858000"/>
              <a:gd name="connsiteX171" fmla="*/ 7549620 w 7918980"/>
              <a:gd name="connsiteY171" fmla="*/ 6857998 h 6858000"/>
              <a:gd name="connsiteX172" fmla="*/ 7918980 w 7918980"/>
              <a:gd name="connsiteY172" fmla="*/ 6857998 h 6858000"/>
              <a:gd name="connsiteX173" fmla="*/ 7918980 w 7918980"/>
              <a:gd name="connsiteY173" fmla="*/ 6858000 h 6858000"/>
              <a:gd name="connsiteX174" fmla="*/ 7549620 w 7918980"/>
              <a:gd name="connsiteY174" fmla="*/ 6858000 h 6858000"/>
              <a:gd name="connsiteX175" fmla="*/ 6658851 w 7918980"/>
              <a:gd name="connsiteY175" fmla="*/ 6858000 h 6858000"/>
              <a:gd name="connsiteX176" fmla="*/ 2092387 w 7918980"/>
              <a:gd name="connsiteY176" fmla="*/ 6858000 h 6858000"/>
              <a:gd name="connsiteX177" fmla="*/ 1822980 w 7918980"/>
              <a:gd name="connsiteY177" fmla="*/ 6858000 h 6858000"/>
              <a:gd name="connsiteX178" fmla="*/ 727500 w 7918980"/>
              <a:gd name="connsiteY178" fmla="*/ 6858000 h 6858000"/>
              <a:gd name="connsiteX179" fmla="*/ 504457 w 7918980"/>
              <a:gd name="connsiteY179" fmla="*/ 6858000 h 6858000"/>
              <a:gd name="connsiteX180" fmla="*/ 0 w 7918980"/>
              <a:gd name="connsiteY180" fmla="*/ 6858000 h 6858000"/>
              <a:gd name="connsiteX181" fmla="*/ 0 w 7918980"/>
              <a:gd name="connsiteY18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Lst>
            <a:rect l="l" t="t" r="r" b="b"/>
            <a:pathLst>
              <a:path w="7918980" h="6858000">
                <a:moveTo>
                  <a:pt x="0" y="0"/>
                </a:moveTo>
                <a:lnTo>
                  <a:pt x="504457" y="0"/>
                </a:lnTo>
                <a:lnTo>
                  <a:pt x="727500" y="0"/>
                </a:lnTo>
                <a:lnTo>
                  <a:pt x="1822980" y="0"/>
                </a:lnTo>
                <a:lnTo>
                  <a:pt x="2092387" y="0"/>
                </a:lnTo>
                <a:lnTo>
                  <a:pt x="7076514" y="0"/>
                </a:lnTo>
                <a:lnTo>
                  <a:pt x="7264525" y="0"/>
                </a:lnTo>
                <a:lnTo>
                  <a:pt x="7390497" y="0"/>
                </a:lnTo>
                <a:lnTo>
                  <a:pt x="7389918" y="1705"/>
                </a:lnTo>
                <a:cubicBezTo>
                  <a:pt x="7386106" y="8440"/>
                  <a:pt x="7381092" y="13784"/>
                  <a:pt x="7374574" y="17287"/>
                </a:cubicBezTo>
                <a:cubicBezTo>
                  <a:pt x="7385344" y="82036"/>
                  <a:pt x="7333329" y="69804"/>
                  <a:pt x="7368621" y="130336"/>
                </a:cubicBezTo>
                <a:cubicBezTo>
                  <a:pt x="7349933" y="117589"/>
                  <a:pt x="7359958" y="162458"/>
                  <a:pt x="7361269" y="187093"/>
                </a:cubicBezTo>
                <a:cubicBezTo>
                  <a:pt x="7359185" y="226511"/>
                  <a:pt x="7368702" y="205530"/>
                  <a:pt x="7368770" y="265704"/>
                </a:cubicBezTo>
                <a:cubicBezTo>
                  <a:pt x="7365276" y="317533"/>
                  <a:pt x="7366793" y="325288"/>
                  <a:pt x="7365293" y="354566"/>
                </a:cubicBezTo>
                <a:lnTo>
                  <a:pt x="7347106" y="472000"/>
                </a:lnTo>
                <a:lnTo>
                  <a:pt x="7345150" y="473782"/>
                </a:lnTo>
                <a:cubicBezTo>
                  <a:pt x="7340827" y="482008"/>
                  <a:pt x="7341662" y="487340"/>
                  <a:pt x="7344778" y="491380"/>
                </a:cubicBezTo>
                <a:lnTo>
                  <a:pt x="7359399" y="531675"/>
                </a:lnTo>
                <a:lnTo>
                  <a:pt x="7356415" y="536015"/>
                </a:lnTo>
                <a:lnTo>
                  <a:pt x="7361068" y="572092"/>
                </a:lnTo>
                <a:lnTo>
                  <a:pt x="7359041" y="572511"/>
                </a:lnTo>
                <a:cubicBezTo>
                  <a:pt x="7354591" y="574271"/>
                  <a:pt x="7351509" y="577121"/>
                  <a:pt x="7351198" y="582332"/>
                </a:cubicBezTo>
                <a:cubicBezTo>
                  <a:pt x="7320982" y="573171"/>
                  <a:pt x="7339242" y="585107"/>
                  <a:pt x="7340991" y="601285"/>
                </a:cubicBezTo>
                <a:cubicBezTo>
                  <a:pt x="7331818" y="617831"/>
                  <a:pt x="7303664" y="666964"/>
                  <a:pt x="7296154" y="681608"/>
                </a:cubicBezTo>
                <a:cubicBezTo>
                  <a:pt x="7296082" y="684122"/>
                  <a:pt x="7296013" y="686637"/>
                  <a:pt x="7295943" y="689151"/>
                </a:cubicBezTo>
                <a:lnTo>
                  <a:pt x="7295465" y="689289"/>
                </a:lnTo>
                <a:cubicBezTo>
                  <a:pt x="7294414" y="690905"/>
                  <a:pt x="7293966" y="693376"/>
                  <a:pt x="7294306" y="697222"/>
                </a:cubicBezTo>
                <a:cubicBezTo>
                  <a:pt x="7294586" y="703992"/>
                  <a:pt x="7294864" y="710761"/>
                  <a:pt x="7295144" y="717531"/>
                </a:cubicBezTo>
                <a:lnTo>
                  <a:pt x="7291871" y="722494"/>
                </a:lnTo>
                <a:lnTo>
                  <a:pt x="7286061" y="724368"/>
                </a:lnTo>
                <a:lnTo>
                  <a:pt x="7269961" y="752692"/>
                </a:lnTo>
                <a:cubicBezTo>
                  <a:pt x="7277671" y="764380"/>
                  <a:pt x="7245699" y="808083"/>
                  <a:pt x="7240170" y="816346"/>
                </a:cubicBezTo>
                <a:lnTo>
                  <a:pt x="7211938" y="889417"/>
                </a:lnTo>
                <a:cubicBezTo>
                  <a:pt x="7143471" y="969963"/>
                  <a:pt x="7144887" y="1005331"/>
                  <a:pt x="7130024" y="1063288"/>
                </a:cubicBezTo>
                <a:cubicBezTo>
                  <a:pt x="7136312" y="1111028"/>
                  <a:pt x="7140076" y="1110140"/>
                  <a:pt x="7126817" y="1157176"/>
                </a:cubicBezTo>
                <a:cubicBezTo>
                  <a:pt x="7124083" y="1192124"/>
                  <a:pt x="7124864" y="1197232"/>
                  <a:pt x="7109474" y="1210776"/>
                </a:cubicBezTo>
                <a:lnTo>
                  <a:pt x="7105443" y="1301993"/>
                </a:lnTo>
                <a:lnTo>
                  <a:pt x="7075215" y="1360879"/>
                </a:lnTo>
                <a:lnTo>
                  <a:pt x="7067477" y="1404045"/>
                </a:lnTo>
                <a:lnTo>
                  <a:pt x="7046803" y="1429568"/>
                </a:lnTo>
                <a:lnTo>
                  <a:pt x="7047831" y="1430305"/>
                </a:lnTo>
                <a:cubicBezTo>
                  <a:pt x="7049677" y="1432466"/>
                  <a:pt x="7037718" y="1459891"/>
                  <a:pt x="7035374" y="1463304"/>
                </a:cubicBezTo>
                <a:cubicBezTo>
                  <a:pt x="7032892" y="1477394"/>
                  <a:pt x="7036007" y="1501295"/>
                  <a:pt x="7032938" y="1514846"/>
                </a:cubicBezTo>
                <a:lnTo>
                  <a:pt x="7029397" y="1519731"/>
                </a:lnTo>
                <a:lnTo>
                  <a:pt x="7029620" y="1519929"/>
                </a:lnTo>
                <a:cubicBezTo>
                  <a:pt x="7029470" y="1521210"/>
                  <a:pt x="7032690" y="1543635"/>
                  <a:pt x="7030612" y="1546022"/>
                </a:cubicBezTo>
                <a:lnTo>
                  <a:pt x="7035010" y="1578752"/>
                </a:lnTo>
                <a:cubicBezTo>
                  <a:pt x="7029127" y="1605585"/>
                  <a:pt x="7049361" y="1622803"/>
                  <a:pt x="7026513" y="1647555"/>
                </a:cubicBezTo>
                <a:cubicBezTo>
                  <a:pt x="7021108" y="1672675"/>
                  <a:pt x="7026193" y="1694404"/>
                  <a:pt x="7013857" y="1715685"/>
                </a:cubicBezTo>
                <a:cubicBezTo>
                  <a:pt x="7019795" y="1724301"/>
                  <a:pt x="7021078" y="1732435"/>
                  <a:pt x="7007215" y="1740358"/>
                </a:cubicBezTo>
                <a:cubicBezTo>
                  <a:pt x="7005605" y="1763793"/>
                  <a:pt x="7021348" y="1769422"/>
                  <a:pt x="7004455" y="1784314"/>
                </a:cubicBezTo>
                <a:cubicBezTo>
                  <a:pt x="7028967" y="1797417"/>
                  <a:pt x="7018226" y="1798221"/>
                  <a:pt x="7008825" y="1804434"/>
                </a:cubicBezTo>
                <a:lnTo>
                  <a:pt x="7008048" y="1805316"/>
                </a:lnTo>
                <a:lnTo>
                  <a:pt x="7011573" y="1807109"/>
                </a:lnTo>
                <a:lnTo>
                  <a:pt x="7008900" y="1821003"/>
                </a:lnTo>
                <a:lnTo>
                  <a:pt x="7006523" y="1824832"/>
                </a:lnTo>
                <a:cubicBezTo>
                  <a:pt x="7005264" y="1827468"/>
                  <a:pt x="7004917" y="1829219"/>
                  <a:pt x="7005215" y="1830429"/>
                </a:cubicBezTo>
                <a:lnTo>
                  <a:pt x="7005505" y="1830569"/>
                </a:lnTo>
                <a:lnTo>
                  <a:pt x="7003643" y="1835810"/>
                </a:lnTo>
                <a:cubicBezTo>
                  <a:pt x="6999759" y="1844665"/>
                  <a:pt x="6995277" y="1853278"/>
                  <a:pt x="6990432" y="1861483"/>
                </a:cubicBezTo>
                <a:cubicBezTo>
                  <a:pt x="7002807" y="1866643"/>
                  <a:pt x="6989768" y="1884999"/>
                  <a:pt x="6997246" y="1892417"/>
                </a:cubicBezTo>
                <a:lnTo>
                  <a:pt x="7012242" y="1895114"/>
                </a:lnTo>
                <a:lnTo>
                  <a:pt x="7010080" y="1899379"/>
                </a:lnTo>
                <a:lnTo>
                  <a:pt x="7003451" y="1907867"/>
                </a:lnTo>
                <a:cubicBezTo>
                  <a:pt x="7002589" y="1909162"/>
                  <a:pt x="7002627" y="1909994"/>
                  <a:pt x="7004341" y="1910265"/>
                </a:cubicBezTo>
                <a:cubicBezTo>
                  <a:pt x="7003975" y="1914884"/>
                  <a:pt x="7000873" y="1930292"/>
                  <a:pt x="7001248" y="1935584"/>
                </a:cubicBezTo>
                <a:lnTo>
                  <a:pt x="7006599" y="1942021"/>
                </a:lnTo>
                <a:lnTo>
                  <a:pt x="6985020" y="1967551"/>
                </a:lnTo>
                <a:lnTo>
                  <a:pt x="6949577" y="2024270"/>
                </a:lnTo>
                <a:lnTo>
                  <a:pt x="6942508" y="2107942"/>
                </a:lnTo>
                <a:cubicBezTo>
                  <a:pt x="6912270" y="2138038"/>
                  <a:pt x="6933395" y="2159228"/>
                  <a:pt x="6933336" y="2193455"/>
                </a:cubicBezTo>
                <a:cubicBezTo>
                  <a:pt x="6924282" y="2220953"/>
                  <a:pt x="6933361" y="2224200"/>
                  <a:pt x="6927972" y="2260088"/>
                </a:cubicBezTo>
                <a:cubicBezTo>
                  <a:pt x="6923728" y="2275916"/>
                  <a:pt x="6917037" y="2285645"/>
                  <a:pt x="6909058" y="2296008"/>
                </a:cubicBezTo>
                <a:lnTo>
                  <a:pt x="6901810" y="2305564"/>
                </a:lnTo>
                <a:lnTo>
                  <a:pt x="6904482" y="2320214"/>
                </a:lnTo>
                <a:cubicBezTo>
                  <a:pt x="6902155" y="2355906"/>
                  <a:pt x="6895137" y="2394678"/>
                  <a:pt x="6891885" y="2417011"/>
                </a:cubicBezTo>
                <a:cubicBezTo>
                  <a:pt x="6880976" y="2426377"/>
                  <a:pt x="6897848" y="2456509"/>
                  <a:pt x="6884970" y="2454207"/>
                </a:cubicBezTo>
                <a:cubicBezTo>
                  <a:pt x="6890753" y="2464947"/>
                  <a:pt x="6887930" y="2476105"/>
                  <a:pt x="6882954" y="2487203"/>
                </a:cubicBezTo>
                <a:lnTo>
                  <a:pt x="6871484" y="2512282"/>
                </a:lnTo>
                <a:lnTo>
                  <a:pt x="6872496" y="2514318"/>
                </a:lnTo>
                <a:lnTo>
                  <a:pt x="6898111" y="2574334"/>
                </a:lnTo>
                <a:lnTo>
                  <a:pt x="6897017" y="2579877"/>
                </a:lnTo>
                <a:cubicBezTo>
                  <a:pt x="6896861" y="2585644"/>
                  <a:pt x="6897245" y="2603388"/>
                  <a:pt x="6897171" y="2608928"/>
                </a:cubicBezTo>
                <a:cubicBezTo>
                  <a:pt x="6896975" y="2610322"/>
                  <a:pt x="6896780" y="2611717"/>
                  <a:pt x="6896584" y="2613111"/>
                </a:cubicBezTo>
                <a:lnTo>
                  <a:pt x="6888164" y="2621996"/>
                </a:lnTo>
                <a:lnTo>
                  <a:pt x="6890652" y="2634265"/>
                </a:lnTo>
                <a:lnTo>
                  <a:pt x="6882034" y="2647237"/>
                </a:lnTo>
                <a:cubicBezTo>
                  <a:pt x="6884287" y="2648158"/>
                  <a:pt x="6886365" y="2649356"/>
                  <a:pt x="6888195" y="2650786"/>
                </a:cubicBezTo>
                <a:lnTo>
                  <a:pt x="6894052" y="2661993"/>
                </a:lnTo>
                <a:lnTo>
                  <a:pt x="6885953" y="2670949"/>
                </a:lnTo>
                <a:cubicBezTo>
                  <a:pt x="6898507" y="2672007"/>
                  <a:pt x="6883930" y="2681695"/>
                  <a:pt x="6880156" y="2690255"/>
                </a:cubicBezTo>
                <a:lnTo>
                  <a:pt x="6881009" y="2695683"/>
                </a:lnTo>
                <a:lnTo>
                  <a:pt x="6870001" y="2713964"/>
                </a:lnTo>
                <a:lnTo>
                  <a:pt x="6864441" y="2730175"/>
                </a:lnTo>
                <a:lnTo>
                  <a:pt x="6875107" y="2763497"/>
                </a:lnTo>
                <a:lnTo>
                  <a:pt x="6837349" y="3051539"/>
                </a:lnTo>
                <a:lnTo>
                  <a:pt x="6835698" y="3060333"/>
                </a:lnTo>
                <a:lnTo>
                  <a:pt x="6837785" y="3065434"/>
                </a:lnTo>
                <a:lnTo>
                  <a:pt x="6834476" y="3066836"/>
                </a:lnTo>
                <a:lnTo>
                  <a:pt x="6831096" y="3084834"/>
                </a:lnTo>
                <a:cubicBezTo>
                  <a:pt x="6831166" y="3088976"/>
                  <a:pt x="6831235" y="3093117"/>
                  <a:pt x="6831305" y="3097259"/>
                </a:cubicBezTo>
                <a:lnTo>
                  <a:pt x="6828050" y="3101053"/>
                </a:lnTo>
                <a:lnTo>
                  <a:pt x="6827093" y="3106151"/>
                </a:lnTo>
                <a:lnTo>
                  <a:pt x="6833251" y="3116747"/>
                </a:lnTo>
                <a:cubicBezTo>
                  <a:pt x="6834765" y="3127646"/>
                  <a:pt x="6821739" y="3134084"/>
                  <a:pt x="6825921" y="3151828"/>
                </a:cubicBezTo>
                <a:cubicBezTo>
                  <a:pt x="6833244" y="3163902"/>
                  <a:pt x="6834336" y="3171780"/>
                  <a:pt x="6825863" y="3180546"/>
                </a:cubicBezTo>
                <a:cubicBezTo>
                  <a:pt x="6861566" y="3236545"/>
                  <a:pt x="6826703" y="3210316"/>
                  <a:pt x="6839691" y="3258677"/>
                </a:cubicBezTo>
                <a:lnTo>
                  <a:pt x="6840898" y="3262610"/>
                </a:lnTo>
                <a:lnTo>
                  <a:pt x="6834652" y="3277179"/>
                </a:lnTo>
                <a:lnTo>
                  <a:pt x="6832324" y="3278130"/>
                </a:lnTo>
                <a:lnTo>
                  <a:pt x="6849750" y="3325671"/>
                </a:lnTo>
                <a:lnTo>
                  <a:pt x="6847551" y="3332072"/>
                </a:lnTo>
                <a:lnTo>
                  <a:pt x="6864685" y="3362948"/>
                </a:lnTo>
                <a:lnTo>
                  <a:pt x="6870457" y="3378959"/>
                </a:lnTo>
                <a:lnTo>
                  <a:pt x="6883738" y="3407057"/>
                </a:lnTo>
                <a:lnTo>
                  <a:pt x="6881948" y="3409825"/>
                </a:lnTo>
                <a:lnTo>
                  <a:pt x="6885647" y="3415218"/>
                </a:lnTo>
                <a:lnTo>
                  <a:pt x="6883908" y="3419880"/>
                </a:lnTo>
                <a:lnTo>
                  <a:pt x="6885903" y="3424545"/>
                </a:lnTo>
                <a:cubicBezTo>
                  <a:pt x="6886517" y="3433967"/>
                  <a:pt x="6886474" y="3466028"/>
                  <a:pt x="6887603" y="3476412"/>
                </a:cubicBezTo>
                <a:lnTo>
                  <a:pt x="6892664" y="3486850"/>
                </a:lnTo>
                <a:lnTo>
                  <a:pt x="6886319" y="3496391"/>
                </a:lnTo>
                <a:lnTo>
                  <a:pt x="6893119" y="3531201"/>
                </a:lnTo>
                <a:lnTo>
                  <a:pt x="6902876" y="3542019"/>
                </a:lnTo>
                <a:lnTo>
                  <a:pt x="6910520" y="3552249"/>
                </a:lnTo>
                <a:cubicBezTo>
                  <a:pt x="6910641" y="3552725"/>
                  <a:pt x="6910761" y="3553202"/>
                  <a:pt x="6910882" y="3553678"/>
                </a:cubicBezTo>
                <a:lnTo>
                  <a:pt x="6914489" y="3568021"/>
                </a:lnTo>
                <a:lnTo>
                  <a:pt x="6914914" y="3569719"/>
                </a:lnTo>
                <a:lnTo>
                  <a:pt x="6912342" y="3586412"/>
                </a:lnTo>
                <a:lnTo>
                  <a:pt x="6915338" y="3597336"/>
                </a:lnTo>
                <a:lnTo>
                  <a:pt x="6907234" y="3606007"/>
                </a:lnTo>
                <a:cubicBezTo>
                  <a:pt x="6907242" y="3617747"/>
                  <a:pt x="6907253" y="3629488"/>
                  <a:pt x="6907261" y="3641228"/>
                </a:cubicBezTo>
                <a:lnTo>
                  <a:pt x="6914828" y="3653088"/>
                </a:lnTo>
                <a:lnTo>
                  <a:pt x="6920416" y="3664114"/>
                </a:lnTo>
                <a:cubicBezTo>
                  <a:pt x="6920443" y="3664599"/>
                  <a:pt x="6920471" y="3665084"/>
                  <a:pt x="6920498" y="3665569"/>
                </a:cubicBezTo>
                <a:cubicBezTo>
                  <a:pt x="6920895" y="3672776"/>
                  <a:pt x="6919946" y="3688591"/>
                  <a:pt x="6922809" y="3707357"/>
                </a:cubicBezTo>
                <a:cubicBezTo>
                  <a:pt x="6923485" y="3724716"/>
                  <a:pt x="6941058" y="3760234"/>
                  <a:pt x="6937676" y="3778166"/>
                </a:cubicBezTo>
                <a:cubicBezTo>
                  <a:pt x="6964607" y="3845122"/>
                  <a:pt x="6948407" y="3821305"/>
                  <a:pt x="6958359" y="3878222"/>
                </a:cubicBezTo>
                <a:cubicBezTo>
                  <a:pt x="6984499" y="3905047"/>
                  <a:pt x="6948397" y="4015047"/>
                  <a:pt x="6953118" y="4048117"/>
                </a:cubicBezTo>
                <a:cubicBezTo>
                  <a:pt x="6904784" y="4192084"/>
                  <a:pt x="6919242" y="4158987"/>
                  <a:pt x="6913020" y="4219510"/>
                </a:cubicBezTo>
                <a:cubicBezTo>
                  <a:pt x="6927533" y="4280033"/>
                  <a:pt x="6888360" y="4345686"/>
                  <a:pt x="6915792" y="4411258"/>
                </a:cubicBezTo>
                <a:cubicBezTo>
                  <a:pt x="6913610" y="4437329"/>
                  <a:pt x="6906858" y="4473140"/>
                  <a:pt x="6907579" y="4488531"/>
                </a:cubicBezTo>
                <a:cubicBezTo>
                  <a:pt x="6907403" y="4505410"/>
                  <a:pt x="6907228" y="4522289"/>
                  <a:pt x="6907052" y="4539168"/>
                </a:cubicBezTo>
                <a:cubicBezTo>
                  <a:pt x="6895094" y="4567830"/>
                  <a:pt x="6887285" y="4588197"/>
                  <a:pt x="6891916" y="4625153"/>
                </a:cubicBezTo>
                <a:cubicBezTo>
                  <a:pt x="6900413" y="4662889"/>
                  <a:pt x="6888879" y="4679357"/>
                  <a:pt x="6882094" y="4733115"/>
                </a:cubicBezTo>
                <a:cubicBezTo>
                  <a:pt x="6891667" y="4752352"/>
                  <a:pt x="6878350" y="4832308"/>
                  <a:pt x="6860189" y="4844323"/>
                </a:cubicBezTo>
                <a:cubicBezTo>
                  <a:pt x="6856424" y="4857054"/>
                  <a:pt x="6863174" y="4871554"/>
                  <a:pt x="6843618" y="4877992"/>
                </a:cubicBezTo>
                <a:cubicBezTo>
                  <a:pt x="6820131" y="4888353"/>
                  <a:pt x="6857398" y="4931200"/>
                  <a:pt x="6829393" y="4925805"/>
                </a:cubicBezTo>
                <a:cubicBezTo>
                  <a:pt x="6854944" y="4956261"/>
                  <a:pt x="6805820" y="4982633"/>
                  <a:pt x="6794017" y="5009272"/>
                </a:cubicBezTo>
                <a:cubicBezTo>
                  <a:pt x="6796239" y="5034036"/>
                  <a:pt x="6791355" y="5053859"/>
                  <a:pt x="6786085" y="5111369"/>
                </a:cubicBezTo>
                <a:cubicBezTo>
                  <a:pt x="6796204" y="5141336"/>
                  <a:pt x="6760393" y="5161742"/>
                  <a:pt x="6799321" y="5210876"/>
                </a:cubicBezTo>
                <a:cubicBezTo>
                  <a:pt x="6795435" y="5212581"/>
                  <a:pt x="6800034" y="5227501"/>
                  <a:pt x="6803597" y="5269726"/>
                </a:cubicBezTo>
                <a:cubicBezTo>
                  <a:pt x="6807162" y="5311951"/>
                  <a:pt x="6813370" y="5400671"/>
                  <a:pt x="6820713" y="5464225"/>
                </a:cubicBezTo>
                <a:cubicBezTo>
                  <a:pt x="6824745" y="5536542"/>
                  <a:pt x="6813205" y="5517959"/>
                  <a:pt x="6824380" y="5594585"/>
                </a:cubicBezTo>
                <a:cubicBezTo>
                  <a:pt x="6822888" y="5619318"/>
                  <a:pt x="6797022" y="5647975"/>
                  <a:pt x="6806680" y="5667896"/>
                </a:cubicBezTo>
                <a:cubicBezTo>
                  <a:pt x="6799814" y="5696311"/>
                  <a:pt x="6798559" y="5738356"/>
                  <a:pt x="6791486" y="5769225"/>
                </a:cubicBezTo>
                <a:cubicBezTo>
                  <a:pt x="6791906" y="5787258"/>
                  <a:pt x="6792324" y="5805291"/>
                  <a:pt x="6792745" y="5823324"/>
                </a:cubicBezTo>
                <a:cubicBezTo>
                  <a:pt x="6789102" y="5853058"/>
                  <a:pt x="6788588" y="5838948"/>
                  <a:pt x="6789109" y="5862699"/>
                </a:cubicBezTo>
                <a:lnTo>
                  <a:pt x="6793675" y="5906467"/>
                </a:lnTo>
                <a:lnTo>
                  <a:pt x="6814548" y="5939847"/>
                </a:lnTo>
                <a:cubicBezTo>
                  <a:pt x="6821828" y="5955713"/>
                  <a:pt x="6797711" y="5940131"/>
                  <a:pt x="6809795" y="5973994"/>
                </a:cubicBezTo>
                <a:cubicBezTo>
                  <a:pt x="6784167" y="5997051"/>
                  <a:pt x="6806424" y="6032039"/>
                  <a:pt x="6810756" y="6089693"/>
                </a:cubicBezTo>
                <a:lnTo>
                  <a:pt x="6814601" y="6224938"/>
                </a:lnTo>
                <a:cubicBezTo>
                  <a:pt x="6811422" y="6270972"/>
                  <a:pt x="6831942" y="6317522"/>
                  <a:pt x="6840137" y="6370251"/>
                </a:cubicBezTo>
                <a:cubicBezTo>
                  <a:pt x="6848333" y="6422980"/>
                  <a:pt x="6862918" y="6490855"/>
                  <a:pt x="6863777" y="6541313"/>
                </a:cubicBezTo>
                <a:cubicBezTo>
                  <a:pt x="6862878" y="6576319"/>
                  <a:pt x="6854892" y="6591883"/>
                  <a:pt x="6868355" y="6640957"/>
                </a:cubicBezTo>
                <a:cubicBezTo>
                  <a:pt x="6880485" y="6669536"/>
                  <a:pt x="6875256" y="6675394"/>
                  <a:pt x="6881422" y="6705297"/>
                </a:cubicBezTo>
                <a:cubicBezTo>
                  <a:pt x="6880347" y="6727133"/>
                  <a:pt x="6890881" y="6732087"/>
                  <a:pt x="6894105" y="6759582"/>
                </a:cubicBezTo>
                <a:cubicBezTo>
                  <a:pt x="6878594" y="6796071"/>
                  <a:pt x="6874636" y="6769544"/>
                  <a:pt x="6892152" y="6817746"/>
                </a:cubicBezTo>
                <a:cubicBezTo>
                  <a:pt x="6883936" y="6828354"/>
                  <a:pt x="6887505" y="6836369"/>
                  <a:pt x="6895302" y="6843646"/>
                </a:cubicBezTo>
                <a:lnTo>
                  <a:pt x="6914368" y="6857998"/>
                </a:lnTo>
                <a:lnTo>
                  <a:pt x="7549620" y="6857998"/>
                </a:lnTo>
                <a:lnTo>
                  <a:pt x="7918980" y="6857998"/>
                </a:lnTo>
                <a:lnTo>
                  <a:pt x="7918980" y="6858000"/>
                </a:lnTo>
                <a:lnTo>
                  <a:pt x="7549620" y="6858000"/>
                </a:lnTo>
                <a:lnTo>
                  <a:pt x="6658851" y="6858000"/>
                </a:lnTo>
                <a:lnTo>
                  <a:pt x="2092387" y="6858000"/>
                </a:lnTo>
                <a:lnTo>
                  <a:pt x="1822980" y="6858000"/>
                </a:lnTo>
                <a:lnTo>
                  <a:pt x="727500" y="6858000"/>
                </a:lnTo>
                <a:lnTo>
                  <a:pt x="504457" y="6858000"/>
                </a:lnTo>
                <a:lnTo>
                  <a:pt x="0" y="6858000"/>
                </a:lnTo>
                <a:lnTo>
                  <a:pt x="0"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08AAFD09-900D-2430-A82D-F895BF1B1261}"/>
              </a:ext>
            </a:extLst>
          </p:cNvPr>
          <p:cNvSpPr>
            <a:spLocks noGrp="1"/>
          </p:cNvSpPr>
          <p:nvPr>
            <p:ph idx="1"/>
          </p:nvPr>
        </p:nvSpPr>
        <p:spPr>
          <a:xfrm>
            <a:off x="128954" y="164123"/>
            <a:ext cx="7305763" cy="6693877"/>
          </a:xfrm>
        </p:spPr>
        <p:txBody>
          <a:bodyPr>
            <a:normAutofit/>
          </a:bodyPr>
          <a:lstStyle/>
          <a:p>
            <a:pPr>
              <a:lnSpc>
                <a:spcPct val="150000"/>
              </a:lnSpc>
            </a:pPr>
            <a:r>
              <a:rPr lang="en-US" sz="2000" dirty="0"/>
              <a:t>The Save LIVES technical package has been developed to support road safety decision-makers and practitioners in their efforts to significantly reduce the number of road traffic deaths in their countries. </a:t>
            </a:r>
          </a:p>
          <a:p>
            <a:pPr>
              <a:lnSpc>
                <a:spcPct val="150000"/>
              </a:lnSpc>
            </a:pPr>
            <a:r>
              <a:rPr lang="en-US" sz="2000" dirty="0"/>
              <a:t>Save LIVES provides an evidence-based inventory of priority interventions to be implemented towards achieving the SDG targets.</a:t>
            </a:r>
          </a:p>
          <a:p>
            <a:pPr>
              <a:lnSpc>
                <a:spcPct val="150000"/>
              </a:lnSpc>
            </a:pPr>
            <a:r>
              <a:rPr lang="en-US" sz="2000" dirty="0"/>
              <a:t> The core components of Save LIVES are Speed management, Leadership on road safety, Infrastructure design and improvement, Vehicle safety standards, Enforcement of traffic laws and Survival after a crash. </a:t>
            </a:r>
          </a:p>
          <a:p>
            <a:pPr>
              <a:lnSpc>
                <a:spcPct val="150000"/>
              </a:lnSpc>
            </a:pPr>
            <a:r>
              <a:rPr lang="en-US" sz="2000" dirty="0"/>
              <a:t>These components are interrelated and need to be implemented in an integrated manner.</a:t>
            </a:r>
            <a:endParaRPr lang="en-US" sz="1700" dirty="0"/>
          </a:p>
        </p:txBody>
      </p:sp>
      <p:pic>
        <p:nvPicPr>
          <p:cNvPr id="5" name="Picture 4">
            <a:extLst>
              <a:ext uri="{FF2B5EF4-FFF2-40B4-BE49-F238E27FC236}">
                <a16:creationId xmlns:a16="http://schemas.microsoft.com/office/drawing/2014/main" id="{E5F754A1-EA1E-AE2A-B17D-2CEE5CF262D4}"/>
              </a:ext>
            </a:extLst>
          </p:cNvPr>
          <p:cNvPicPr>
            <a:picLocks noChangeAspect="1"/>
          </p:cNvPicPr>
          <p:nvPr/>
        </p:nvPicPr>
        <p:blipFill>
          <a:blip r:embed="rId3"/>
          <a:stretch>
            <a:fillRect/>
          </a:stretch>
        </p:blipFill>
        <p:spPr>
          <a:xfrm>
            <a:off x="7756450" y="830963"/>
            <a:ext cx="3689210" cy="5196069"/>
          </a:xfrm>
          <a:prstGeom prst="rect">
            <a:avLst/>
          </a:prstGeom>
        </p:spPr>
      </p:pic>
      <p:sp>
        <p:nvSpPr>
          <p:cNvPr id="16" name="Rectangle 6">
            <a:extLst>
              <a:ext uri="{FF2B5EF4-FFF2-40B4-BE49-F238E27FC236}">
                <a16:creationId xmlns:a16="http://schemas.microsoft.com/office/drawing/2014/main" id="{5B1C0F75-E7F7-4B02-A77F-5EABD7CBD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4090" y="6128733"/>
            <a:ext cx="1367625"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753160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2DC53-41E9-CEB7-1215-5D3B5B0995B4}"/>
              </a:ext>
            </a:extLst>
          </p:cNvPr>
          <p:cNvSpPr>
            <a:spLocks noGrp="1"/>
          </p:cNvSpPr>
          <p:nvPr>
            <p:ph type="title"/>
          </p:nvPr>
        </p:nvSpPr>
        <p:spPr>
          <a:xfrm>
            <a:off x="838200" y="365126"/>
            <a:ext cx="10515600" cy="994752"/>
          </a:xfrm>
        </p:spPr>
        <p:txBody>
          <a:bodyPr/>
          <a:lstStyle/>
          <a:p>
            <a:r>
              <a:rPr lang="en-US" sz="4400" b="1" dirty="0">
                <a:solidFill>
                  <a:srgbClr val="0F1115"/>
                </a:solidFill>
                <a:effectLst/>
                <a:latin typeface="Segoe UI" panose="020B0502040204020203" pitchFamily="34" charset="0"/>
                <a:ea typeface="Calibri" panose="020F0502020204030204" pitchFamily="34" charset="0"/>
              </a:rPr>
              <a:t>What is an Injury?</a:t>
            </a:r>
            <a:r>
              <a:rPr lang="en-US" sz="4400" b="1" baseline="30000" dirty="0">
                <a:solidFill>
                  <a:srgbClr val="0F1115"/>
                </a:solidFill>
                <a:effectLst/>
                <a:latin typeface="Segoe UI" panose="020B0502040204020203" pitchFamily="34" charset="0"/>
                <a:ea typeface="Calibri" panose="020F0502020204030204" pitchFamily="34" charset="0"/>
              </a:rPr>
              <a:t>1</a:t>
            </a:r>
            <a:r>
              <a:rPr lang="en-US" sz="4400" b="1" dirty="0">
                <a:solidFill>
                  <a:srgbClr val="0F1115"/>
                </a:solidFill>
                <a:effectLst/>
                <a:latin typeface="Segoe UI" panose="020B0502040204020203" pitchFamily="34" charset="0"/>
                <a:ea typeface="Calibri" panose="020F0502020204030204" pitchFamily="34" charset="0"/>
              </a:rPr>
              <a:t> </a:t>
            </a:r>
            <a:endParaRPr lang="en-US" dirty="0"/>
          </a:p>
        </p:txBody>
      </p:sp>
      <p:sp>
        <p:nvSpPr>
          <p:cNvPr id="3" name="Content Placeholder 2">
            <a:extLst>
              <a:ext uri="{FF2B5EF4-FFF2-40B4-BE49-F238E27FC236}">
                <a16:creationId xmlns:a16="http://schemas.microsoft.com/office/drawing/2014/main" id="{1081A542-8580-0A31-49B6-57482B5685B7}"/>
              </a:ext>
            </a:extLst>
          </p:cNvPr>
          <p:cNvSpPr>
            <a:spLocks noGrp="1"/>
          </p:cNvSpPr>
          <p:nvPr>
            <p:ph idx="1"/>
          </p:nvPr>
        </p:nvSpPr>
        <p:spPr>
          <a:xfrm>
            <a:off x="838200" y="1359878"/>
            <a:ext cx="10515600" cy="5132997"/>
          </a:xfrm>
        </p:spPr>
        <p:txBody>
          <a:bodyPr>
            <a:normAutofit lnSpcReduction="10000"/>
          </a:bodyPr>
          <a:lstStyle/>
          <a:p>
            <a:pPr lvl="0">
              <a:lnSpc>
                <a:spcPct val="150000"/>
              </a:lnSpc>
            </a:pPr>
            <a:r>
              <a:rPr lang="en-US" b="1" dirty="0"/>
              <a:t>Injury:</a:t>
            </a:r>
            <a:r>
              <a:rPr lang="en-US" dirty="0"/>
              <a:t> "The result of an act that damages, harms, or hurts; unintentional or intentional damage to the body resulting from acute exposure to thermal, mechanical, electrical, or chemical energy or from the absence of such essentials as heat or oxygen."</a:t>
            </a:r>
          </a:p>
          <a:p>
            <a:pPr lvl="0">
              <a:lnSpc>
                <a:spcPct val="150000"/>
              </a:lnSpc>
            </a:pPr>
            <a:r>
              <a:rPr lang="en-US" b="1" dirty="0"/>
              <a:t>Unintentional Injuries:</a:t>
            </a:r>
            <a:r>
              <a:rPr lang="en-US" dirty="0"/>
              <a:t> Subset where there is no evidence of predetermined intent.</a:t>
            </a:r>
          </a:p>
          <a:p>
            <a:pPr>
              <a:lnSpc>
                <a:spcPct val="150000"/>
              </a:lnSpc>
            </a:pPr>
            <a:r>
              <a:rPr lang="en-US" b="1" dirty="0"/>
              <a:t>Intentional Injuries:</a:t>
            </a:r>
            <a:r>
              <a:rPr lang="en-US" dirty="0"/>
              <a:t> Self-harm, Interpersonal violence, Conflict &amp; terrorism </a:t>
            </a:r>
          </a:p>
        </p:txBody>
      </p:sp>
    </p:spTree>
    <p:extLst>
      <p:ext uri="{BB962C8B-B14F-4D97-AF65-F5344CB8AC3E}">
        <p14:creationId xmlns:p14="http://schemas.microsoft.com/office/powerpoint/2010/main" val="6497315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D57E596-06AE-6988-B072-D28B6A872CD7}"/>
              </a:ext>
            </a:extLst>
          </p:cNvPr>
          <p:cNvPicPr>
            <a:picLocks noGrp="1" noChangeAspect="1"/>
          </p:cNvPicPr>
          <p:nvPr>
            <p:ph idx="1"/>
          </p:nvPr>
        </p:nvPicPr>
        <p:blipFill>
          <a:blip r:embed="rId3"/>
          <a:stretch>
            <a:fillRect/>
          </a:stretch>
        </p:blipFill>
        <p:spPr>
          <a:xfrm>
            <a:off x="-2408" y="0"/>
            <a:ext cx="12192000" cy="6858000"/>
          </a:xfrm>
          <a:prstGeom prst="rect">
            <a:avLst/>
          </a:prstGeom>
        </p:spPr>
      </p:pic>
      <mc:AlternateContent xmlns:mc="http://schemas.openxmlformats.org/markup-compatibility/2006" xmlns:p14="http://schemas.microsoft.com/office/powerpoint/2010/main">
        <mc:Choice Requires="p14">
          <p:contentPart p14:bwMode="auto" r:id="rId4">
            <p14:nvContentPartPr>
              <p14:cNvPr id="43" name="Ink 42">
                <a:extLst>
                  <a:ext uri="{FF2B5EF4-FFF2-40B4-BE49-F238E27FC236}">
                    <a16:creationId xmlns:a16="http://schemas.microsoft.com/office/drawing/2014/main" id="{0B3B30FB-2AA0-B8AE-AE16-8A7DBB948032}"/>
                  </a:ext>
                </a:extLst>
              </p14:cNvPr>
              <p14:cNvContentPartPr/>
              <p14:nvPr/>
            </p14:nvContentPartPr>
            <p14:xfrm>
              <a:off x="12189592" y="6103599"/>
              <a:ext cx="63000" cy="3600"/>
            </p14:xfrm>
          </p:contentPart>
        </mc:Choice>
        <mc:Fallback xmlns="">
          <p:pic>
            <p:nvPicPr>
              <p:cNvPr id="43" name="Ink 42">
                <a:extLst>
                  <a:ext uri="{FF2B5EF4-FFF2-40B4-BE49-F238E27FC236}">
                    <a16:creationId xmlns:a16="http://schemas.microsoft.com/office/drawing/2014/main" id="{0B3B30FB-2AA0-B8AE-AE16-8A7DBB948032}"/>
                  </a:ext>
                </a:extLst>
              </p:cNvPr>
              <p:cNvPicPr/>
              <p:nvPr/>
            </p:nvPicPr>
            <p:blipFill>
              <a:blip r:embed="rId5"/>
              <a:stretch>
                <a:fillRect/>
              </a:stretch>
            </p:blipFill>
            <p:spPr>
              <a:xfrm>
                <a:off x="12183472" y="6097479"/>
                <a:ext cx="7524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7" name="Ink 46">
                <a:extLst>
                  <a:ext uri="{FF2B5EF4-FFF2-40B4-BE49-F238E27FC236}">
                    <a16:creationId xmlns:a16="http://schemas.microsoft.com/office/drawing/2014/main" id="{716D4AFC-8AB4-3129-F9EC-109A85D586A6}"/>
                  </a:ext>
                </a:extLst>
              </p14:cNvPr>
              <p14:cNvContentPartPr/>
              <p14:nvPr/>
            </p14:nvContentPartPr>
            <p14:xfrm>
              <a:off x="3983848" y="848733"/>
              <a:ext cx="360" cy="360"/>
            </p14:xfrm>
          </p:contentPart>
        </mc:Choice>
        <mc:Fallback xmlns="">
          <p:pic>
            <p:nvPicPr>
              <p:cNvPr id="47" name="Ink 46">
                <a:extLst>
                  <a:ext uri="{FF2B5EF4-FFF2-40B4-BE49-F238E27FC236}">
                    <a16:creationId xmlns:a16="http://schemas.microsoft.com/office/drawing/2014/main" id="{716D4AFC-8AB4-3129-F9EC-109A85D586A6}"/>
                  </a:ext>
                </a:extLst>
              </p:cNvPr>
              <p:cNvPicPr/>
              <p:nvPr/>
            </p:nvPicPr>
            <p:blipFill>
              <a:blip r:embed="rId7"/>
              <a:stretch>
                <a:fillRect/>
              </a:stretch>
            </p:blipFill>
            <p:spPr>
              <a:xfrm>
                <a:off x="3977728" y="842613"/>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8" name="Ink 47">
                <a:extLst>
                  <a:ext uri="{FF2B5EF4-FFF2-40B4-BE49-F238E27FC236}">
                    <a16:creationId xmlns:a16="http://schemas.microsoft.com/office/drawing/2014/main" id="{25E399D5-CBD7-6A05-F8DA-D342EEA29F4B}"/>
                  </a:ext>
                </a:extLst>
              </p14:cNvPr>
              <p14:cNvContentPartPr/>
              <p14:nvPr/>
            </p14:nvContentPartPr>
            <p14:xfrm>
              <a:off x="4002568" y="541293"/>
              <a:ext cx="360" cy="360"/>
            </p14:xfrm>
          </p:contentPart>
        </mc:Choice>
        <mc:Fallback xmlns="">
          <p:pic>
            <p:nvPicPr>
              <p:cNvPr id="48" name="Ink 47">
                <a:extLst>
                  <a:ext uri="{FF2B5EF4-FFF2-40B4-BE49-F238E27FC236}">
                    <a16:creationId xmlns:a16="http://schemas.microsoft.com/office/drawing/2014/main" id="{25E399D5-CBD7-6A05-F8DA-D342EEA29F4B}"/>
                  </a:ext>
                </a:extLst>
              </p:cNvPr>
              <p:cNvPicPr/>
              <p:nvPr/>
            </p:nvPicPr>
            <p:blipFill>
              <a:blip r:embed="rId7"/>
              <a:stretch>
                <a:fillRect/>
              </a:stretch>
            </p:blipFill>
            <p:spPr>
              <a:xfrm>
                <a:off x="3996448" y="535173"/>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0" name="Ink 49">
                <a:extLst>
                  <a:ext uri="{FF2B5EF4-FFF2-40B4-BE49-F238E27FC236}">
                    <a16:creationId xmlns:a16="http://schemas.microsoft.com/office/drawing/2014/main" id="{879E5DD3-C430-1499-4B2E-A44190FE67EF}"/>
                  </a:ext>
                </a:extLst>
              </p14:cNvPr>
              <p14:cNvContentPartPr/>
              <p14:nvPr/>
            </p14:nvContentPartPr>
            <p14:xfrm>
              <a:off x="4030648" y="2061933"/>
              <a:ext cx="360" cy="360"/>
            </p14:xfrm>
          </p:contentPart>
        </mc:Choice>
        <mc:Fallback xmlns="">
          <p:pic>
            <p:nvPicPr>
              <p:cNvPr id="50" name="Ink 49">
                <a:extLst>
                  <a:ext uri="{FF2B5EF4-FFF2-40B4-BE49-F238E27FC236}">
                    <a16:creationId xmlns:a16="http://schemas.microsoft.com/office/drawing/2014/main" id="{879E5DD3-C430-1499-4B2E-A44190FE67EF}"/>
                  </a:ext>
                </a:extLst>
              </p:cNvPr>
              <p:cNvPicPr/>
              <p:nvPr/>
            </p:nvPicPr>
            <p:blipFill>
              <a:blip r:embed="rId7"/>
              <a:stretch>
                <a:fillRect/>
              </a:stretch>
            </p:blipFill>
            <p:spPr>
              <a:xfrm>
                <a:off x="4024528" y="2055813"/>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1" name="Ink 50">
                <a:extLst>
                  <a:ext uri="{FF2B5EF4-FFF2-40B4-BE49-F238E27FC236}">
                    <a16:creationId xmlns:a16="http://schemas.microsoft.com/office/drawing/2014/main" id="{2190DCC8-3B58-4C1D-0380-730C3238FE8E}"/>
                  </a:ext>
                </a:extLst>
              </p14:cNvPr>
              <p14:cNvContentPartPr/>
              <p14:nvPr/>
            </p14:nvContentPartPr>
            <p14:xfrm>
              <a:off x="4030648" y="2239053"/>
              <a:ext cx="360" cy="360"/>
            </p14:xfrm>
          </p:contentPart>
        </mc:Choice>
        <mc:Fallback xmlns="">
          <p:pic>
            <p:nvPicPr>
              <p:cNvPr id="51" name="Ink 50">
                <a:extLst>
                  <a:ext uri="{FF2B5EF4-FFF2-40B4-BE49-F238E27FC236}">
                    <a16:creationId xmlns:a16="http://schemas.microsoft.com/office/drawing/2014/main" id="{2190DCC8-3B58-4C1D-0380-730C3238FE8E}"/>
                  </a:ext>
                </a:extLst>
              </p:cNvPr>
              <p:cNvPicPr/>
              <p:nvPr/>
            </p:nvPicPr>
            <p:blipFill>
              <a:blip r:embed="rId7"/>
              <a:stretch>
                <a:fillRect/>
              </a:stretch>
            </p:blipFill>
            <p:spPr>
              <a:xfrm>
                <a:off x="4024528" y="2232933"/>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52" name="Ink 51">
                <a:extLst>
                  <a:ext uri="{FF2B5EF4-FFF2-40B4-BE49-F238E27FC236}">
                    <a16:creationId xmlns:a16="http://schemas.microsoft.com/office/drawing/2014/main" id="{290ADDCA-9362-CDB9-A863-7A0AF809E9FF}"/>
                  </a:ext>
                </a:extLst>
              </p14:cNvPr>
              <p14:cNvContentPartPr/>
              <p14:nvPr/>
            </p14:nvContentPartPr>
            <p14:xfrm>
              <a:off x="4049368" y="2761413"/>
              <a:ext cx="360" cy="360"/>
            </p14:xfrm>
          </p:contentPart>
        </mc:Choice>
        <mc:Fallback xmlns="">
          <p:pic>
            <p:nvPicPr>
              <p:cNvPr id="52" name="Ink 51">
                <a:extLst>
                  <a:ext uri="{FF2B5EF4-FFF2-40B4-BE49-F238E27FC236}">
                    <a16:creationId xmlns:a16="http://schemas.microsoft.com/office/drawing/2014/main" id="{290ADDCA-9362-CDB9-A863-7A0AF809E9FF}"/>
                  </a:ext>
                </a:extLst>
              </p:cNvPr>
              <p:cNvPicPr/>
              <p:nvPr/>
            </p:nvPicPr>
            <p:blipFill>
              <a:blip r:embed="rId7"/>
              <a:stretch>
                <a:fillRect/>
              </a:stretch>
            </p:blipFill>
            <p:spPr>
              <a:xfrm>
                <a:off x="4043248" y="2755293"/>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53" name="Ink 52">
                <a:extLst>
                  <a:ext uri="{FF2B5EF4-FFF2-40B4-BE49-F238E27FC236}">
                    <a16:creationId xmlns:a16="http://schemas.microsoft.com/office/drawing/2014/main" id="{0582BB31-8071-EC15-57F2-1BA20EF82B09}"/>
                  </a:ext>
                </a:extLst>
              </p14:cNvPr>
              <p14:cNvContentPartPr/>
              <p14:nvPr/>
            </p14:nvContentPartPr>
            <p14:xfrm>
              <a:off x="4030648" y="2519133"/>
              <a:ext cx="360" cy="360"/>
            </p14:xfrm>
          </p:contentPart>
        </mc:Choice>
        <mc:Fallback xmlns="">
          <p:pic>
            <p:nvPicPr>
              <p:cNvPr id="53" name="Ink 52">
                <a:extLst>
                  <a:ext uri="{FF2B5EF4-FFF2-40B4-BE49-F238E27FC236}">
                    <a16:creationId xmlns:a16="http://schemas.microsoft.com/office/drawing/2014/main" id="{0582BB31-8071-EC15-57F2-1BA20EF82B09}"/>
                  </a:ext>
                </a:extLst>
              </p:cNvPr>
              <p:cNvPicPr/>
              <p:nvPr/>
            </p:nvPicPr>
            <p:blipFill>
              <a:blip r:embed="rId7"/>
              <a:stretch>
                <a:fillRect/>
              </a:stretch>
            </p:blipFill>
            <p:spPr>
              <a:xfrm>
                <a:off x="4024528" y="2513013"/>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54" name="Ink 53">
                <a:extLst>
                  <a:ext uri="{FF2B5EF4-FFF2-40B4-BE49-F238E27FC236}">
                    <a16:creationId xmlns:a16="http://schemas.microsoft.com/office/drawing/2014/main" id="{C481E56C-BBD0-5F29-DB0C-69BB0EF665AD}"/>
                  </a:ext>
                </a:extLst>
              </p14:cNvPr>
              <p14:cNvContentPartPr/>
              <p14:nvPr/>
            </p14:nvContentPartPr>
            <p14:xfrm>
              <a:off x="4012288" y="3368013"/>
              <a:ext cx="360" cy="360"/>
            </p14:xfrm>
          </p:contentPart>
        </mc:Choice>
        <mc:Fallback xmlns="">
          <p:pic>
            <p:nvPicPr>
              <p:cNvPr id="54" name="Ink 53">
                <a:extLst>
                  <a:ext uri="{FF2B5EF4-FFF2-40B4-BE49-F238E27FC236}">
                    <a16:creationId xmlns:a16="http://schemas.microsoft.com/office/drawing/2014/main" id="{C481E56C-BBD0-5F29-DB0C-69BB0EF665AD}"/>
                  </a:ext>
                </a:extLst>
              </p:cNvPr>
              <p:cNvPicPr/>
              <p:nvPr/>
            </p:nvPicPr>
            <p:blipFill>
              <a:blip r:embed="rId7"/>
              <a:stretch>
                <a:fillRect/>
              </a:stretch>
            </p:blipFill>
            <p:spPr>
              <a:xfrm>
                <a:off x="4006168" y="3361893"/>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55" name="Ink 54">
                <a:extLst>
                  <a:ext uri="{FF2B5EF4-FFF2-40B4-BE49-F238E27FC236}">
                    <a16:creationId xmlns:a16="http://schemas.microsoft.com/office/drawing/2014/main" id="{668A2C95-EDBB-F245-4020-794975F40C4C}"/>
                  </a:ext>
                </a:extLst>
              </p14:cNvPr>
              <p14:cNvContentPartPr/>
              <p14:nvPr/>
            </p14:nvContentPartPr>
            <p14:xfrm>
              <a:off x="4030648" y="4329213"/>
              <a:ext cx="360" cy="360"/>
            </p14:xfrm>
          </p:contentPart>
        </mc:Choice>
        <mc:Fallback xmlns="">
          <p:pic>
            <p:nvPicPr>
              <p:cNvPr id="55" name="Ink 54">
                <a:extLst>
                  <a:ext uri="{FF2B5EF4-FFF2-40B4-BE49-F238E27FC236}">
                    <a16:creationId xmlns:a16="http://schemas.microsoft.com/office/drawing/2014/main" id="{668A2C95-EDBB-F245-4020-794975F40C4C}"/>
                  </a:ext>
                </a:extLst>
              </p:cNvPr>
              <p:cNvPicPr/>
              <p:nvPr/>
            </p:nvPicPr>
            <p:blipFill>
              <a:blip r:embed="rId7"/>
              <a:stretch>
                <a:fillRect/>
              </a:stretch>
            </p:blipFill>
            <p:spPr>
              <a:xfrm>
                <a:off x="4024528" y="4323093"/>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56" name="Ink 55">
                <a:extLst>
                  <a:ext uri="{FF2B5EF4-FFF2-40B4-BE49-F238E27FC236}">
                    <a16:creationId xmlns:a16="http://schemas.microsoft.com/office/drawing/2014/main" id="{3DB539A0-265C-8704-0EC5-AC8E14CA2825}"/>
                  </a:ext>
                </a:extLst>
              </p14:cNvPr>
              <p14:cNvContentPartPr/>
              <p14:nvPr/>
            </p14:nvContentPartPr>
            <p14:xfrm>
              <a:off x="4021288" y="5504613"/>
              <a:ext cx="360" cy="360"/>
            </p14:xfrm>
          </p:contentPart>
        </mc:Choice>
        <mc:Fallback xmlns="">
          <p:pic>
            <p:nvPicPr>
              <p:cNvPr id="56" name="Ink 55">
                <a:extLst>
                  <a:ext uri="{FF2B5EF4-FFF2-40B4-BE49-F238E27FC236}">
                    <a16:creationId xmlns:a16="http://schemas.microsoft.com/office/drawing/2014/main" id="{3DB539A0-265C-8704-0EC5-AC8E14CA2825}"/>
                  </a:ext>
                </a:extLst>
              </p:cNvPr>
              <p:cNvPicPr/>
              <p:nvPr/>
            </p:nvPicPr>
            <p:blipFill>
              <a:blip r:embed="rId7"/>
              <a:stretch>
                <a:fillRect/>
              </a:stretch>
            </p:blipFill>
            <p:spPr>
              <a:xfrm>
                <a:off x="4015168" y="5498493"/>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57" name="Ink 56">
                <a:extLst>
                  <a:ext uri="{FF2B5EF4-FFF2-40B4-BE49-F238E27FC236}">
                    <a16:creationId xmlns:a16="http://schemas.microsoft.com/office/drawing/2014/main" id="{503E4FE0-7BD0-B0C3-B460-934CE337F0B9}"/>
                  </a:ext>
                </a:extLst>
              </p14:cNvPr>
              <p14:cNvContentPartPr/>
              <p14:nvPr/>
            </p14:nvContentPartPr>
            <p14:xfrm>
              <a:off x="4040008" y="6139653"/>
              <a:ext cx="360" cy="360"/>
            </p14:xfrm>
          </p:contentPart>
        </mc:Choice>
        <mc:Fallback xmlns="">
          <p:pic>
            <p:nvPicPr>
              <p:cNvPr id="57" name="Ink 56">
                <a:extLst>
                  <a:ext uri="{FF2B5EF4-FFF2-40B4-BE49-F238E27FC236}">
                    <a16:creationId xmlns:a16="http://schemas.microsoft.com/office/drawing/2014/main" id="{503E4FE0-7BD0-B0C3-B460-934CE337F0B9}"/>
                  </a:ext>
                </a:extLst>
              </p:cNvPr>
              <p:cNvPicPr/>
              <p:nvPr/>
            </p:nvPicPr>
            <p:blipFill>
              <a:blip r:embed="rId7"/>
              <a:stretch>
                <a:fillRect/>
              </a:stretch>
            </p:blipFill>
            <p:spPr>
              <a:xfrm>
                <a:off x="4033888" y="6133533"/>
                <a:ext cx="12600" cy="12600"/>
              </a:xfrm>
              <a:prstGeom prst="rect">
                <a:avLst/>
              </a:prstGeom>
            </p:spPr>
          </p:pic>
        </mc:Fallback>
      </mc:AlternateContent>
    </p:spTree>
    <p:extLst>
      <p:ext uri="{BB962C8B-B14F-4D97-AF65-F5344CB8AC3E}">
        <p14:creationId xmlns:p14="http://schemas.microsoft.com/office/powerpoint/2010/main" val="12283203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81351-424E-4648-7E25-7CD9EC188CB3}"/>
              </a:ext>
            </a:extLst>
          </p:cNvPr>
          <p:cNvSpPr>
            <a:spLocks noGrp="1"/>
          </p:cNvSpPr>
          <p:nvPr>
            <p:ph type="title"/>
          </p:nvPr>
        </p:nvSpPr>
        <p:spPr>
          <a:xfrm>
            <a:off x="838200" y="365125"/>
            <a:ext cx="10515600" cy="701675"/>
          </a:xfrm>
        </p:spPr>
        <p:txBody>
          <a:bodyPr/>
          <a:lstStyle/>
          <a:p>
            <a:pPr algn="ctr"/>
            <a:r>
              <a:rPr lang="en-US" dirty="0"/>
              <a:t>Drowning</a:t>
            </a:r>
          </a:p>
        </p:txBody>
      </p:sp>
      <p:sp>
        <p:nvSpPr>
          <p:cNvPr id="3" name="Content Placeholder 2">
            <a:extLst>
              <a:ext uri="{FF2B5EF4-FFF2-40B4-BE49-F238E27FC236}">
                <a16:creationId xmlns:a16="http://schemas.microsoft.com/office/drawing/2014/main" id="{41F46CAE-DC34-E9D5-ACD2-3145404E254A}"/>
              </a:ext>
            </a:extLst>
          </p:cNvPr>
          <p:cNvSpPr>
            <a:spLocks noGrp="1"/>
          </p:cNvSpPr>
          <p:nvPr>
            <p:ph idx="1"/>
          </p:nvPr>
        </p:nvSpPr>
        <p:spPr>
          <a:xfrm>
            <a:off x="304801" y="1066800"/>
            <a:ext cx="11723076" cy="5426075"/>
          </a:xfrm>
        </p:spPr>
        <p:txBody>
          <a:bodyPr>
            <a:normAutofit fontScale="25000" lnSpcReduction="20000"/>
          </a:bodyPr>
          <a:lstStyle/>
          <a:p>
            <a:pPr marL="0" indent="0">
              <a:lnSpc>
                <a:spcPct val="170000"/>
              </a:lnSpc>
              <a:buNone/>
            </a:pPr>
            <a:r>
              <a:rPr lang="en-US" sz="7200" dirty="0"/>
              <a:t>Is defined as the process of experiencing respiratory impairment from submersion or immersion in liquid, with outcomes ranging from death to morbidity. </a:t>
            </a:r>
          </a:p>
          <a:p>
            <a:pPr marL="0" indent="0">
              <a:lnSpc>
                <a:spcPct val="170000"/>
              </a:lnSpc>
              <a:buNone/>
            </a:pPr>
            <a:r>
              <a:rPr lang="en-US" sz="7200" b="1" dirty="0"/>
              <a:t>Risk Factors</a:t>
            </a:r>
            <a:endParaRPr lang="en-US" sz="7200" dirty="0"/>
          </a:p>
          <a:p>
            <a:pPr marL="0" indent="0">
              <a:lnSpc>
                <a:spcPct val="170000"/>
              </a:lnSpc>
              <a:buNone/>
            </a:pPr>
            <a:r>
              <a:rPr lang="en-US" sz="7200" b="1" dirty="0"/>
              <a:t>Age: Young children (0-4 years)</a:t>
            </a:r>
            <a:r>
              <a:rPr lang="en-US" sz="7200" dirty="0"/>
              <a:t> are at the highest risk due to underdeveloped risk assessment and lack of swimming skills. </a:t>
            </a:r>
          </a:p>
          <a:p>
            <a:pPr marL="0" indent="0">
              <a:lnSpc>
                <a:spcPct val="170000"/>
              </a:lnSpc>
              <a:buNone/>
            </a:pPr>
            <a:r>
              <a:rPr lang="en-US" sz="7200" b="1" dirty="0"/>
              <a:t>Sex: Males</a:t>
            </a:r>
            <a:r>
              <a:rPr lang="en-US" sz="7200" dirty="0"/>
              <a:t> are more than </a:t>
            </a:r>
            <a:r>
              <a:rPr lang="en-US" sz="7200" b="1" dirty="0"/>
              <a:t>twice as likely</a:t>
            </a:r>
            <a:r>
              <a:rPr lang="en-US" sz="7200" dirty="0"/>
              <a:t> to die from drowning as females, due to greater exposure to water and riskier behaviors (e.g., swimming alone, alcohol use).</a:t>
            </a:r>
          </a:p>
          <a:p>
            <a:pPr marL="0" indent="0">
              <a:lnSpc>
                <a:spcPct val="170000"/>
              </a:lnSpc>
              <a:buNone/>
            </a:pPr>
            <a:r>
              <a:rPr lang="en-US" sz="7200" b="1" dirty="0"/>
              <a:t>Poverty and Inequality: </a:t>
            </a:r>
            <a:r>
              <a:rPr lang="en-US" sz="7200" dirty="0"/>
              <a:t>Marginalized populations face higher exposure through daily activities like collecting water from open wells or bathing in unsafe natural bodies of water.</a:t>
            </a:r>
          </a:p>
          <a:p>
            <a:pPr marL="0" indent="0">
              <a:lnSpc>
                <a:spcPct val="170000"/>
              </a:lnSpc>
              <a:buNone/>
            </a:pPr>
            <a:r>
              <a:rPr lang="en-US" sz="7200" b="1" dirty="0"/>
              <a:t>Migration and Displacement:</a:t>
            </a:r>
            <a:endParaRPr lang="en-US" sz="7200" dirty="0"/>
          </a:p>
          <a:p>
            <a:pPr marL="457200" lvl="1" indent="0">
              <a:lnSpc>
                <a:spcPct val="170000"/>
              </a:lnSpc>
              <a:buNone/>
            </a:pPr>
            <a:r>
              <a:rPr lang="en-US" sz="7200" dirty="0"/>
              <a:t>People fleeing conflict or climate impacts often resort to dangerous, irregular water routes on unsafe vessels.</a:t>
            </a:r>
          </a:p>
          <a:p>
            <a:endParaRPr lang="en-US" dirty="0"/>
          </a:p>
        </p:txBody>
      </p:sp>
    </p:spTree>
    <p:extLst>
      <p:ext uri="{BB962C8B-B14F-4D97-AF65-F5344CB8AC3E}">
        <p14:creationId xmlns:p14="http://schemas.microsoft.com/office/powerpoint/2010/main" val="24544783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BDF3F48-738A-A736-933A-B1BF3F701DCB}"/>
              </a:ext>
            </a:extLst>
          </p:cNvPr>
          <p:cNvSpPr>
            <a:spLocks noGrp="1"/>
          </p:cNvSpPr>
          <p:nvPr>
            <p:ph type="title"/>
          </p:nvPr>
        </p:nvSpPr>
        <p:spPr>
          <a:xfrm>
            <a:off x="1137034" y="1"/>
            <a:ext cx="5305647" cy="917170"/>
          </a:xfrm>
        </p:spPr>
        <p:txBody>
          <a:bodyPr>
            <a:normAutofit/>
          </a:bodyPr>
          <a:lstStyle/>
          <a:p>
            <a:r>
              <a:rPr lang="en-US" dirty="0"/>
              <a:t>Signs of drowning </a:t>
            </a:r>
          </a:p>
        </p:txBody>
      </p:sp>
      <p:sp>
        <p:nvSpPr>
          <p:cNvPr id="3" name="Content Placeholder 2">
            <a:extLst>
              <a:ext uri="{FF2B5EF4-FFF2-40B4-BE49-F238E27FC236}">
                <a16:creationId xmlns:a16="http://schemas.microsoft.com/office/drawing/2014/main" id="{56CE02D3-8439-6694-3693-CE0A3CEE9001}"/>
              </a:ext>
            </a:extLst>
          </p:cNvPr>
          <p:cNvSpPr>
            <a:spLocks noGrp="1"/>
          </p:cNvSpPr>
          <p:nvPr>
            <p:ph idx="1"/>
          </p:nvPr>
        </p:nvSpPr>
        <p:spPr>
          <a:xfrm>
            <a:off x="276447" y="1025912"/>
            <a:ext cx="6464595" cy="5090224"/>
          </a:xfrm>
        </p:spPr>
        <p:txBody>
          <a:bodyPr>
            <a:normAutofit/>
          </a:bodyPr>
          <a:lstStyle/>
          <a:p>
            <a:pPr>
              <a:lnSpc>
                <a:spcPct val="150000"/>
              </a:lnSpc>
            </a:pPr>
            <a:r>
              <a:rPr lang="en-US" sz="2000" b="1" dirty="0"/>
              <a:t>Glassy or Empty Eyes: </a:t>
            </a:r>
            <a:r>
              <a:rPr lang="en-US" sz="2000" dirty="0"/>
              <a:t>A drowning person may have glassy, unfocused, or empty eyes. </a:t>
            </a:r>
          </a:p>
          <a:p>
            <a:pPr>
              <a:lnSpc>
                <a:spcPct val="150000"/>
              </a:lnSpc>
            </a:pPr>
            <a:r>
              <a:rPr lang="en-US" sz="2000" b="1" dirty="0"/>
              <a:t>Hyperventilation or Gasping: </a:t>
            </a:r>
            <a:r>
              <a:rPr lang="en-US" sz="2000" dirty="0"/>
              <a:t>Rapid or labored breathing is common as the person struggles to get air. </a:t>
            </a:r>
          </a:p>
          <a:p>
            <a:pPr>
              <a:lnSpc>
                <a:spcPct val="150000"/>
              </a:lnSpc>
            </a:pPr>
            <a:r>
              <a:rPr lang="en-US" sz="2000" b="1" dirty="0"/>
              <a:t>Vertical Position: </a:t>
            </a:r>
            <a:r>
              <a:rPr lang="en-US" sz="2000" dirty="0"/>
              <a:t>Drowning individuals often remain vertical in the water and might not use their legs to kick. </a:t>
            </a:r>
          </a:p>
          <a:p>
            <a:pPr>
              <a:lnSpc>
                <a:spcPct val="150000"/>
              </a:lnSpc>
            </a:pPr>
            <a:r>
              <a:rPr lang="en-US" sz="2000" b="1" dirty="0"/>
              <a:t>Unresponsiveness: </a:t>
            </a:r>
            <a:r>
              <a:rPr lang="en-US" sz="2000" dirty="0"/>
              <a:t>If you call out to someone and they do not respond, they could be in trouble. </a:t>
            </a:r>
          </a:p>
          <a:p>
            <a:pPr>
              <a:lnSpc>
                <a:spcPct val="150000"/>
              </a:lnSpc>
            </a:pPr>
            <a:r>
              <a:rPr lang="en-US" sz="2000" b="1" dirty="0"/>
              <a:t>Quiet Struggle: </a:t>
            </a:r>
            <a:r>
              <a:rPr lang="en-US" sz="2000" dirty="0"/>
              <a:t>Most drowning incidents are silent. </a:t>
            </a:r>
          </a:p>
          <a:p>
            <a:endParaRPr lang="en-US" sz="1700" dirty="0"/>
          </a:p>
        </p:txBody>
      </p:sp>
      <p:pic>
        <p:nvPicPr>
          <p:cNvPr id="11" name="Picture 10" descr="A poster of a person swimming in water&#10;&#10;AI-generated content may be incorrect.">
            <a:extLst>
              <a:ext uri="{FF2B5EF4-FFF2-40B4-BE49-F238E27FC236}">
                <a16:creationId xmlns:a16="http://schemas.microsoft.com/office/drawing/2014/main" id="{C93F97B5-F604-6D2A-631B-B065FE7164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1042" y="850606"/>
            <a:ext cx="5305646" cy="5090224"/>
          </a:xfrm>
          <a:prstGeom prst="rect">
            <a:avLst/>
          </a:prstGeom>
        </p:spPr>
      </p:pic>
      <p:sp>
        <p:nvSpPr>
          <p:cNvPr id="20" name="Freeform: Shape 19">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0524268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86E7B-AD62-B7AE-9754-ABC23245BE62}"/>
              </a:ext>
            </a:extLst>
          </p:cNvPr>
          <p:cNvSpPr>
            <a:spLocks noGrp="1"/>
          </p:cNvSpPr>
          <p:nvPr>
            <p:ph type="title"/>
          </p:nvPr>
        </p:nvSpPr>
        <p:spPr>
          <a:xfrm>
            <a:off x="838200" y="365125"/>
            <a:ext cx="10515600" cy="473075"/>
          </a:xfrm>
        </p:spPr>
        <p:txBody>
          <a:bodyPr>
            <a:normAutofit fontScale="90000"/>
          </a:bodyPr>
          <a:lstStyle/>
          <a:p>
            <a:pPr algn="ctr"/>
            <a:r>
              <a:rPr lang="en-US" dirty="0"/>
              <a:t>BURNS</a:t>
            </a:r>
          </a:p>
        </p:txBody>
      </p:sp>
      <p:sp>
        <p:nvSpPr>
          <p:cNvPr id="3" name="Content Placeholder 2">
            <a:extLst>
              <a:ext uri="{FF2B5EF4-FFF2-40B4-BE49-F238E27FC236}">
                <a16:creationId xmlns:a16="http://schemas.microsoft.com/office/drawing/2014/main" id="{BD823120-1EEB-FC74-F74D-4041763EB45A}"/>
              </a:ext>
            </a:extLst>
          </p:cNvPr>
          <p:cNvSpPr>
            <a:spLocks noGrp="1"/>
          </p:cNvSpPr>
          <p:nvPr>
            <p:ph idx="1"/>
          </p:nvPr>
        </p:nvSpPr>
        <p:spPr>
          <a:xfrm>
            <a:off x="269631" y="838200"/>
            <a:ext cx="11922369" cy="5856513"/>
          </a:xfrm>
        </p:spPr>
        <p:txBody>
          <a:bodyPr>
            <a:normAutofit fontScale="40000" lnSpcReduction="20000"/>
          </a:bodyPr>
          <a:lstStyle/>
          <a:p>
            <a:pPr marL="0" indent="0">
              <a:lnSpc>
                <a:spcPct val="170000"/>
              </a:lnSpc>
              <a:buNone/>
            </a:pPr>
            <a:r>
              <a:rPr lang="en-US" sz="4200" dirty="0">
                <a:latin typeface="Arial" panose="020B0604020202020204" pitchFamily="34" charset="0"/>
                <a:cs typeface="Arial" panose="020B0604020202020204" pitchFamily="34" charset="0"/>
              </a:rPr>
              <a:t> </a:t>
            </a:r>
            <a:r>
              <a:rPr lang="en-US" sz="4200" dirty="0">
                <a:latin typeface="Arial" panose="020B0604020202020204" pitchFamily="34" charset="0"/>
                <a:ea typeface="Calibri" panose="020F0502020204030204" pitchFamily="34" charset="0"/>
                <a:cs typeface="Arial" panose="020B0604020202020204" pitchFamily="34" charset="0"/>
              </a:rPr>
              <a:t>A burn is an injury to the skin or other organic tissue caused by heat (thermal burns from hot liquids, solids, or flames) or other sources like radiation, electricity, friction, or chemicals.</a:t>
            </a:r>
          </a:p>
          <a:p>
            <a:pPr marL="0" indent="0">
              <a:lnSpc>
                <a:spcPct val="170000"/>
              </a:lnSpc>
              <a:buNone/>
            </a:pPr>
            <a:r>
              <a:rPr lang="en-US" sz="4200" b="1" dirty="0">
                <a:latin typeface="Arial" panose="020B0604020202020204" pitchFamily="34" charset="0"/>
                <a:ea typeface="Calibri" panose="020F0502020204030204" pitchFamily="34" charset="0"/>
                <a:cs typeface="Arial" panose="020B0604020202020204" pitchFamily="34" charset="0"/>
              </a:rPr>
              <a:t>Global Burden:</a:t>
            </a:r>
            <a:r>
              <a:rPr lang="en-US" sz="4200" dirty="0">
                <a:latin typeface="Arial" panose="020B0604020202020204" pitchFamily="34" charset="0"/>
                <a:ea typeface="Calibri" panose="020F0502020204030204" pitchFamily="34" charset="0"/>
                <a:cs typeface="Arial" panose="020B0604020202020204" pitchFamily="34" charset="0"/>
              </a:rPr>
              <a:t> Burns cause an estimated </a:t>
            </a:r>
            <a:r>
              <a:rPr lang="en-US" sz="4200" b="1" dirty="0">
                <a:latin typeface="Arial" panose="020B0604020202020204" pitchFamily="34" charset="0"/>
                <a:ea typeface="Calibri" panose="020F0502020204030204" pitchFamily="34" charset="0"/>
                <a:cs typeface="Arial" panose="020B0604020202020204" pitchFamily="34" charset="0"/>
              </a:rPr>
              <a:t>180,000 deaths annually</a:t>
            </a:r>
            <a:r>
              <a:rPr lang="en-US" sz="4200" dirty="0">
                <a:latin typeface="Arial" panose="020B0604020202020204" pitchFamily="34" charset="0"/>
                <a:ea typeface="Calibri" panose="020F0502020204030204" pitchFamily="34" charset="0"/>
                <a:cs typeface="Arial" panose="020B0604020202020204" pitchFamily="34" charset="0"/>
              </a:rPr>
              <a:t>, with the vast majority occurring in low- and middle-income countries (LMICs).</a:t>
            </a:r>
            <a:endParaRPr lang="en-US" sz="4200" b="1" dirty="0">
              <a:latin typeface="Arial" panose="020B0604020202020204" pitchFamily="34" charset="0"/>
              <a:ea typeface="Calibri" panose="020F0502020204030204" pitchFamily="34" charset="0"/>
              <a:cs typeface="Arial" panose="020B0604020202020204" pitchFamily="34" charset="0"/>
            </a:endParaRPr>
          </a:p>
          <a:p>
            <a:pPr marL="0" indent="0">
              <a:lnSpc>
                <a:spcPct val="170000"/>
              </a:lnSpc>
              <a:buNone/>
            </a:pPr>
            <a:r>
              <a:rPr lang="en-US" sz="4200" b="1" dirty="0">
                <a:latin typeface="Arial" panose="020B0604020202020204" pitchFamily="34" charset="0"/>
                <a:ea typeface="Calibri" panose="020F0502020204030204" pitchFamily="34" charset="0"/>
                <a:cs typeface="Arial" panose="020B0604020202020204" pitchFamily="34" charset="0"/>
              </a:rPr>
              <a:t>Morbidity:</a:t>
            </a:r>
            <a:r>
              <a:rPr lang="en-US" sz="4200" dirty="0">
                <a:latin typeface="Arial" panose="020B0604020202020204" pitchFamily="34" charset="0"/>
                <a:ea typeface="Calibri" panose="020F0502020204030204" pitchFamily="34" charset="0"/>
                <a:cs typeface="Arial" panose="020B0604020202020204" pitchFamily="34" charset="0"/>
              </a:rPr>
              <a:t> Prolonged hospitalization, Disfigurement and permanent disability, Stigma and social rejection</a:t>
            </a:r>
          </a:p>
          <a:p>
            <a:pPr marL="0" indent="0">
              <a:lnSpc>
                <a:spcPct val="170000"/>
              </a:lnSpc>
              <a:buNone/>
            </a:pPr>
            <a:r>
              <a:rPr lang="en-US" sz="4200" b="1" dirty="0">
                <a:latin typeface="Arial" panose="020B0604020202020204" pitchFamily="34" charset="0"/>
                <a:ea typeface="Calibri" panose="020F0502020204030204" pitchFamily="34" charset="0"/>
                <a:cs typeface="Arial" panose="020B0604020202020204" pitchFamily="34" charset="0"/>
              </a:rPr>
              <a:t>Economic Burden:</a:t>
            </a:r>
            <a:r>
              <a:rPr lang="en-US" sz="4200" dirty="0">
                <a:latin typeface="Arial" panose="020B0604020202020204" pitchFamily="34" charset="0"/>
                <a:ea typeface="Calibri" panose="020F0502020204030204" pitchFamily="34" charset="0"/>
                <a:cs typeface="Arial" panose="020B0604020202020204" pitchFamily="34" charset="0"/>
              </a:rPr>
              <a:t> Burn treatment is very expensive.</a:t>
            </a:r>
          </a:p>
          <a:p>
            <a:pPr marL="0" indent="0">
              <a:lnSpc>
                <a:spcPct val="170000"/>
              </a:lnSpc>
              <a:buNone/>
            </a:pPr>
            <a:r>
              <a:rPr lang="en-US" sz="4200" b="1" u="sng" dirty="0">
                <a:latin typeface="Arial" panose="020B0604020202020204" pitchFamily="34" charset="0"/>
                <a:ea typeface="Calibri" panose="020F0502020204030204" pitchFamily="34" charset="0"/>
                <a:cs typeface="Arial" panose="020B0604020202020204" pitchFamily="34" charset="0"/>
              </a:rPr>
              <a:t>Who is at Risk? </a:t>
            </a:r>
          </a:p>
          <a:p>
            <a:pPr marL="0" indent="0">
              <a:lnSpc>
                <a:spcPct val="170000"/>
              </a:lnSpc>
              <a:buNone/>
            </a:pPr>
            <a:r>
              <a:rPr lang="en-US" sz="4200" b="1" dirty="0">
                <a:latin typeface="Arial" panose="020B0604020202020204" pitchFamily="34" charset="0"/>
                <a:ea typeface="Calibri" panose="020F0502020204030204" pitchFamily="34" charset="0"/>
                <a:cs typeface="Arial" panose="020B0604020202020204" pitchFamily="34" charset="0"/>
              </a:rPr>
              <a:t>Females:</a:t>
            </a:r>
            <a:r>
              <a:rPr lang="en-US" sz="4200" dirty="0">
                <a:latin typeface="Arial" panose="020B0604020202020204" pitchFamily="34" charset="0"/>
                <a:ea typeface="Calibri" panose="020F0502020204030204" pitchFamily="34" charset="0"/>
                <a:cs typeface="Arial" panose="020B0604020202020204" pitchFamily="34" charset="0"/>
              </a:rPr>
              <a:t> Unlike most injuries, burn death rates are slightly higher in females. This is linked to: Open fire cooking and unsafe cookstoves igniting loose clothing.</a:t>
            </a:r>
          </a:p>
          <a:p>
            <a:pPr marL="0" indent="0">
              <a:lnSpc>
                <a:spcPct val="170000"/>
              </a:lnSpc>
              <a:buNone/>
            </a:pPr>
            <a:r>
              <a:rPr lang="en-US" sz="4200" b="1" dirty="0">
                <a:latin typeface="Arial" panose="020B0604020202020204" pitchFamily="34" charset="0"/>
                <a:ea typeface="Calibri" panose="020F0502020204030204" pitchFamily="34" charset="0"/>
                <a:cs typeface="Arial" panose="020B0604020202020204" pitchFamily="34" charset="0"/>
              </a:rPr>
              <a:t>Children:</a:t>
            </a:r>
            <a:r>
              <a:rPr lang="en-US" sz="4200" dirty="0">
                <a:latin typeface="Arial" panose="020B0604020202020204" pitchFamily="34" charset="0"/>
                <a:ea typeface="Calibri" panose="020F0502020204030204" pitchFamily="34" charset="0"/>
                <a:cs typeface="Arial" panose="020B0604020202020204" pitchFamily="34" charset="0"/>
              </a:rPr>
              <a:t> Risks include inadequate adult supervision and child maltreatment.</a:t>
            </a:r>
          </a:p>
          <a:p>
            <a:pPr marL="0" indent="0">
              <a:lnSpc>
                <a:spcPct val="170000"/>
              </a:lnSpc>
              <a:buNone/>
            </a:pPr>
            <a:r>
              <a:rPr lang="en-US" sz="4200" b="1" dirty="0">
                <a:latin typeface="Arial" panose="020B0604020202020204" pitchFamily="34" charset="0"/>
                <a:ea typeface="Calibri" panose="020F0502020204030204" pitchFamily="34" charset="0"/>
                <a:cs typeface="Arial" panose="020B0604020202020204" pitchFamily="34" charset="0"/>
              </a:rPr>
              <a:t>Socioeconomic Status:</a:t>
            </a:r>
            <a:r>
              <a:rPr lang="en-US" sz="4200" dirty="0">
                <a:latin typeface="Arial" panose="020B0604020202020204" pitchFamily="34" charset="0"/>
                <a:ea typeface="Calibri" panose="020F0502020204030204" pitchFamily="34" charset="0"/>
                <a:cs typeface="Arial" panose="020B0604020202020204" pitchFamily="34" charset="0"/>
              </a:rPr>
              <a:t> Risk is highest in LMICs and, within all countries, correlates with poverty.</a:t>
            </a:r>
          </a:p>
          <a:p>
            <a:endParaRPr lang="en-US" dirty="0"/>
          </a:p>
        </p:txBody>
      </p:sp>
    </p:spTree>
    <p:extLst>
      <p:ext uri="{BB962C8B-B14F-4D97-AF65-F5344CB8AC3E}">
        <p14:creationId xmlns:p14="http://schemas.microsoft.com/office/powerpoint/2010/main" val="8275880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98E4A54-80FA-F9F6-BB55-404278EB48E3}"/>
              </a:ext>
            </a:extLst>
          </p:cNvPr>
          <p:cNvSpPr>
            <a:spLocks noGrp="1"/>
          </p:cNvSpPr>
          <p:nvPr>
            <p:ph type="title"/>
          </p:nvPr>
        </p:nvSpPr>
        <p:spPr>
          <a:xfrm>
            <a:off x="1137034" y="164124"/>
            <a:ext cx="9392421" cy="943058"/>
          </a:xfrm>
        </p:spPr>
        <p:txBody>
          <a:bodyPr>
            <a:normAutofit/>
          </a:bodyPr>
          <a:lstStyle/>
          <a:p>
            <a:pPr algn="ctr"/>
            <a:r>
              <a:rPr lang="en-US" dirty="0"/>
              <a:t>FALLS</a:t>
            </a:r>
          </a:p>
        </p:txBody>
      </p:sp>
      <p:sp>
        <p:nvSpPr>
          <p:cNvPr id="3" name="Content Placeholder 2">
            <a:extLst>
              <a:ext uri="{FF2B5EF4-FFF2-40B4-BE49-F238E27FC236}">
                <a16:creationId xmlns:a16="http://schemas.microsoft.com/office/drawing/2014/main" id="{F1387106-C7B4-343B-0C4C-20E601BD0DF3}"/>
              </a:ext>
            </a:extLst>
          </p:cNvPr>
          <p:cNvSpPr>
            <a:spLocks noGrp="1"/>
          </p:cNvSpPr>
          <p:nvPr>
            <p:ph idx="1"/>
          </p:nvPr>
        </p:nvSpPr>
        <p:spPr>
          <a:xfrm>
            <a:off x="410307" y="949570"/>
            <a:ext cx="7287663" cy="5744306"/>
          </a:xfrm>
        </p:spPr>
        <p:txBody>
          <a:bodyPr>
            <a:normAutofit/>
          </a:bodyPr>
          <a:lstStyle/>
          <a:p>
            <a:pPr lvl="0">
              <a:lnSpc>
                <a:spcPct val="150000"/>
              </a:lnSpc>
            </a:pPr>
            <a:r>
              <a:rPr lang="en-US" sz="2000" dirty="0"/>
              <a:t>Is defined as an event which results in a person coming to rest accidentally on the ground, floor, or a lower level.</a:t>
            </a:r>
          </a:p>
          <a:p>
            <a:pPr lvl="0">
              <a:lnSpc>
                <a:spcPct val="150000"/>
              </a:lnSpc>
            </a:pPr>
            <a:r>
              <a:rPr lang="en-US" sz="2000" b="1" dirty="0"/>
              <a:t>Global Burden:</a:t>
            </a:r>
            <a:r>
              <a:rPr lang="en-US" sz="2000" dirty="0"/>
              <a:t> Falls are a major public health problem and the </a:t>
            </a:r>
            <a:r>
              <a:rPr lang="en-US" sz="2000" b="1" dirty="0"/>
              <a:t>second leading cause of unintentional injury death</a:t>
            </a:r>
            <a:r>
              <a:rPr lang="en-US" sz="2000" dirty="0"/>
              <a:t> worldwide after road traffic injuries.</a:t>
            </a:r>
          </a:p>
          <a:p>
            <a:pPr lvl="0">
              <a:lnSpc>
                <a:spcPct val="150000"/>
              </a:lnSpc>
            </a:pPr>
            <a:r>
              <a:rPr lang="en-US" sz="2000" b="1" dirty="0"/>
              <a:t>Mortality:</a:t>
            </a:r>
            <a:r>
              <a:rPr lang="en-US" sz="2000" dirty="0"/>
              <a:t> An estimated 684,000 fatal falls occur each year. Majority in LMICs.</a:t>
            </a:r>
          </a:p>
          <a:p>
            <a:pPr lvl="0">
              <a:lnSpc>
                <a:spcPct val="150000"/>
              </a:lnSpc>
            </a:pPr>
            <a:r>
              <a:rPr lang="en-US" sz="2000" b="1" dirty="0"/>
              <a:t>Morbidity (Non-Fatal Impact):</a:t>
            </a:r>
            <a:r>
              <a:rPr lang="en-US" sz="2000" dirty="0"/>
              <a:t> Approximately </a:t>
            </a:r>
            <a:r>
              <a:rPr lang="en-US" sz="2000" b="1" dirty="0"/>
              <a:t>37.3 million falls</a:t>
            </a:r>
            <a:r>
              <a:rPr lang="en-US" sz="2000" dirty="0"/>
              <a:t> each year are severe enough to require medical attention.</a:t>
            </a:r>
          </a:p>
        </p:txBody>
      </p:sp>
      <p:pic>
        <p:nvPicPr>
          <p:cNvPr id="5" name="Picture 4" descr="A group of people with a clock and text&#10;&#10;AI-generated content may be incorrect.">
            <a:extLst>
              <a:ext uri="{FF2B5EF4-FFF2-40B4-BE49-F238E27FC236}">
                <a16:creationId xmlns:a16="http://schemas.microsoft.com/office/drawing/2014/main" id="{F40CBA73-90AE-C3EB-0903-C38D002F2B64}"/>
              </a:ext>
            </a:extLst>
          </p:cNvPr>
          <p:cNvPicPr>
            <a:picLocks noChangeAspect="1"/>
          </p:cNvPicPr>
          <p:nvPr/>
        </p:nvPicPr>
        <p:blipFill>
          <a:blip r:embed="rId3"/>
          <a:stretch>
            <a:fillRect/>
          </a:stretch>
        </p:blipFill>
        <p:spPr>
          <a:xfrm>
            <a:off x="7697972" y="1630645"/>
            <a:ext cx="4373425" cy="3375895"/>
          </a:xfrm>
          <a:prstGeom prst="rect">
            <a:avLst/>
          </a:prstGeom>
        </p:spPr>
      </p:pic>
      <p:sp>
        <p:nvSpPr>
          <p:cNvPr id="14" name="Freeform: Shape 13">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2987473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B12AB-E315-080E-0136-DD104AB57DEA}"/>
              </a:ext>
            </a:extLst>
          </p:cNvPr>
          <p:cNvSpPr>
            <a:spLocks noGrp="1"/>
          </p:cNvSpPr>
          <p:nvPr>
            <p:ph type="title"/>
          </p:nvPr>
        </p:nvSpPr>
        <p:spPr>
          <a:xfrm>
            <a:off x="838200" y="365125"/>
            <a:ext cx="10515600" cy="619613"/>
          </a:xfrm>
        </p:spPr>
        <p:txBody>
          <a:bodyPr>
            <a:normAutofit fontScale="90000"/>
          </a:bodyPr>
          <a:lstStyle/>
          <a:p>
            <a:br>
              <a:rPr lang="en-US" b="1" dirty="0"/>
            </a:br>
            <a:r>
              <a:rPr lang="en-US" b="1" dirty="0"/>
              <a:t>Key Risk Factors for Falls</a:t>
            </a:r>
            <a:br>
              <a:rPr lang="en-US" b="1" dirty="0"/>
            </a:br>
            <a:endParaRPr lang="en-US" dirty="0"/>
          </a:p>
        </p:txBody>
      </p:sp>
      <p:sp>
        <p:nvSpPr>
          <p:cNvPr id="3" name="Content Placeholder 2">
            <a:extLst>
              <a:ext uri="{FF2B5EF4-FFF2-40B4-BE49-F238E27FC236}">
                <a16:creationId xmlns:a16="http://schemas.microsoft.com/office/drawing/2014/main" id="{AC3620CE-6055-2803-8BE6-9D5809CFA810}"/>
              </a:ext>
            </a:extLst>
          </p:cNvPr>
          <p:cNvSpPr>
            <a:spLocks noGrp="1"/>
          </p:cNvSpPr>
          <p:nvPr>
            <p:ph idx="1"/>
          </p:nvPr>
        </p:nvSpPr>
        <p:spPr>
          <a:xfrm>
            <a:off x="269631" y="984738"/>
            <a:ext cx="11711354" cy="5586183"/>
          </a:xfrm>
        </p:spPr>
        <p:txBody>
          <a:bodyPr>
            <a:normAutofit fontScale="70000" lnSpcReduction="20000"/>
          </a:bodyPr>
          <a:lstStyle/>
          <a:p>
            <a:pPr>
              <a:lnSpc>
                <a:spcPct val="160000"/>
              </a:lnSpc>
            </a:pPr>
            <a:r>
              <a:rPr lang="en-US" b="1" dirty="0">
                <a:latin typeface="Arial" panose="020B0604020202020204" pitchFamily="34" charset="0"/>
                <a:cs typeface="Arial" panose="020B0604020202020204" pitchFamily="34" charset="0"/>
              </a:rPr>
              <a:t>Individual Characteristics:</a:t>
            </a:r>
            <a:r>
              <a:rPr lang="en-US" dirty="0">
                <a:latin typeface="Arial" panose="020B0604020202020204" pitchFamily="34" charset="0"/>
                <a:cs typeface="Arial" panose="020B0604020202020204" pitchFamily="34" charset="0"/>
              </a:rPr>
              <a:t> Age, gender, physical and cognitive capacity, developmental stage, socioeconomic status, and culture.</a:t>
            </a:r>
          </a:p>
          <a:p>
            <a:pPr>
              <a:lnSpc>
                <a:spcPct val="160000"/>
              </a:lnSpc>
            </a:pPr>
            <a:r>
              <a:rPr lang="en-US" b="1" dirty="0">
                <a:latin typeface="Arial" panose="020B0604020202020204" pitchFamily="34" charset="0"/>
                <a:cs typeface="Arial" panose="020B0604020202020204" pitchFamily="34" charset="0"/>
              </a:rPr>
              <a:t>Environmental Hazards: </a:t>
            </a:r>
            <a:r>
              <a:rPr lang="en-US" dirty="0">
                <a:latin typeface="Arial" panose="020B0604020202020204" pitchFamily="34" charset="0"/>
                <a:cs typeface="Arial" panose="020B0604020202020204" pitchFamily="34" charset="0"/>
              </a:rPr>
              <a:t>trip hazards in homes, high-rise dwellings without window guards, unsafe steps, stairs and inappropriate ladder use.</a:t>
            </a:r>
          </a:p>
          <a:p>
            <a:pPr>
              <a:lnSpc>
                <a:spcPct val="160000"/>
              </a:lnSpc>
            </a:pPr>
            <a:r>
              <a:rPr lang="en-US" b="1" dirty="0">
                <a:latin typeface="Arial" panose="020B0604020202020204" pitchFamily="34" charset="0"/>
                <a:cs typeface="Arial" panose="020B0604020202020204" pitchFamily="34" charset="0"/>
              </a:rPr>
              <a:t>Policy Gaps:</a:t>
            </a:r>
            <a:r>
              <a:rPr lang="en-US" dirty="0">
                <a:latin typeface="Arial" panose="020B0604020202020204" pitchFamily="34" charset="0"/>
                <a:cs typeface="Arial" panose="020B0604020202020204" pitchFamily="34" charset="0"/>
              </a:rPr>
              <a:t> Lack of occupational health and safety legislation, or laws requiring safety features like window guards.</a:t>
            </a:r>
          </a:p>
          <a:p>
            <a:pPr marL="0" indent="0">
              <a:lnSpc>
                <a:spcPct val="160000"/>
              </a:lnSpc>
              <a:buNone/>
            </a:pPr>
            <a:r>
              <a:rPr lang="en-US" b="1" u="sng" dirty="0">
                <a:latin typeface="Arial" panose="020B0604020202020204" pitchFamily="34" charset="0"/>
                <a:cs typeface="Arial" panose="020B0604020202020204" pitchFamily="34" charset="0"/>
              </a:rPr>
              <a:t>Populations Most at Risk:</a:t>
            </a:r>
          </a:p>
          <a:p>
            <a:pPr>
              <a:lnSpc>
                <a:spcPct val="160000"/>
              </a:lnSpc>
            </a:pPr>
            <a:r>
              <a:rPr lang="en-US" b="1" dirty="0">
                <a:latin typeface="Arial" panose="020B0604020202020204" pitchFamily="34" charset="0"/>
                <a:cs typeface="Arial" panose="020B0604020202020204" pitchFamily="34" charset="0"/>
              </a:rPr>
              <a:t>Older People (aged 60+): </a:t>
            </a:r>
            <a:r>
              <a:rPr lang="en-US" dirty="0">
                <a:latin typeface="Arial" panose="020B0604020202020204" pitchFamily="34" charset="0"/>
                <a:cs typeface="Arial" panose="020B0604020202020204" pitchFamily="34" charset="0"/>
              </a:rPr>
              <a:t>Highest risk of death or serious injury. Risk increases with age.</a:t>
            </a:r>
          </a:p>
          <a:p>
            <a:pPr>
              <a:lnSpc>
                <a:spcPct val="160000"/>
              </a:lnSpc>
            </a:pPr>
            <a:r>
              <a:rPr lang="en-US" b="1" dirty="0">
                <a:latin typeface="Arial" panose="020B0604020202020204" pitchFamily="34" charset="0"/>
                <a:cs typeface="Arial" panose="020B0604020202020204" pitchFamily="34" charset="0"/>
              </a:rPr>
              <a:t>Children and Adolescents: </a:t>
            </a:r>
            <a:r>
              <a:rPr lang="en-US" dirty="0">
                <a:latin typeface="Arial" panose="020B0604020202020204" pitchFamily="34" charset="0"/>
                <a:cs typeface="Arial" panose="020B0604020202020204" pitchFamily="34" charset="0"/>
              </a:rPr>
              <a:t>Infants have high fall morbidity rates.</a:t>
            </a:r>
          </a:p>
          <a:p>
            <a:pPr>
              <a:lnSpc>
                <a:spcPct val="160000"/>
              </a:lnSpc>
            </a:pPr>
            <a:r>
              <a:rPr lang="en-US" b="1" dirty="0">
                <a:latin typeface="Arial" panose="020B0604020202020204" pitchFamily="34" charset="0"/>
                <a:cs typeface="Arial" panose="020B0604020202020204" pitchFamily="34" charset="0"/>
              </a:rPr>
              <a:t>Workers in High-Risk Occupations: </a:t>
            </a:r>
            <a:r>
              <a:rPr lang="en-US" dirty="0">
                <a:latin typeface="Arial" panose="020B0604020202020204" pitchFamily="34" charset="0"/>
                <a:cs typeface="Arial" panose="020B0604020202020204" pitchFamily="34" charset="0"/>
              </a:rPr>
              <a:t>Certain jobs predispose workers to fall-related injury (e.g., construction).</a:t>
            </a:r>
          </a:p>
          <a:p>
            <a:endParaRPr lang="en-US" dirty="0"/>
          </a:p>
        </p:txBody>
      </p:sp>
    </p:spTree>
    <p:extLst>
      <p:ext uri="{BB962C8B-B14F-4D97-AF65-F5344CB8AC3E}">
        <p14:creationId xmlns:p14="http://schemas.microsoft.com/office/powerpoint/2010/main" val="27252071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29AC4-9849-421C-6173-4CA3E4C0231C}"/>
              </a:ext>
            </a:extLst>
          </p:cNvPr>
          <p:cNvSpPr>
            <a:spLocks noGrp="1"/>
          </p:cNvSpPr>
          <p:nvPr>
            <p:ph type="title"/>
          </p:nvPr>
        </p:nvSpPr>
        <p:spPr/>
        <p:txBody>
          <a:bodyPr/>
          <a:lstStyle/>
          <a:p>
            <a:pPr algn="ctr"/>
            <a:r>
              <a:rPr lang="en-US" dirty="0"/>
              <a:t>Poisoning</a:t>
            </a:r>
          </a:p>
        </p:txBody>
      </p:sp>
      <p:sp>
        <p:nvSpPr>
          <p:cNvPr id="3" name="Content Placeholder 2">
            <a:extLst>
              <a:ext uri="{FF2B5EF4-FFF2-40B4-BE49-F238E27FC236}">
                <a16:creationId xmlns:a16="http://schemas.microsoft.com/office/drawing/2014/main" id="{85334C98-3A3B-4B3B-A7B3-7BB7151B39AB}"/>
              </a:ext>
            </a:extLst>
          </p:cNvPr>
          <p:cNvSpPr>
            <a:spLocks noGrp="1"/>
          </p:cNvSpPr>
          <p:nvPr>
            <p:ph idx="1"/>
          </p:nvPr>
        </p:nvSpPr>
        <p:spPr>
          <a:xfrm>
            <a:off x="838200" y="1395046"/>
            <a:ext cx="10515600" cy="5287108"/>
          </a:xfrm>
        </p:spPr>
        <p:txBody>
          <a:bodyPr>
            <a:normAutofit/>
          </a:bodyPr>
          <a:lstStyle/>
          <a:p>
            <a:pPr>
              <a:lnSpc>
                <a:spcPct val="150000"/>
              </a:lnSpc>
            </a:pPr>
            <a:r>
              <a:rPr lang="en-US" dirty="0"/>
              <a:t>A serious condition that results from swallowing, inhaling, injecting or absorbing a harmful substance into the body. </a:t>
            </a:r>
          </a:p>
          <a:p>
            <a:pPr>
              <a:lnSpc>
                <a:spcPct val="150000"/>
              </a:lnSpc>
            </a:pPr>
            <a:r>
              <a:rPr lang="en-US" dirty="0"/>
              <a:t>Poisoning is a significant global public health problem.</a:t>
            </a:r>
          </a:p>
          <a:p>
            <a:pPr>
              <a:lnSpc>
                <a:spcPct val="150000"/>
              </a:lnSpc>
            </a:pPr>
            <a:r>
              <a:rPr lang="en-US" dirty="0"/>
              <a:t>Effects of poisoning range from short-term illness to brain damage, coma and even death. </a:t>
            </a:r>
          </a:p>
          <a:p>
            <a:pPr>
              <a:lnSpc>
                <a:spcPct val="150000"/>
              </a:lnSpc>
            </a:pPr>
            <a:r>
              <a:rPr lang="en-US" dirty="0"/>
              <a:t>Poisonous substances can be found in and around your home, work and public places. </a:t>
            </a:r>
          </a:p>
        </p:txBody>
      </p:sp>
    </p:spTree>
    <p:extLst>
      <p:ext uri="{BB962C8B-B14F-4D97-AF65-F5344CB8AC3E}">
        <p14:creationId xmlns:p14="http://schemas.microsoft.com/office/powerpoint/2010/main" val="19175952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DF81DE-057F-B67F-8708-7682505420EE}"/>
              </a:ext>
            </a:extLst>
          </p:cNvPr>
          <p:cNvSpPr>
            <a:spLocks noGrp="1"/>
          </p:cNvSpPr>
          <p:nvPr>
            <p:ph idx="1"/>
          </p:nvPr>
        </p:nvSpPr>
        <p:spPr>
          <a:xfrm>
            <a:off x="283029" y="152400"/>
            <a:ext cx="11070771" cy="6629400"/>
          </a:xfrm>
        </p:spPr>
        <p:txBody>
          <a:bodyPr>
            <a:normAutofit/>
          </a:bodyPr>
          <a:lstStyle/>
          <a:p>
            <a:pPr marL="0" indent="0">
              <a:buNone/>
            </a:pPr>
            <a:r>
              <a:rPr lang="en-US" b="1" dirty="0">
                <a:latin typeface="Calibri" panose="020F0502020204030204" pitchFamily="34" charset="0"/>
                <a:ea typeface="Calibri" panose="020F0502020204030204" pitchFamily="34" charset="0"/>
                <a:cs typeface="Calibri" panose="020F0502020204030204" pitchFamily="34" charset="0"/>
              </a:rPr>
              <a:t>Poisoning in Young Children</a:t>
            </a:r>
          </a:p>
          <a:p>
            <a:pPr marL="0" indent="0">
              <a:buNone/>
            </a:pPr>
            <a:r>
              <a:rPr lang="en-US" dirty="0">
                <a:latin typeface="Calibri" panose="020F0502020204030204" pitchFamily="34" charset="0"/>
                <a:ea typeface="Calibri" panose="020F0502020204030204" pitchFamily="34" charset="0"/>
                <a:cs typeface="Calibri" panose="020F0502020204030204" pitchFamily="34" charset="0"/>
              </a:rPr>
              <a:t>Medication is the leading cause of poisoning in children.</a:t>
            </a:r>
          </a:p>
          <a:p>
            <a:pPr marL="0" indent="0">
              <a:buNone/>
            </a:pPr>
            <a:r>
              <a:rPr lang="en-US" dirty="0">
                <a:latin typeface="Calibri" panose="020F0502020204030204" pitchFamily="34" charset="0"/>
                <a:ea typeface="Calibri" panose="020F0502020204030204" pitchFamily="34" charset="0"/>
                <a:cs typeface="Calibri" panose="020F0502020204030204" pitchFamily="34" charset="0"/>
              </a:rPr>
              <a:t>Button batteries</a:t>
            </a:r>
          </a:p>
          <a:p>
            <a:pPr marL="0" indent="0">
              <a:buNone/>
            </a:pPr>
            <a:r>
              <a:rPr lang="en-US" dirty="0">
                <a:latin typeface="Calibri" panose="020F0502020204030204" pitchFamily="34" charset="0"/>
                <a:ea typeface="Calibri" panose="020F0502020204030204" pitchFamily="34" charset="0"/>
                <a:cs typeface="Calibri" panose="020F0502020204030204" pitchFamily="34" charset="0"/>
              </a:rPr>
              <a:t>Household cleaners (detergent pods, bleach)</a:t>
            </a:r>
          </a:p>
          <a:p>
            <a:pPr marL="0" indent="0">
              <a:buNone/>
            </a:pPr>
            <a:r>
              <a:rPr lang="en-US" dirty="0">
                <a:latin typeface="Calibri" panose="020F0502020204030204" pitchFamily="34" charset="0"/>
                <a:ea typeface="Calibri" panose="020F0502020204030204" pitchFamily="34" charset="0"/>
                <a:cs typeface="Calibri" panose="020F0502020204030204" pitchFamily="34" charset="0"/>
              </a:rPr>
              <a:t>Personal hygiene products </a:t>
            </a:r>
          </a:p>
          <a:p>
            <a:pPr marL="0" indent="0">
              <a:buNone/>
            </a:pPr>
            <a:r>
              <a:rPr lang="en-US" b="1" dirty="0">
                <a:latin typeface="Calibri" panose="020F0502020204030204" pitchFamily="34" charset="0"/>
                <a:ea typeface="Calibri" panose="020F0502020204030204" pitchFamily="34" charset="0"/>
                <a:cs typeface="Calibri" panose="020F0502020204030204" pitchFamily="34" charset="0"/>
              </a:rPr>
              <a:t>Poisoning in Teenagers and Adults</a:t>
            </a:r>
            <a:endParaRPr lang="en-US"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dirty="0">
                <a:latin typeface="Calibri" panose="020F0502020204030204" pitchFamily="34" charset="0"/>
                <a:ea typeface="Calibri" panose="020F0502020204030204" pitchFamily="34" charset="0"/>
                <a:cs typeface="Calibri" panose="020F0502020204030204" pitchFamily="34" charset="0"/>
              </a:rPr>
              <a:t>Alcohol</a:t>
            </a:r>
          </a:p>
          <a:p>
            <a:pPr marL="0" indent="0">
              <a:buNone/>
            </a:pPr>
            <a:r>
              <a:rPr lang="en-US" dirty="0">
                <a:latin typeface="Calibri" panose="020F0502020204030204" pitchFamily="34" charset="0"/>
                <a:ea typeface="Calibri" panose="020F0502020204030204" pitchFamily="34" charset="0"/>
                <a:cs typeface="Calibri" panose="020F0502020204030204" pitchFamily="34" charset="0"/>
              </a:rPr>
              <a:t>Antidepressants</a:t>
            </a:r>
          </a:p>
          <a:p>
            <a:pPr marL="0" indent="0">
              <a:buNone/>
            </a:pPr>
            <a:r>
              <a:rPr lang="en-US" b="1" dirty="0">
                <a:latin typeface="Calibri" panose="020F0502020204030204" pitchFamily="34" charset="0"/>
                <a:ea typeface="Calibri" panose="020F0502020204030204" pitchFamily="34" charset="0"/>
                <a:cs typeface="Calibri" panose="020F0502020204030204" pitchFamily="34" charset="0"/>
              </a:rPr>
              <a:t>Poisoning in Older Adults</a:t>
            </a:r>
            <a:endParaRPr lang="en-US"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dirty="0">
                <a:latin typeface="Calibri" panose="020F0502020204030204" pitchFamily="34" charset="0"/>
                <a:ea typeface="Calibri" panose="020F0502020204030204" pitchFamily="34" charset="0"/>
                <a:cs typeface="Calibri" panose="020F0502020204030204" pitchFamily="34" charset="0"/>
              </a:rPr>
              <a:t>Prescribed or over-the-counter medications or Consuming the wrong medication or incorrect dose</a:t>
            </a:r>
          </a:p>
          <a:p>
            <a:pPr marL="0" indent="0">
              <a:buNone/>
            </a:pPr>
            <a:r>
              <a:rPr lang="en-US" dirty="0">
                <a:latin typeface="Calibri" panose="020F0502020204030204" pitchFamily="34" charset="0"/>
                <a:ea typeface="Calibri" panose="020F0502020204030204" pitchFamily="34" charset="0"/>
                <a:cs typeface="Calibri" panose="020F0502020204030204" pitchFamily="34" charset="0"/>
              </a:rPr>
              <a:t>Alcohol</a:t>
            </a:r>
          </a:p>
          <a:p>
            <a:endParaRPr lang="en-US" dirty="0"/>
          </a:p>
        </p:txBody>
      </p:sp>
    </p:spTree>
    <p:extLst>
      <p:ext uri="{BB962C8B-B14F-4D97-AF65-F5344CB8AC3E}">
        <p14:creationId xmlns:p14="http://schemas.microsoft.com/office/powerpoint/2010/main" val="16104590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93CC0-A423-E91A-5351-F8C5FB4B130D}"/>
              </a:ext>
            </a:extLst>
          </p:cNvPr>
          <p:cNvSpPr>
            <a:spLocks noGrp="1"/>
          </p:cNvSpPr>
          <p:nvPr>
            <p:ph type="title"/>
          </p:nvPr>
        </p:nvSpPr>
        <p:spPr>
          <a:xfrm>
            <a:off x="391886" y="398585"/>
            <a:ext cx="6618513" cy="515815"/>
          </a:xfrm>
        </p:spPr>
        <p:txBody>
          <a:bodyPr anchor="b">
            <a:normAutofit fontScale="90000"/>
          </a:bodyPr>
          <a:lstStyle/>
          <a:p>
            <a:br>
              <a:rPr lang="en-US" sz="3200" b="1" dirty="0"/>
            </a:br>
            <a:br>
              <a:rPr lang="en-US" sz="3200" b="1" dirty="0"/>
            </a:br>
            <a:br>
              <a:rPr lang="en-US" sz="3200" b="1" dirty="0"/>
            </a:br>
            <a:br>
              <a:rPr lang="en-US" sz="3200" b="1" dirty="0"/>
            </a:br>
            <a:r>
              <a:rPr lang="en-US" sz="3200" b="1" dirty="0"/>
              <a:t>Button Battery (A Critical Emergency):</a:t>
            </a:r>
            <a:br>
              <a:rPr lang="en-US" sz="3200" dirty="0"/>
            </a:br>
            <a:endParaRPr lang="en-US" sz="3200" dirty="0"/>
          </a:p>
        </p:txBody>
      </p:sp>
      <p:sp>
        <p:nvSpPr>
          <p:cNvPr id="3" name="Content Placeholder 2">
            <a:extLst>
              <a:ext uri="{FF2B5EF4-FFF2-40B4-BE49-F238E27FC236}">
                <a16:creationId xmlns:a16="http://schemas.microsoft.com/office/drawing/2014/main" id="{396F4196-95AD-9E7B-E66A-91C4807BE5A3}"/>
              </a:ext>
            </a:extLst>
          </p:cNvPr>
          <p:cNvSpPr>
            <a:spLocks noGrp="1"/>
          </p:cNvSpPr>
          <p:nvPr>
            <p:ph idx="1"/>
          </p:nvPr>
        </p:nvSpPr>
        <p:spPr>
          <a:xfrm>
            <a:off x="117083" y="633046"/>
            <a:ext cx="8608544" cy="6126983"/>
          </a:xfrm>
        </p:spPr>
        <p:txBody>
          <a:bodyPr anchor="t">
            <a:normAutofit lnSpcReduction="10000"/>
          </a:bodyPr>
          <a:lstStyle/>
          <a:p>
            <a:pPr marL="0">
              <a:lnSpc>
                <a:spcPct val="160000"/>
              </a:lnSpc>
              <a:spcBef>
                <a:spcPts val="1200"/>
              </a:spcBef>
              <a:spcAft>
                <a:spcPts val="1200"/>
              </a:spcAft>
              <a:buNone/>
            </a:pPr>
            <a:r>
              <a:rPr lang="en-US" sz="1800" dirty="0">
                <a:solidFill>
                  <a:srgbClr val="0F1115"/>
                </a:solidFill>
                <a:effectLst/>
                <a:latin typeface="Arial" panose="020B0604020202020204" pitchFamily="34" charset="0"/>
                <a:ea typeface="Times New Roman" panose="02020603050405020304" pitchFamily="18" charset="0"/>
                <a:cs typeface="Arial" panose="020B0604020202020204" pitchFamily="34" charset="0"/>
              </a:rPr>
              <a:t>Disk (button) battery ingestion is a common and potentially serious problem, primarily affecting young children under six. While most cases are benign, severe and fatal complications (like Esophageal or intestinal perforation) have increased nearly seven-fold in the last decade, largely due to the use of more powerful, larger lithium batteries.</a:t>
            </a:r>
            <a:endParaRPr lang="en-US" sz="1800" dirty="0">
              <a:latin typeface="Arial" panose="020B0604020202020204" pitchFamily="34" charset="0"/>
              <a:ea typeface="Times New Roman" panose="02020603050405020304" pitchFamily="18" charset="0"/>
              <a:cs typeface="Arial" panose="020B0604020202020204" pitchFamily="34" charset="0"/>
            </a:endParaRPr>
          </a:p>
          <a:p>
            <a:pPr marL="0">
              <a:lnSpc>
                <a:spcPct val="120000"/>
              </a:lnSpc>
              <a:spcBef>
                <a:spcPts val="1200"/>
              </a:spcBef>
              <a:spcAft>
                <a:spcPts val="1200"/>
              </a:spcAft>
              <a:buNone/>
            </a:pPr>
            <a:r>
              <a:rPr lang="en-US" sz="1800" b="1" dirty="0">
                <a:solidFill>
                  <a:srgbClr val="0F1115"/>
                </a:solidFill>
                <a:effectLst/>
                <a:latin typeface="Arial" panose="020B0604020202020204" pitchFamily="34" charset="0"/>
                <a:ea typeface="Times New Roman" panose="02020603050405020304" pitchFamily="18" charset="0"/>
                <a:cs typeface="Arial" panose="020B0604020202020204" pitchFamily="34" charset="0"/>
              </a:rPr>
              <a:t>Key Risk Factors:</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nSpc>
                <a:spcPct val="120000"/>
              </a:lnSpc>
              <a:buSzPts val="1000"/>
              <a:buFont typeface="+mj-lt"/>
              <a:buAutoNum type="arabicPeriod"/>
              <a:tabLst>
                <a:tab pos="457200" algn="l"/>
              </a:tabLst>
            </a:pPr>
            <a:r>
              <a:rPr lang="en-US" sz="1800" b="1" dirty="0">
                <a:solidFill>
                  <a:srgbClr val="0F1115"/>
                </a:solidFill>
                <a:effectLst/>
                <a:latin typeface="Arial" panose="020B0604020202020204" pitchFamily="34" charset="0"/>
                <a:ea typeface="Times New Roman" panose="02020603050405020304" pitchFamily="18" charset="0"/>
                <a:cs typeface="Arial" panose="020B0604020202020204" pitchFamily="34" charset="0"/>
              </a:rPr>
              <a:t>Age:</a:t>
            </a:r>
            <a:r>
              <a:rPr lang="en-US" sz="1800" dirty="0">
                <a:solidFill>
                  <a:srgbClr val="0F1115"/>
                </a:solidFill>
                <a:effectLst/>
                <a:latin typeface="Arial" panose="020B0604020202020204" pitchFamily="34" charset="0"/>
                <a:ea typeface="Times New Roman" panose="02020603050405020304" pitchFamily="18" charset="0"/>
                <a:cs typeface="Arial" panose="020B0604020202020204" pitchFamily="34" charset="0"/>
              </a:rPr>
              <a:t> Peak incidence in children 1-3 years old; a second peak in the elderly.</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nSpc>
                <a:spcPct val="120000"/>
              </a:lnSpc>
              <a:buSzPts val="1000"/>
              <a:buFont typeface="+mj-lt"/>
              <a:buAutoNum type="arabicPeriod"/>
              <a:tabLst>
                <a:tab pos="457200" algn="l"/>
              </a:tabLst>
            </a:pPr>
            <a:r>
              <a:rPr lang="en-US" sz="1800" b="1" dirty="0">
                <a:solidFill>
                  <a:srgbClr val="0F1115"/>
                </a:solidFill>
                <a:effectLst/>
                <a:latin typeface="Arial" panose="020B0604020202020204" pitchFamily="34" charset="0"/>
                <a:ea typeface="Times New Roman" panose="02020603050405020304" pitchFamily="18" charset="0"/>
                <a:cs typeface="Arial" panose="020B0604020202020204" pitchFamily="34" charset="0"/>
              </a:rPr>
              <a:t>Battery Type:</a:t>
            </a:r>
            <a:r>
              <a:rPr lang="en-US" sz="1800" dirty="0">
                <a:solidFill>
                  <a:srgbClr val="0F1115"/>
                </a:solidFill>
                <a:effectLst/>
                <a:latin typeface="Arial" panose="020B0604020202020204" pitchFamily="34" charset="0"/>
                <a:ea typeface="Times New Roman" panose="02020603050405020304" pitchFamily="18" charset="0"/>
                <a:cs typeface="Arial" panose="020B0604020202020204" pitchFamily="34" charset="0"/>
              </a:rPr>
              <a:t> Larger batteries (&gt;20mm) and lithium batteries (due to higher capacitance) pose a greater risk.</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nSpc>
                <a:spcPct val="120000"/>
              </a:lnSpc>
              <a:buSzPts val="1000"/>
              <a:buFont typeface="+mj-lt"/>
              <a:buAutoNum type="arabicPeriod"/>
              <a:tabLst>
                <a:tab pos="457200" algn="l"/>
              </a:tabLst>
            </a:pPr>
            <a:r>
              <a:rPr lang="en-US" sz="1800" b="1" dirty="0">
                <a:solidFill>
                  <a:srgbClr val="0F1115"/>
                </a:solidFill>
                <a:effectLst/>
                <a:latin typeface="Arial" panose="020B0604020202020204" pitchFamily="34" charset="0"/>
                <a:ea typeface="Times New Roman" panose="02020603050405020304" pitchFamily="18" charset="0"/>
                <a:cs typeface="Arial" panose="020B0604020202020204" pitchFamily="34" charset="0"/>
              </a:rPr>
              <a:t>Location:</a:t>
            </a:r>
            <a:r>
              <a:rPr lang="en-US" sz="1800" dirty="0">
                <a:solidFill>
                  <a:srgbClr val="0F1115"/>
                </a:solidFill>
                <a:effectLst/>
                <a:latin typeface="Arial" panose="020B0604020202020204" pitchFamily="34" charset="0"/>
                <a:ea typeface="Times New Roman" panose="02020603050405020304" pitchFamily="18" charset="0"/>
                <a:cs typeface="Arial" panose="020B0604020202020204" pitchFamily="34" charset="0"/>
              </a:rPr>
              <a:t> Lodgment in the esophagus is the most dangerous site.</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nSpc>
                <a:spcPct val="120000"/>
              </a:lnSpc>
              <a:buSzPts val="1000"/>
              <a:buFont typeface="+mj-lt"/>
              <a:buAutoNum type="arabicPeriod"/>
              <a:tabLst>
                <a:tab pos="457200" algn="l"/>
              </a:tabLst>
            </a:pPr>
            <a:r>
              <a:rPr lang="en-US" sz="1800" b="1" dirty="0">
                <a:solidFill>
                  <a:srgbClr val="0F1115"/>
                </a:solidFill>
                <a:effectLst/>
                <a:latin typeface="Arial" panose="020B0604020202020204" pitchFamily="34" charset="0"/>
                <a:ea typeface="Times New Roman" panose="02020603050405020304" pitchFamily="18" charset="0"/>
                <a:cs typeface="Arial" panose="020B0604020202020204" pitchFamily="34" charset="0"/>
              </a:rPr>
              <a:t>Time:</a:t>
            </a:r>
            <a:r>
              <a:rPr lang="en-US" sz="1800" dirty="0">
                <a:solidFill>
                  <a:srgbClr val="0F1115"/>
                </a:solidFill>
                <a:effectLst/>
                <a:latin typeface="Arial" panose="020B0604020202020204" pitchFamily="34" charset="0"/>
                <a:ea typeface="Times New Roman" panose="02020603050405020304" pitchFamily="18" charset="0"/>
                <a:cs typeface="Arial" panose="020B0604020202020204" pitchFamily="34" charset="0"/>
              </a:rPr>
              <a:t> Tissue damage can begin in as little as </a:t>
            </a:r>
            <a:r>
              <a:rPr lang="en-US" sz="1800" b="1" dirty="0">
                <a:solidFill>
                  <a:srgbClr val="0F1115"/>
                </a:solidFill>
                <a:effectLst/>
                <a:latin typeface="Arial" panose="020B0604020202020204" pitchFamily="34" charset="0"/>
                <a:ea typeface="Times New Roman" panose="02020603050405020304" pitchFamily="18" charset="0"/>
                <a:cs typeface="Arial" panose="020B0604020202020204" pitchFamily="34" charset="0"/>
              </a:rPr>
              <a:t>2 hours</a:t>
            </a:r>
            <a:r>
              <a:rPr lang="en-US" sz="1800" dirty="0">
                <a:solidFill>
                  <a:srgbClr val="0F1115"/>
                </a:solidFill>
                <a:effectLst/>
                <a:latin typeface="Arial" panose="020B0604020202020204" pitchFamily="34" charset="0"/>
                <a:ea typeface="Times New Roman" panose="02020603050405020304" pitchFamily="18" charset="0"/>
                <a:cs typeface="Arial" panose="020B0604020202020204" pitchFamily="34" charset="0"/>
              </a:rPr>
              <a:t> after lodgment.</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0" marR="0" algn="l">
              <a:lnSpc>
                <a:spcPct val="120000"/>
              </a:lnSpc>
              <a:spcBef>
                <a:spcPts val="1200"/>
              </a:spcBef>
              <a:spcAft>
                <a:spcPts val="1200"/>
              </a:spcAft>
              <a:buNone/>
            </a:pPr>
            <a:r>
              <a:rPr lang="en-US" sz="1800" b="1" dirty="0">
                <a:solidFill>
                  <a:srgbClr val="0F1115"/>
                </a:solidFill>
                <a:effectLst/>
                <a:latin typeface="Arial" panose="020B0604020202020204" pitchFamily="34" charset="0"/>
                <a:ea typeface="Times New Roman" panose="02020603050405020304" pitchFamily="18" charset="0"/>
                <a:cs typeface="Arial" panose="020B0604020202020204" pitchFamily="34" charset="0"/>
              </a:rPr>
              <a:t>Pathophysiology:</a:t>
            </a:r>
            <a:r>
              <a:rPr lang="en-US" sz="1800" dirty="0">
                <a:solidFill>
                  <a:srgbClr val="0F1115"/>
                </a:solidFill>
                <a:effectLst/>
                <a:latin typeface="Arial" panose="020B0604020202020204" pitchFamily="34" charset="0"/>
                <a:ea typeface="Times New Roman" panose="02020603050405020304" pitchFamily="18" charset="0"/>
                <a:cs typeface="Arial" panose="020B0604020202020204" pitchFamily="34" charset="0"/>
              </a:rPr>
              <a:t> The primary mechanism of injury is </a:t>
            </a:r>
            <a:r>
              <a:rPr lang="en-US" sz="1800" b="1" dirty="0">
                <a:solidFill>
                  <a:srgbClr val="0F1115"/>
                </a:solidFill>
                <a:effectLst/>
                <a:latin typeface="Arial" panose="020B0604020202020204" pitchFamily="34" charset="0"/>
                <a:ea typeface="Times New Roman" panose="02020603050405020304" pitchFamily="18" charset="0"/>
                <a:cs typeface="Arial" panose="020B0604020202020204" pitchFamily="34" charset="0"/>
              </a:rPr>
              <a:t>electrical discharge</a:t>
            </a:r>
            <a:r>
              <a:rPr lang="en-US" sz="1800" dirty="0">
                <a:solidFill>
                  <a:srgbClr val="0F1115"/>
                </a:solidFill>
                <a:effectLst/>
                <a:latin typeface="Arial" panose="020B0604020202020204" pitchFamily="34" charset="0"/>
                <a:ea typeface="Times New Roman" panose="02020603050405020304" pitchFamily="18" charset="0"/>
                <a:cs typeface="Arial" panose="020B0604020202020204" pitchFamily="34" charset="0"/>
              </a:rPr>
              <a:t>, causing electrolysis and liquefactive necrosis. The battery creates an electrical current in the moist GI tract environment, leading to rapid tissue damage.</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7" name="Picture 6" descr="A hand holding a small silver object&#10;&#10;AI-generated content may be incorrect.">
            <a:extLst>
              <a:ext uri="{FF2B5EF4-FFF2-40B4-BE49-F238E27FC236}">
                <a16:creationId xmlns:a16="http://schemas.microsoft.com/office/drawing/2014/main" id="{2E530F05-A96D-4078-DDE9-DAC93DD8C0D9}"/>
              </a:ext>
            </a:extLst>
          </p:cNvPr>
          <p:cNvPicPr>
            <a:picLocks noChangeAspect="1"/>
          </p:cNvPicPr>
          <p:nvPr/>
        </p:nvPicPr>
        <p:blipFill>
          <a:blip r:embed="rId3">
            <a:extLst>
              <a:ext uri="{28A0092B-C50C-407E-A947-70E740481C1C}">
                <a14:useLocalDpi xmlns:a14="http://schemas.microsoft.com/office/drawing/2010/main" val="0"/>
              </a:ext>
            </a:extLst>
          </a:blip>
          <a:srcRect l="28948" r="-2" b="-2"/>
          <a:stretch>
            <a:fillRect/>
          </a:stretch>
        </p:blipFill>
        <p:spPr>
          <a:xfrm>
            <a:off x="8845331" y="0"/>
            <a:ext cx="3226965" cy="3429000"/>
          </a:xfrm>
          <a:prstGeom prst="rect">
            <a:avLst/>
          </a:prstGeom>
        </p:spPr>
      </p:pic>
      <p:pic>
        <p:nvPicPr>
          <p:cNvPr id="5" name="Picture 4" descr="A close-up of a fungus on a person's hand&#10;&#10;AI-generated content may be incorrect.">
            <a:extLst>
              <a:ext uri="{FF2B5EF4-FFF2-40B4-BE49-F238E27FC236}">
                <a16:creationId xmlns:a16="http://schemas.microsoft.com/office/drawing/2014/main" id="{194007CE-2E82-D79A-1F5B-E443AA742522}"/>
              </a:ext>
            </a:extLst>
          </p:cNvPr>
          <p:cNvPicPr>
            <a:picLocks noChangeAspect="1"/>
          </p:cNvPicPr>
          <p:nvPr/>
        </p:nvPicPr>
        <p:blipFill>
          <a:blip r:embed="rId4">
            <a:extLst>
              <a:ext uri="{28A0092B-C50C-407E-A947-70E740481C1C}">
                <a14:useLocalDpi xmlns:a14="http://schemas.microsoft.com/office/drawing/2010/main" val="0"/>
              </a:ext>
            </a:extLst>
          </a:blip>
          <a:srcRect t="18905" r="-1" b="7650"/>
          <a:stretch>
            <a:fillRect/>
          </a:stretch>
        </p:blipFill>
        <p:spPr>
          <a:xfrm>
            <a:off x="8845331" y="3429000"/>
            <a:ext cx="3229586" cy="3429000"/>
          </a:xfrm>
          <a:prstGeom prst="rect">
            <a:avLst/>
          </a:prstGeom>
        </p:spPr>
      </p:pic>
      <p:grpSp>
        <p:nvGrpSpPr>
          <p:cNvPr id="37" name="Group 36">
            <a:extLst>
              <a:ext uri="{FF2B5EF4-FFF2-40B4-BE49-F238E27FC236}">
                <a16:creationId xmlns:a16="http://schemas.microsoft.com/office/drawing/2014/main" id="{9E2F459E-8EB3-985C-3049-33F6B920DE8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068638" y="0"/>
            <a:ext cx="123362" cy="6858000"/>
            <a:chOff x="12068638" y="0"/>
            <a:chExt cx="123362" cy="6858000"/>
          </a:xfrm>
        </p:grpSpPr>
        <p:sp>
          <p:nvSpPr>
            <p:cNvPr id="28" name="Rectangle 27">
              <a:extLst>
                <a:ext uri="{FF2B5EF4-FFF2-40B4-BE49-F238E27FC236}">
                  <a16:creationId xmlns:a16="http://schemas.microsoft.com/office/drawing/2014/main" id="{A71AB682-1CAC-7672-C637-B014B86EBC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D193956D-B33D-633F-BDBE-3353AA9466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27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88766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A5C63-4D7E-397F-47BD-BD1C069CB392}"/>
              </a:ext>
            </a:extLst>
          </p:cNvPr>
          <p:cNvSpPr>
            <a:spLocks noGrp="1"/>
          </p:cNvSpPr>
          <p:nvPr>
            <p:ph type="title"/>
          </p:nvPr>
        </p:nvSpPr>
        <p:spPr/>
        <p:txBody>
          <a:bodyPr/>
          <a:lstStyle/>
          <a:p>
            <a:r>
              <a:rPr lang="en-US" b="1" dirty="0"/>
              <a:t>The Devastating Costs of Injuries</a:t>
            </a:r>
            <a:endParaRPr lang="en-US" dirty="0"/>
          </a:p>
        </p:txBody>
      </p:sp>
      <p:sp>
        <p:nvSpPr>
          <p:cNvPr id="3" name="Content Placeholder 2">
            <a:extLst>
              <a:ext uri="{FF2B5EF4-FFF2-40B4-BE49-F238E27FC236}">
                <a16:creationId xmlns:a16="http://schemas.microsoft.com/office/drawing/2014/main" id="{130D037D-7BC5-2EED-8B64-22990FA9625F}"/>
              </a:ext>
            </a:extLst>
          </p:cNvPr>
          <p:cNvSpPr>
            <a:spLocks noGrp="1"/>
          </p:cNvSpPr>
          <p:nvPr>
            <p:ph idx="1"/>
          </p:nvPr>
        </p:nvSpPr>
        <p:spPr>
          <a:xfrm>
            <a:off x="838200" y="1535723"/>
            <a:ext cx="10515600" cy="5181600"/>
          </a:xfrm>
        </p:spPr>
        <p:txBody>
          <a:bodyPr>
            <a:normAutofit/>
          </a:bodyPr>
          <a:lstStyle/>
          <a:p>
            <a:pPr lvl="0">
              <a:lnSpc>
                <a:spcPct val="150000"/>
              </a:lnSpc>
            </a:pPr>
            <a:r>
              <a:rPr lang="en-US" b="1" dirty="0"/>
              <a:t>Economic Costs:</a:t>
            </a:r>
            <a:endParaRPr lang="en-US" dirty="0"/>
          </a:p>
          <a:p>
            <a:pPr lvl="1">
              <a:lnSpc>
                <a:spcPct val="150000"/>
              </a:lnSpc>
            </a:pPr>
            <a:r>
              <a:rPr lang="en-US" b="1" dirty="0"/>
              <a:t>Direct:</a:t>
            </a:r>
            <a:r>
              <a:rPr lang="en-US" dirty="0"/>
              <a:t> Medical care, hospitalization, rehabilitation.</a:t>
            </a:r>
          </a:p>
          <a:p>
            <a:pPr lvl="1">
              <a:lnSpc>
                <a:spcPct val="150000"/>
              </a:lnSpc>
            </a:pPr>
            <a:r>
              <a:rPr lang="en-US" b="1" dirty="0"/>
              <a:t>Indirect:</a:t>
            </a:r>
            <a:r>
              <a:rPr lang="en-US" dirty="0"/>
              <a:t> Lost wages, disability payments, insurance costs.</a:t>
            </a:r>
          </a:p>
          <a:p>
            <a:pPr lvl="1">
              <a:lnSpc>
                <a:spcPct val="150000"/>
              </a:lnSpc>
            </a:pPr>
            <a:r>
              <a:rPr lang="en-US" dirty="0"/>
              <a:t>Road traffic injuries alone cost an estimated </a:t>
            </a:r>
            <a:r>
              <a:rPr lang="en-US" b="1" dirty="0"/>
              <a:t>1-2% of GDP in LMICs</a:t>
            </a:r>
            <a:r>
              <a:rPr lang="en-US" dirty="0"/>
              <a:t> </a:t>
            </a:r>
          </a:p>
          <a:p>
            <a:pPr lvl="0">
              <a:lnSpc>
                <a:spcPct val="150000"/>
              </a:lnSpc>
            </a:pPr>
            <a:r>
              <a:rPr lang="en-US" b="1" dirty="0"/>
              <a:t>Social &amp; Psychological Costs:</a:t>
            </a:r>
            <a:endParaRPr lang="en-US" dirty="0"/>
          </a:p>
          <a:p>
            <a:pPr lvl="1">
              <a:lnSpc>
                <a:spcPct val="150000"/>
              </a:lnSpc>
            </a:pPr>
            <a:r>
              <a:rPr lang="en-US" dirty="0"/>
              <a:t>Long-term physical disability, chronic pain, and mental health issues.</a:t>
            </a:r>
          </a:p>
          <a:p>
            <a:endParaRPr lang="en-US" dirty="0"/>
          </a:p>
        </p:txBody>
      </p:sp>
    </p:spTree>
    <p:extLst>
      <p:ext uri="{BB962C8B-B14F-4D97-AF65-F5344CB8AC3E}">
        <p14:creationId xmlns:p14="http://schemas.microsoft.com/office/powerpoint/2010/main" val="2144606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Definitions</a:t>
            </a:r>
          </a:p>
        </p:txBody>
      </p:sp>
      <p:sp>
        <p:nvSpPr>
          <p:cNvPr id="5" name="Content Placeholder 4"/>
          <p:cNvSpPr>
            <a:spLocks noGrp="1"/>
          </p:cNvSpPr>
          <p:nvPr>
            <p:ph idx="1"/>
          </p:nvPr>
        </p:nvSpPr>
        <p:spPr/>
        <p:txBody>
          <a:bodyPr/>
          <a:lstStyle/>
          <a:p>
            <a:pPr marL="0" indent="0">
              <a:buNone/>
            </a:pPr>
            <a:r>
              <a:rPr lang="en-US" dirty="0"/>
              <a:t>Largest causes of unintentional injuries globally:</a:t>
            </a:r>
          </a:p>
          <a:p>
            <a:r>
              <a:rPr lang="en-US" dirty="0"/>
              <a:t>Road injury</a:t>
            </a:r>
          </a:p>
          <a:p>
            <a:r>
              <a:rPr lang="en-US" dirty="0"/>
              <a:t>Poisonings</a:t>
            </a:r>
          </a:p>
          <a:p>
            <a:r>
              <a:rPr lang="en-US" dirty="0"/>
              <a:t>Falls</a:t>
            </a:r>
          </a:p>
          <a:p>
            <a:r>
              <a:rPr lang="en-US" dirty="0"/>
              <a:t>Fires</a:t>
            </a:r>
          </a:p>
          <a:p>
            <a:r>
              <a:rPr lang="en-US" dirty="0"/>
              <a:t>Drowning</a:t>
            </a:r>
          </a:p>
        </p:txBody>
      </p:sp>
    </p:spTree>
    <p:extLst>
      <p:ext uri="{BB962C8B-B14F-4D97-AF65-F5344CB8AC3E}">
        <p14:creationId xmlns:p14="http://schemas.microsoft.com/office/powerpoint/2010/main" val="451570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2E6C1-2BE0-A4AF-FE3C-33E81EA38BDD}"/>
              </a:ext>
            </a:extLst>
          </p:cNvPr>
          <p:cNvSpPr>
            <a:spLocks noGrp="1"/>
          </p:cNvSpPr>
          <p:nvPr>
            <p:ph type="title"/>
          </p:nvPr>
        </p:nvSpPr>
        <p:spPr/>
        <p:txBody>
          <a:bodyPr/>
          <a:lstStyle/>
          <a:p>
            <a:r>
              <a:rPr lang="en-US" b="1" dirty="0"/>
              <a:t>Global Burden of Injuries 2019</a:t>
            </a:r>
            <a:endParaRPr lang="en-US" dirty="0"/>
          </a:p>
        </p:txBody>
      </p:sp>
      <p:sp>
        <p:nvSpPr>
          <p:cNvPr id="3" name="Content Placeholder 2">
            <a:extLst>
              <a:ext uri="{FF2B5EF4-FFF2-40B4-BE49-F238E27FC236}">
                <a16:creationId xmlns:a16="http://schemas.microsoft.com/office/drawing/2014/main" id="{159C27E5-5900-C9E6-5A40-7DDB4B753EDA}"/>
              </a:ext>
            </a:extLst>
          </p:cNvPr>
          <p:cNvSpPr>
            <a:spLocks noGrp="1"/>
          </p:cNvSpPr>
          <p:nvPr>
            <p:ph idx="1"/>
          </p:nvPr>
        </p:nvSpPr>
        <p:spPr>
          <a:xfrm>
            <a:off x="838200" y="1207477"/>
            <a:ext cx="10515600" cy="5462954"/>
          </a:xfrm>
        </p:spPr>
        <p:txBody>
          <a:bodyPr>
            <a:normAutofit fontScale="92500"/>
          </a:bodyPr>
          <a:lstStyle/>
          <a:p>
            <a:pPr marL="0" lvl="0" indent="0">
              <a:buNone/>
            </a:pPr>
            <a:endParaRPr lang="en-US" dirty="0"/>
          </a:p>
          <a:p>
            <a:pPr lvl="1">
              <a:lnSpc>
                <a:spcPct val="160000"/>
              </a:lnSpc>
            </a:pPr>
            <a:r>
              <a:rPr lang="en-US" dirty="0"/>
              <a:t>Injuries – due to both unintentional causes and violence – took the lives of 4.4 million people around the world in 2019 and constitute 8% of all deaths.</a:t>
            </a:r>
          </a:p>
          <a:p>
            <a:pPr lvl="1">
              <a:lnSpc>
                <a:spcPct val="160000"/>
              </a:lnSpc>
            </a:pPr>
            <a:r>
              <a:rPr lang="en-US" dirty="0"/>
              <a:t> For people age 5–29 years, 3 of the top 5 causes of death are injury-related, namely road traffic injuries, homicide and suicide.</a:t>
            </a:r>
          </a:p>
          <a:p>
            <a:pPr lvl="1">
              <a:lnSpc>
                <a:spcPct val="160000"/>
              </a:lnSpc>
            </a:pPr>
            <a:r>
              <a:rPr lang="en-US" dirty="0"/>
              <a:t> Tens of millions of people suffer non-fatal injuries each year which lead to emergency department and acute care visits, hospitalizations, and treatment by general practitioners and can often result in temporary or permanent disability and the need for long-term physical and mental health care and rehabilitation.</a:t>
            </a:r>
          </a:p>
        </p:txBody>
      </p:sp>
    </p:spTree>
    <p:extLst>
      <p:ext uri="{BB962C8B-B14F-4D97-AF65-F5344CB8AC3E}">
        <p14:creationId xmlns:p14="http://schemas.microsoft.com/office/powerpoint/2010/main" val="3702101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89000-849E-3614-3CD4-F76C117F579D}"/>
              </a:ext>
            </a:extLst>
          </p:cNvPr>
          <p:cNvSpPr>
            <a:spLocks noGrp="1"/>
          </p:cNvSpPr>
          <p:nvPr>
            <p:ph type="title"/>
          </p:nvPr>
        </p:nvSpPr>
        <p:spPr/>
        <p:txBody>
          <a:bodyPr/>
          <a:lstStyle/>
          <a:p>
            <a:r>
              <a:rPr lang="en-US" dirty="0"/>
              <a:t>Causes of injury deaths, world, 2019 </a:t>
            </a:r>
          </a:p>
        </p:txBody>
      </p:sp>
      <p:pic>
        <p:nvPicPr>
          <p:cNvPr id="5" name="Content Placeholder 4" descr="A chart with text on it&#10;&#10;AI-generated content may be incorrect.">
            <a:extLst>
              <a:ext uri="{FF2B5EF4-FFF2-40B4-BE49-F238E27FC236}">
                <a16:creationId xmlns:a16="http://schemas.microsoft.com/office/drawing/2014/main" id="{CD97DD58-6E15-0CAE-3F3E-976B9D2636B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29507" y="1395046"/>
            <a:ext cx="9050215" cy="5193323"/>
          </a:xfrm>
        </p:spPr>
      </p:pic>
    </p:spTree>
    <p:extLst>
      <p:ext uri="{BB962C8B-B14F-4D97-AF65-F5344CB8AC3E}">
        <p14:creationId xmlns:p14="http://schemas.microsoft.com/office/powerpoint/2010/main" val="3249042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EEB3D-570C-1DB1-4712-943B96A41FAE}"/>
              </a:ext>
            </a:extLst>
          </p:cNvPr>
          <p:cNvSpPr>
            <a:spLocks noGrp="1"/>
          </p:cNvSpPr>
          <p:nvPr>
            <p:ph type="title"/>
          </p:nvPr>
        </p:nvSpPr>
        <p:spPr/>
        <p:txBody>
          <a:bodyPr/>
          <a:lstStyle/>
          <a:p>
            <a:r>
              <a:rPr lang="en-US" b="1" dirty="0"/>
              <a:t>Global Burden of Injuries 2019</a:t>
            </a:r>
            <a:endParaRPr lang="en-US" dirty="0"/>
          </a:p>
        </p:txBody>
      </p:sp>
      <p:sp>
        <p:nvSpPr>
          <p:cNvPr id="3" name="Content Placeholder 2">
            <a:extLst>
              <a:ext uri="{FF2B5EF4-FFF2-40B4-BE49-F238E27FC236}">
                <a16:creationId xmlns:a16="http://schemas.microsoft.com/office/drawing/2014/main" id="{833E13CD-BC18-3735-D965-44081C0D2E29}"/>
              </a:ext>
            </a:extLst>
          </p:cNvPr>
          <p:cNvSpPr>
            <a:spLocks noGrp="1"/>
          </p:cNvSpPr>
          <p:nvPr>
            <p:ph idx="1"/>
          </p:nvPr>
        </p:nvSpPr>
        <p:spPr/>
        <p:txBody>
          <a:bodyPr>
            <a:normAutofit fontScale="92500" lnSpcReduction="20000"/>
          </a:bodyPr>
          <a:lstStyle/>
          <a:p>
            <a:pPr>
              <a:lnSpc>
                <a:spcPct val="150000"/>
              </a:lnSpc>
            </a:pPr>
            <a:r>
              <a:rPr lang="en-US" dirty="0"/>
              <a:t>Injuries and violence place a massive burden on national economies, costing countries billions of US dollars each year in health care, lost productivity and law enforcement. </a:t>
            </a:r>
          </a:p>
          <a:p>
            <a:pPr>
              <a:lnSpc>
                <a:spcPct val="150000"/>
              </a:lnSpc>
            </a:pPr>
            <a:r>
              <a:rPr lang="en-US" dirty="0"/>
              <a:t>Injuries and violence are not evenly distributed across or within countries – some people are more vulnerable than others depending on the conditions in which they are born, grow, work, live and age; in general, being young, male and of low socioeconomic status all increase the risk of injury</a:t>
            </a:r>
          </a:p>
        </p:txBody>
      </p:sp>
    </p:spTree>
    <p:extLst>
      <p:ext uri="{BB962C8B-B14F-4D97-AF65-F5344CB8AC3E}">
        <p14:creationId xmlns:p14="http://schemas.microsoft.com/office/powerpoint/2010/main" val="1825795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58968-E539-35A2-D181-467ECB419115}"/>
              </a:ext>
            </a:extLst>
          </p:cNvPr>
          <p:cNvSpPr>
            <a:spLocks noGrp="1"/>
          </p:cNvSpPr>
          <p:nvPr>
            <p:ph type="title"/>
          </p:nvPr>
        </p:nvSpPr>
        <p:spPr/>
        <p:txBody>
          <a:bodyPr/>
          <a:lstStyle/>
          <a:p>
            <a:r>
              <a:rPr lang="en-US" b="1" dirty="0"/>
              <a:t>Global Burden of Injuries 2019</a:t>
            </a:r>
            <a:endParaRPr lang="en-US" dirty="0"/>
          </a:p>
        </p:txBody>
      </p:sp>
      <p:sp>
        <p:nvSpPr>
          <p:cNvPr id="3" name="Content Placeholder 2">
            <a:extLst>
              <a:ext uri="{FF2B5EF4-FFF2-40B4-BE49-F238E27FC236}">
                <a16:creationId xmlns:a16="http://schemas.microsoft.com/office/drawing/2014/main" id="{D01633BF-CF8D-41D6-05CF-02747C3EBAAB}"/>
              </a:ext>
            </a:extLst>
          </p:cNvPr>
          <p:cNvSpPr>
            <a:spLocks noGrp="1"/>
          </p:cNvSpPr>
          <p:nvPr>
            <p:ph idx="1"/>
          </p:nvPr>
        </p:nvSpPr>
        <p:spPr/>
        <p:txBody>
          <a:bodyPr>
            <a:normAutofit lnSpcReduction="10000"/>
          </a:bodyPr>
          <a:lstStyle/>
          <a:p>
            <a:pPr>
              <a:lnSpc>
                <a:spcPct val="150000"/>
              </a:lnSpc>
            </a:pPr>
            <a:r>
              <a:rPr lang="en-US" dirty="0"/>
              <a:t>Providing high-quality support and care services to victims of injuries and violence can prevent fatalities, reduce the amount of short-term and long-term disability, and help those who are affected cope with the impacts of the injury or violence on their lives. </a:t>
            </a:r>
          </a:p>
          <a:p>
            <a:pPr>
              <a:lnSpc>
                <a:spcPct val="150000"/>
              </a:lnSpc>
            </a:pPr>
            <a:r>
              <a:rPr lang="en-US" dirty="0"/>
              <a:t>Preventing injuries and violence will facilitate achievement of several Sustainable Development Goal targets</a:t>
            </a:r>
          </a:p>
        </p:txBody>
      </p:sp>
    </p:spTree>
    <p:extLst>
      <p:ext uri="{BB962C8B-B14F-4D97-AF65-F5344CB8AC3E}">
        <p14:creationId xmlns:p14="http://schemas.microsoft.com/office/powerpoint/2010/main" val="4265767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D7E9F-BF81-64DA-5ED9-90A093CF5CE0}"/>
              </a:ext>
            </a:extLst>
          </p:cNvPr>
          <p:cNvSpPr>
            <a:spLocks noGrp="1"/>
          </p:cNvSpPr>
          <p:nvPr>
            <p:ph type="title"/>
          </p:nvPr>
        </p:nvSpPr>
        <p:spPr/>
        <p:txBody>
          <a:bodyPr/>
          <a:lstStyle/>
          <a:p>
            <a:r>
              <a:rPr lang="en-US" b="1" dirty="0"/>
              <a:t>The Burden of Injuries is Not Equal: Variation by Region</a:t>
            </a:r>
            <a:endParaRPr lang="en-US" dirty="0"/>
          </a:p>
        </p:txBody>
      </p:sp>
      <p:sp>
        <p:nvSpPr>
          <p:cNvPr id="3" name="Content Placeholder 2">
            <a:extLst>
              <a:ext uri="{FF2B5EF4-FFF2-40B4-BE49-F238E27FC236}">
                <a16:creationId xmlns:a16="http://schemas.microsoft.com/office/drawing/2014/main" id="{7780F4C7-EFB4-E41B-C884-0DA6B0843C1B}"/>
              </a:ext>
            </a:extLst>
          </p:cNvPr>
          <p:cNvSpPr>
            <a:spLocks noGrp="1"/>
          </p:cNvSpPr>
          <p:nvPr>
            <p:ph idx="1"/>
          </p:nvPr>
        </p:nvSpPr>
        <p:spPr>
          <a:xfrm>
            <a:off x="838200" y="1825625"/>
            <a:ext cx="10515600" cy="4844806"/>
          </a:xfrm>
        </p:spPr>
        <p:txBody>
          <a:bodyPr>
            <a:normAutofit fontScale="92500" lnSpcReduction="10000"/>
          </a:bodyPr>
          <a:lstStyle/>
          <a:p>
            <a:pPr marL="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0" indent="0">
              <a:buNone/>
            </a:pPr>
            <a:r>
              <a:rPr lang="en-US" sz="1500" dirty="0"/>
              <a:t>Note: group I communicable, maternal, neonatal and nutritional disorder; Group II= Non communicable diseases: Group III= Injuries </a:t>
            </a:r>
          </a:p>
          <a:p>
            <a:endParaRPr lang="en-US" dirty="0"/>
          </a:p>
        </p:txBody>
      </p:sp>
      <p:pic>
        <p:nvPicPr>
          <p:cNvPr id="4" name="Picture 3" descr="The column headers of the table read: Region, deaths from group I causes (percentage of all deaths), deaths from group II causes (percentage of all deaths), and deaths from group III causes (percentage of all deaths). The rows read as follows. East Asia &amp; Pacific, 8 percentage, 84percentage, 8 percentage; Europe &amp; Central Asia, 4percentage, 90 percentage, 6 percentage; Latin America &amp; the Caribbean, 12 percentage, 77 percentage, 11 percentage; Middle East &amp; North Africa, 11 percentage, 74 percentage, 15 percentage; North America, 5 percentage, 89 percentage, 6 percentage; South Asia, 27 percentage, 63 percentage, 10 percentage; Sub-Saharan Africa, 59 percentage, 33 percentage, 7 percentage.">
            <a:extLst>
              <a:ext uri="{FF2B5EF4-FFF2-40B4-BE49-F238E27FC236}">
                <a16:creationId xmlns:a16="http://schemas.microsoft.com/office/drawing/2014/main" id="{6C22BBC1-6F6A-2F08-FBA6-2BBB6E05FE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4738" y="1825625"/>
            <a:ext cx="9425354" cy="4117975"/>
          </a:xfrm>
          <a:prstGeom prst="rect">
            <a:avLst/>
          </a:prstGeom>
        </p:spPr>
      </p:pic>
    </p:spTree>
    <p:extLst>
      <p:ext uri="{BB962C8B-B14F-4D97-AF65-F5344CB8AC3E}">
        <p14:creationId xmlns:p14="http://schemas.microsoft.com/office/powerpoint/2010/main" val="38261387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9F67C-4650-40E3-7120-F616FFF670D7}"/>
              </a:ext>
            </a:extLst>
          </p:cNvPr>
          <p:cNvSpPr>
            <a:spLocks noGrp="1"/>
          </p:cNvSpPr>
          <p:nvPr>
            <p:ph type="title"/>
          </p:nvPr>
        </p:nvSpPr>
        <p:spPr/>
        <p:txBody>
          <a:bodyPr/>
          <a:lstStyle/>
          <a:p>
            <a:r>
              <a:rPr lang="en-US" b="1" dirty="0"/>
              <a:t>The Burden of Injuries is Not Equal: Variation by Region</a:t>
            </a:r>
            <a:endParaRPr lang="en-US" dirty="0"/>
          </a:p>
        </p:txBody>
      </p:sp>
      <p:sp>
        <p:nvSpPr>
          <p:cNvPr id="3" name="Content Placeholder 2">
            <a:extLst>
              <a:ext uri="{FF2B5EF4-FFF2-40B4-BE49-F238E27FC236}">
                <a16:creationId xmlns:a16="http://schemas.microsoft.com/office/drawing/2014/main" id="{D1F72E71-DCFE-5833-DAD9-E6160764D489}"/>
              </a:ext>
            </a:extLst>
          </p:cNvPr>
          <p:cNvSpPr>
            <a:spLocks noGrp="1"/>
          </p:cNvSpPr>
          <p:nvPr>
            <p:ph idx="1"/>
          </p:nvPr>
        </p:nvSpPr>
        <p:spPr/>
        <p:txBody>
          <a:bodyPr/>
          <a:lstStyle/>
          <a:p>
            <a:pPr marL="0" lvl="0" indent="0">
              <a:buNone/>
            </a:pPr>
            <a:r>
              <a:rPr lang="en-US" dirty="0"/>
              <a:t>The share of deaths from injuries (Group III) varies significantly.</a:t>
            </a:r>
          </a:p>
          <a:p>
            <a:r>
              <a:rPr lang="en-US" b="1" dirty="0"/>
              <a:t>Highest Burden:</a:t>
            </a:r>
            <a:r>
              <a:rPr lang="en-US" dirty="0"/>
              <a:t> Middle East &amp; North Africa (</a:t>
            </a:r>
            <a:r>
              <a:rPr lang="en-US" b="1" dirty="0"/>
              <a:t>15%</a:t>
            </a:r>
            <a:r>
              <a:rPr lang="en-US" dirty="0"/>
              <a:t> of all deaths are from injuries).</a:t>
            </a:r>
          </a:p>
          <a:p>
            <a:r>
              <a:rPr lang="en-US" b="1" dirty="0"/>
              <a:t>Lowest Burden:</a:t>
            </a:r>
            <a:r>
              <a:rPr lang="en-US" dirty="0"/>
              <a:t> Europe &amp; Central Asia &amp; North America (</a:t>
            </a:r>
            <a:r>
              <a:rPr lang="en-US" b="1" dirty="0"/>
              <a:t>6%</a:t>
            </a:r>
            <a:r>
              <a:rPr lang="en-US" dirty="0"/>
              <a:t>).</a:t>
            </a:r>
          </a:p>
          <a:p>
            <a:pPr marL="0" indent="0">
              <a:buNone/>
            </a:pPr>
            <a:endParaRPr lang="en-US" dirty="0"/>
          </a:p>
        </p:txBody>
      </p:sp>
    </p:spTree>
    <p:extLst>
      <p:ext uri="{BB962C8B-B14F-4D97-AF65-F5344CB8AC3E}">
        <p14:creationId xmlns:p14="http://schemas.microsoft.com/office/powerpoint/2010/main" val="35340540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10247</TotalTime>
  <Words>2290</Words>
  <Application>Microsoft Office PowerPoint</Application>
  <PresentationFormat>Widescreen</PresentationFormat>
  <Paragraphs>183</Paragraphs>
  <Slides>29</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Aptos</vt:lpstr>
      <vt:lpstr>Aptos Display</vt:lpstr>
      <vt:lpstr>Arial</vt:lpstr>
      <vt:lpstr>Calibri</vt:lpstr>
      <vt:lpstr>Segoe UI</vt:lpstr>
      <vt:lpstr>Wingdings</vt:lpstr>
      <vt:lpstr>Office Theme</vt:lpstr>
      <vt:lpstr>INJURIES </vt:lpstr>
      <vt:lpstr>What is an Injury?1 </vt:lpstr>
      <vt:lpstr>Key Definitions</vt:lpstr>
      <vt:lpstr>Global Burden of Injuries 2019</vt:lpstr>
      <vt:lpstr>Causes of injury deaths, world, 2019 </vt:lpstr>
      <vt:lpstr>Global Burden of Injuries 2019</vt:lpstr>
      <vt:lpstr>Global Burden of Injuries 2019</vt:lpstr>
      <vt:lpstr>The Burden of Injuries is Not Equal: Variation by Region</vt:lpstr>
      <vt:lpstr>The Burden of Injuries is Not Equal: Variation by Region</vt:lpstr>
      <vt:lpstr>Who is Most Affected? The Critical Dimension of Age</vt:lpstr>
      <vt:lpstr>Child, Adolescent, and  Young Adult Injury</vt:lpstr>
      <vt:lpstr>Who is Most Affected? The Critical Dimension of Sex</vt:lpstr>
      <vt:lpstr>Road traffic injuries </vt:lpstr>
      <vt:lpstr>Risk Factors for Road Traffic Injuries (LMICs) </vt:lpstr>
      <vt:lpstr>PowerPoint Presentation</vt:lpstr>
      <vt:lpstr>The Burden of Road Traffic Injuries in Jordan; JUNE 2024 (don’t memorize)</vt:lpstr>
      <vt:lpstr>The Burden of Road Traffic Injuries in Jordan; JUNE 2024</vt:lpstr>
      <vt:lpstr>The Burden of Road Traffic Injuries in Jordan; JUNE 2024 (don’t memorize)</vt:lpstr>
      <vt:lpstr>PowerPoint Presentation</vt:lpstr>
      <vt:lpstr>PowerPoint Presentation</vt:lpstr>
      <vt:lpstr>Drowning</vt:lpstr>
      <vt:lpstr>Signs of drowning </vt:lpstr>
      <vt:lpstr>BURNS</vt:lpstr>
      <vt:lpstr>FALLS</vt:lpstr>
      <vt:lpstr> Key Risk Factors for Falls </vt:lpstr>
      <vt:lpstr>Poisoning</vt:lpstr>
      <vt:lpstr>PowerPoint Presentation</vt:lpstr>
      <vt:lpstr>    Button Battery (A Critical Emergency): </vt:lpstr>
      <vt:lpstr>The Devastating Costs of Injuries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Ruba Alhabahbeh</dc:creator>
  <cp:lastModifiedBy>Ruba Alhabahbeh</cp:lastModifiedBy>
  <cp:revision>2</cp:revision>
  <cp:lastPrinted>2025-11-27T15:48:18Z</cp:lastPrinted>
  <dcterms:created xsi:type="dcterms:W3CDTF">2025-11-21T19:58:09Z</dcterms:created>
  <dcterms:modified xsi:type="dcterms:W3CDTF">2026-03-14T17:58:05Z</dcterms:modified>
</cp:coreProperties>
</file>