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3" r:id="rId2"/>
  </p:sldMasterIdLst>
  <p:notesMasterIdLst>
    <p:notesMasterId r:id="rId30"/>
  </p:notesMasterIdLst>
  <p:sldIdLst>
    <p:sldId id="256" r:id="rId3"/>
    <p:sldId id="406" r:id="rId4"/>
    <p:sldId id="407" r:id="rId5"/>
    <p:sldId id="410" r:id="rId6"/>
    <p:sldId id="411" r:id="rId7"/>
    <p:sldId id="412" r:id="rId8"/>
    <p:sldId id="413" r:id="rId9"/>
    <p:sldId id="414" r:id="rId10"/>
    <p:sldId id="415" r:id="rId11"/>
    <p:sldId id="419" r:id="rId12"/>
    <p:sldId id="420" r:id="rId13"/>
    <p:sldId id="421" r:id="rId14"/>
    <p:sldId id="422" r:id="rId15"/>
    <p:sldId id="423" r:id="rId16"/>
    <p:sldId id="416" r:id="rId17"/>
    <p:sldId id="417" r:id="rId18"/>
    <p:sldId id="418" r:id="rId19"/>
    <p:sldId id="384" r:id="rId20"/>
    <p:sldId id="404" r:id="rId21"/>
    <p:sldId id="405" r:id="rId22"/>
    <p:sldId id="361" r:id="rId23"/>
    <p:sldId id="358" r:id="rId24"/>
    <p:sldId id="364" r:id="rId25"/>
    <p:sldId id="365" r:id="rId26"/>
    <p:sldId id="360" r:id="rId27"/>
    <p:sldId id="380" r:id="rId28"/>
    <p:sldId id="363" r:id="rId29"/>
  </p:sldIdLst>
  <p:sldSz cx="12192000" cy="6858000"/>
  <p:notesSz cx="7053263"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reen AlKhaldi" initials="SA" lastIdx="1" clrIdx="0">
    <p:extLst>
      <p:ext uri="{19B8F6BF-5375-455C-9EA6-DF929625EA0E}">
        <p15:presenceInfo xmlns:p15="http://schemas.microsoft.com/office/powerpoint/2012/main" userId="Sireen AlKhald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75D2"/>
    <a:srgbClr val="26971D"/>
    <a:srgbClr val="53F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833" autoAdjust="0"/>
    <p:restoredTop sz="94291" autoAdjust="0"/>
  </p:normalViewPr>
  <p:slideViewPr>
    <p:cSldViewPr>
      <p:cViewPr varScale="1">
        <p:scale>
          <a:sx n="65" d="100"/>
          <a:sy n="65" d="100"/>
        </p:scale>
        <p:origin x="84" y="236"/>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5455"/>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5455"/>
          </a:xfrm>
          <a:prstGeom prst="rect">
            <a:avLst/>
          </a:prstGeom>
        </p:spPr>
        <p:txBody>
          <a:bodyPr vert="horz" lIns="93497" tIns="46749" rIns="93497" bIns="46749" rtlCol="0"/>
          <a:lstStyle>
            <a:lvl1pPr algn="r">
              <a:defRPr sz="1200"/>
            </a:lvl1pPr>
          </a:lstStyle>
          <a:p>
            <a:fld id="{22B69983-346F-44BD-B595-22DCB012D7BA}" type="datetimeFigureOut">
              <a:rPr lang="en-US" smtClean="0"/>
              <a:pPr/>
              <a:t>12/19/2025</a:t>
            </a:fld>
            <a:endParaRPr lang="en-US"/>
          </a:p>
        </p:txBody>
      </p:sp>
      <p:sp>
        <p:nvSpPr>
          <p:cNvPr id="4" name="Slide Image Placeholder 3"/>
          <p:cNvSpPr>
            <a:spLocks noGrp="1" noRot="1" noChangeAspect="1"/>
          </p:cNvSpPr>
          <p:nvPr>
            <p:ph type="sldImg" idx="2"/>
          </p:nvPr>
        </p:nvSpPr>
        <p:spPr>
          <a:xfrm>
            <a:off x="423863" y="698500"/>
            <a:ext cx="6205537" cy="3490913"/>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21823"/>
            <a:ext cx="5642610" cy="4189095"/>
          </a:xfrm>
          <a:prstGeom prst="rect">
            <a:avLst/>
          </a:prstGeom>
        </p:spPr>
        <p:txBody>
          <a:bodyPr vert="horz" lIns="93497" tIns="46749" rIns="93497" bIns="467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56414" cy="465455"/>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29"/>
            <a:ext cx="3056414" cy="465455"/>
          </a:xfrm>
          <a:prstGeom prst="rect">
            <a:avLst/>
          </a:prstGeom>
        </p:spPr>
        <p:txBody>
          <a:bodyPr vert="horz" lIns="93497" tIns="46749" rIns="93497" bIns="46749" rtlCol="0" anchor="b"/>
          <a:lstStyle>
            <a:lvl1pPr algn="r">
              <a:defRPr sz="1200"/>
            </a:lvl1pPr>
          </a:lstStyle>
          <a:p>
            <a:fld id="{A8B86B54-4B06-4321-A53E-CA0B7DF0FE75}" type="slidenum">
              <a:rPr lang="en-US" smtClean="0"/>
              <a:pPr/>
              <a:t>‹#›</a:t>
            </a:fld>
            <a:endParaRPr lang="en-US"/>
          </a:p>
        </p:txBody>
      </p:sp>
    </p:spTree>
    <p:extLst>
      <p:ext uri="{BB962C8B-B14F-4D97-AF65-F5344CB8AC3E}">
        <p14:creationId xmlns:p14="http://schemas.microsoft.com/office/powerpoint/2010/main" val="2093842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86B54-4B06-4321-A53E-CA0B7DF0FE75}" type="slidenum">
              <a:rPr lang="en-US" smtClean="0"/>
              <a:pPr/>
              <a:t>1</a:t>
            </a:fld>
            <a:endParaRPr lang="en-US"/>
          </a:p>
        </p:txBody>
      </p:sp>
    </p:spTree>
    <p:extLst>
      <p:ext uri="{BB962C8B-B14F-4D97-AF65-F5344CB8AC3E}">
        <p14:creationId xmlns:p14="http://schemas.microsoft.com/office/powerpoint/2010/main" val="3095223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8500"/>
            <a:ext cx="6203950" cy="349091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A84AF7-F2A7-4C2A-BB9A-C7CADCB8F148}" type="slidenum">
              <a:rPr lang="en-US" smtClean="0"/>
              <a:pPr/>
              <a:t>11</a:t>
            </a:fld>
            <a:endParaRPr lang="en-US"/>
          </a:p>
        </p:txBody>
      </p:sp>
    </p:spTree>
    <p:extLst>
      <p:ext uri="{BB962C8B-B14F-4D97-AF65-F5344CB8AC3E}">
        <p14:creationId xmlns:p14="http://schemas.microsoft.com/office/powerpoint/2010/main" val="1983301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3512B92-7F15-427F-B0D2-9F6A0DC65720}" type="slidenum">
              <a:rPr lang="en-US" smtClean="0"/>
              <a:pPr/>
              <a:t>18</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b="1" dirty="0"/>
              <a:t>The Swedish two county trial of mammographic screening for breast cancer: recent results and calculation of benefit.</a:t>
            </a:r>
            <a:endParaRPr lang="en-US" dirty="0"/>
          </a:p>
          <a:p>
            <a:pPr eaLnBrk="1" hangingPunct="1"/>
            <a:r>
              <a:rPr lang="en-US" dirty="0"/>
              <a:t>L </a:t>
            </a:r>
            <a:r>
              <a:rPr lang="en-US" dirty="0" err="1"/>
              <a:t>Tabar</a:t>
            </a:r>
            <a:r>
              <a:rPr lang="en-US" dirty="0"/>
              <a:t>, G </a:t>
            </a:r>
            <a:r>
              <a:rPr lang="en-US" dirty="0" err="1"/>
              <a:t>Fagerberg</a:t>
            </a:r>
            <a:r>
              <a:rPr lang="en-US" dirty="0"/>
              <a:t>, S W Duffy, and N E Day</a:t>
            </a:r>
          </a:p>
          <a:p>
            <a:pPr eaLnBrk="1" hangingPunct="1"/>
            <a:r>
              <a:rPr lang="en-GB" b="1" dirty="0"/>
              <a:t>J </a:t>
            </a:r>
            <a:r>
              <a:rPr lang="en-GB" b="1" dirty="0" err="1"/>
              <a:t>Epidemiol</a:t>
            </a:r>
            <a:r>
              <a:rPr lang="en-GB" b="1" dirty="0"/>
              <a:t> Community Health. 1989 June; 43(2): 107–114.</a:t>
            </a:r>
            <a:r>
              <a:rPr lang="en-GB" dirty="0"/>
              <a:t> </a:t>
            </a:r>
            <a:endParaRPr lang="en-US" dirty="0"/>
          </a:p>
          <a:p>
            <a:pPr eaLnBrk="1" hangingPunct="1"/>
            <a:endParaRPr lang="en-US" dirty="0"/>
          </a:p>
        </p:txBody>
      </p:sp>
    </p:spTree>
    <p:extLst>
      <p:ext uri="{BB962C8B-B14F-4D97-AF65-F5344CB8AC3E}">
        <p14:creationId xmlns:p14="http://schemas.microsoft.com/office/powerpoint/2010/main" val="2999824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423863" y="698500"/>
            <a:ext cx="6205537"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xfrm>
            <a:off x="721653" y="4497783"/>
            <a:ext cx="5766696" cy="1218102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en-US" altLang="en-US" b="1" dirty="0">
                <a:latin typeface="Arial" charset="0"/>
                <a:cs typeface="Arial" charset="0"/>
              </a:rPr>
              <a:t>SAY:</a:t>
            </a:r>
            <a:br>
              <a:rPr lang="en-US" altLang="en-US" b="1" dirty="0">
                <a:latin typeface="Arial" charset="0"/>
                <a:cs typeface="Arial" charset="0"/>
              </a:rPr>
            </a:b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Let’s look at an example of how the rates were calculated in an actual case of unexplained pneumonia.</a:t>
            </a:r>
            <a:br>
              <a:rPr lang="en-US" altLang="en-US" dirty="0">
                <a:latin typeface="Arial" charset="0"/>
                <a:cs typeface="Arial" charset="0"/>
              </a:rPr>
            </a:b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for timeline animation to begin.&gt;</a:t>
            </a:r>
          </a:p>
          <a:p>
            <a:pPr eaLnBrk="1" hangingPunct="1">
              <a:lnSpc>
                <a:spcPct val="150000"/>
              </a:lnSpc>
              <a:spcBef>
                <a:spcPct val="0"/>
              </a:spcBef>
            </a:pPr>
            <a:r>
              <a:rPr lang="en-US" altLang="en-US" dirty="0">
                <a:latin typeface="Arial" charset="0"/>
                <a:cs typeface="Arial" charset="0"/>
              </a:rPr>
              <a:t/>
            </a:r>
            <a:br>
              <a:rPr lang="en-US" altLang="en-US" dirty="0">
                <a:latin typeface="Arial" charset="0"/>
                <a:cs typeface="Arial" charset="0"/>
              </a:rPr>
            </a:br>
            <a:r>
              <a:rPr lang="en-US" altLang="en-US" b="1" dirty="0">
                <a:latin typeface="Arial" charset="0"/>
                <a:cs typeface="Arial" charset="0"/>
              </a:rPr>
              <a:t>SAY:</a:t>
            </a:r>
            <a:br>
              <a:rPr lang="en-US" altLang="en-US" b="1" dirty="0">
                <a:latin typeface="Arial" charset="0"/>
                <a:cs typeface="Arial" charset="0"/>
              </a:rPr>
            </a:b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Members of the American Legion gathered for the annual American Legion Convention held July 21 through 24, 1976, in Philadelphia.</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Soon after the convention began, a substantial number of attendees were admitted to hospital emergency departments or were examined in doctors’ offices with acute onset of fever, chills, headache, malaise, dry cough, and muscle pain.</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for timeline animation to continue.&gt;</a:t>
            </a:r>
          </a:p>
          <a:p>
            <a:pPr eaLnBrk="1" hangingPunct="1">
              <a:lnSpc>
                <a:spcPct val="150000"/>
              </a:lnSpc>
              <a:spcBef>
                <a:spcPct val="0"/>
              </a:spcBef>
            </a:pPr>
            <a:r>
              <a:rPr lang="en-US" altLang="en-US" dirty="0">
                <a:latin typeface="Arial" charset="0"/>
                <a:cs typeface="Arial" charset="0"/>
              </a:rPr>
              <a:t/>
            </a:r>
            <a:br>
              <a:rPr lang="en-US" altLang="en-US" dirty="0">
                <a:latin typeface="Arial" charset="0"/>
                <a:cs typeface="Arial" charset="0"/>
              </a:rPr>
            </a:br>
            <a:r>
              <a:rPr lang="en-US" altLang="en-US" b="1" dirty="0">
                <a:latin typeface="Arial" charset="0"/>
                <a:cs typeface="Arial" charset="0"/>
              </a:rPr>
              <a:t>SAY:</a:t>
            </a:r>
            <a:br>
              <a:rPr lang="en-US" altLang="en-US" b="1" dirty="0">
                <a:latin typeface="Arial" charset="0"/>
                <a:cs typeface="Arial" charset="0"/>
              </a:rPr>
            </a:b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More troublesome is that during July 26 to August 1, a total of 18 conventioneers died, reportedly from pneumonia.</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for timeline animation to continue.&gt;</a:t>
            </a:r>
          </a:p>
          <a:p>
            <a:pPr eaLnBrk="1" hangingPunct="1">
              <a:lnSpc>
                <a:spcPct val="150000"/>
              </a:lnSpc>
              <a:spcBef>
                <a:spcPct val="0"/>
              </a:spcBef>
            </a:pPr>
            <a:r>
              <a:rPr lang="en-US" altLang="en-US" b="1" dirty="0">
                <a:latin typeface="Arial" charset="0"/>
                <a:cs typeface="Arial" charset="0"/>
              </a:rPr>
              <a:t/>
            </a:r>
            <a:br>
              <a:rPr lang="en-US" altLang="en-US" b="1" dirty="0">
                <a:latin typeface="Arial" charset="0"/>
                <a:cs typeface="Arial" charset="0"/>
              </a:rPr>
            </a:br>
            <a:r>
              <a:rPr lang="en-US" altLang="en-US" b="1" dirty="0">
                <a:latin typeface="Arial" charset="0"/>
                <a:cs typeface="Arial" charset="0"/>
              </a:rPr>
              <a:t>SAY:</a:t>
            </a:r>
            <a:br>
              <a:rPr lang="en-US" altLang="en-US" b="1" dirty="0">
                <a:latin typeface="Arial" charset="0"/>
                <a:cs typeface="Arial" charset="0"/>
              </a:rPr>
            </a:b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On the morning of August 2, a nurse at a veterans’ hospital in Philadelphia called CDC to report cases of severe respiratory illness among convention attendees.</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for timeline animation to continue.&gt;</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SAY:</a:t>
            </a:r>
            <a:br>
              <a:rPr lang="en-US" altLang="en-US" b="1" dirty="0">
                <a:latin typeface="Arial" charset="0"/>
                <a:cs typeface="Arial" charset="0"/>
              </a:rPr>
            </a:b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Subsequent conversations that day with public health officials uncovered an additional 71 cases among persons who had attended the convention.</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The goal was to find out why these conventioneers were becoming ill and, in some cases, dying.</a:t>
            </a:r>
          </a:p>
          <a:p>
            <a:pPr eaLnBrk="1" hangingPunct="1">
              <a:lnSpc>
                <a:spcPct val="150000"/>
              </a:lnSpc>
              <a:spcBef>
                <a:spcPct val="0"/>
              </a:spcBef>
            </a:pPr>
            <a:endParaRPr lang="en-US" altLang="en-US" b="1"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GO </a:t>
            </a:r>
            <a:r>
              <a:rPr lang="en-US" altLang="en-US" dirty="0">
                <a:latin typeface="Arial" charset="0"/>
                <a:cs typeface="Arial" charset="0"/>
              </a:rPr>
              <a:t>to next slide.</a:t>
            </a:r>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72652" indent="-297050">
              <a:spcBef>
                <a:spcPct val="30000"/>
              </a:spcBef>
              <a:defRPr sz="1200">
                <a:solidFill>
                  <a:schemeClr val="tx1"/>
                </a:solidFill>
                <a:latin typeface="Calibri" pitchFamily="34" charset="0"/>
              </a:defRPr>
            </a:lvl2pPr>
            <a:lvl3pPr marL="1189820" indent="-236990">
              <a:spcBef>
                <a:spcPct val="30000"/>
              </a:spcBef>
              <a:defRPr sz="1200">
                <a:solidFill>
                  <a:schemeClr val="tx1"/>
                </a:solidFill>
                <a:latin typeface="Calibri" pitchFamily="34" charset="0"/>
              </a:defRPr>
            </a:lvl3pPr>
            <a:lvl4pPr marL="1667046" indent="-236990">
              <a:spcBef>
                <a:spcPct val="30000"/>
              </a:spcBef>
              <a:defRPr sz="1200">
                <a:solidFill>
                  <a:schemeClr val="tx1"/>
                </a:solidFill>
                <a:latin typeface="Calibri" pitchFamily="34" charset="0"/>
              </a:defRPr>
            </a:lvl4pPr>
            <a:lvl5pPr marL="2142649" indent="-236990">
              <a:spcBef>
                <a:spcPct val="30000"/>
              </a:spcBef>
              <a:defRPr sz="1200">
                <a:solidFill>
                  <a:schemeClr val="tx1"/>
                </a:solidFill>
                <a:latin typeface="Calibri" pitchFamily="34" charset="0"/>
              </a:defRPr>
            </a:lvl5pPr>
            <a:lvl6pPr marL="2610136" indent="-236990" eaLnBrk="0" fontAlgn="base" hangingPunct="0">
              <a:spcBef>
                <a:spcPct val="30000"/>
              </a:spcBef>
              <a:spcAft>
                <a:spcPct val="0"/>
              </a:spcAft>
              <a:defRPr sz="1200">
                <a:solidFill>
                  <a:schemeClr val="tx1"/>
                </a:solidFill>
                <a:latin typeface="Calibri" pitchFamily="34" charset="0"/>
              </a:defRPr>
            </a:lvl6pPr>
            <a:lvl7pPr marL="3077623" indent="-236990" eaLnBrk="0" fontAlgn="base" hangingPunct="0">
              <a:spcBef>
                <a:spcPct val="30000"/>
              </a:spcBef>
              <a:spcAft>
                <a:spcPct val="0"/>
              </a:spcAft>
              <a:defRPr sz="1200">
                <a:solidFill>
                  <a:schemeClr val="tx1"/>
                </a:solidFill>
                <a:latin typeface="Calibri" pitchFamily="34" charset="0"/>
              </a:defRPr>
            </a:lvl7pPr>
            <a:lvl8pPr marL="3545110" indent="-236990" eaLnBrk="0" fontAlgn="base" hangingPunct="0">
              <a:spcBef>
                <a:spcPct val="30000"/>
              </a:spcBef>
              <a:spcAft>
                <a:spcPct val="0"/>
              </a:spcAft>
              <a:defRPr sz="1200">
                <a:solidFill>
                  <a:schemeClr val="tx1"/>
                </a:solidFill>
                <a:latin typeface="Calibri" pitchFamily="34" charset="0"/>
              </a:defRPr>
            </a:lvl8pPr>
            <a:lvl9pPr marL="4012597" indent="-236990" eaLnBrk="0" fontAlgn="base" hangingPunct="0">
              <a:spcBef>
                <a:spcPct val="30000"/>
              </a:spcBef>
              <a:spcAft>
                <a:spcPct val="0"/>
              </a:spcAft>
              <a:defRPr sz="1200">
                <a:solidFill>
                  <a:schemeClr val="tx1"/>
                </a:solidFill>
                <a:latin typeface="Calibri" pitchFamily="34" charset="0"/>
              </a:defRPr>
            </a:lvl9pPr>
          </a:lstStyle>
          <a:p>
            <a:pPr>
              <a:spcBef>
                <a:spcPct val="0"/>
              </a:spcBef>
            </a:pPr>
            <a:fld id="{C5A4B91F-B63D-4120-BB93-D27D92BD5DE0}" type="slidenum">
              <a:rPr lang="en-US" altLang="en-US" smtClean="0"/>
              <a:pPr>
                <a:spcBef>
                  <a:spcPct val="0"/>
                </a:spcBef>
              </a:pPr>
              <a:t>22</a:t>
            </a:fld>
            <a:endParaRPr lang="en-US" altLang="en-US"/>
          </a:p>
        </p:txBody>
      </p:sp>
      <p:sp>
        <p:nvSpPr>
          <p:cNvPr id="80901"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74100" indent="-297731">
              <a:defRPr>
                <a:solidFill>
                  <a:schemeClr val="tx1"/>
                </a:solidFill>
                <a:latin typeface="Calibri" pitchFamily="34" charset="0"/>
              </a:defRPr>
            </a:lvl2pPr>
            <a:lvl3pPr marL="1190923" indent="-238184">
              <a:defRPr>
                <a:solidFill>
                  <a:schemeClr val="tx1"/>
                </a:solidFill>
                <a:latin typeface="Calibri" pitchFamily="34" charset="0"/>
              </a:defRPr>
            </a:lvl3pPr>
            <a:lvl4pPr marL="1667293" indent="-238184">
              <a:defRPr>
                <a:solidFill>
                  <a:schemeClr val="tx1"/>
                </a:solidFill>
                <a:latin typeface="Calibri" pitchFamily="34" charset="0"/>
              </a:defRPr>
            </a:lvl4pPr>
            <a:lvl5pPr marL="2143662" indent="-238184">
              <a:defRPr>
                <a:solidFill>
                  <a:schemeClr val="tx1"/>
                </a:solidFill>
                <a:latin typeface="Calibri" pitchFamily="34" charset="0"/>
              </a:defRPr>
            </a:lvl5pPr>
            <a:lvl6pPr marL="2620030" indent="-238184" fontAlgn="base">
              <a:spcBef>
                <a:spcPct val="0"/>
              </a:spcBef>
              <a:spcAft>
                <a:spcPct val="0"/>
              </a:spcAft>
              <a:defRPr>
                <a:solidFill>
                  <a:schemeClr val="tx1"/>
                </a:solidFill>
                <a:latin typeface="Calibri" pitchFamily="34" charset="0"/>
              </a:defRPr>
            </a:lvl6pPr>
            <a:lvl7pPr marL="3096400" indent="-238184" fontAlgn="base">
              <a:spcBef>
                <a:spcPct val="0"/>
              </a:spcBef>
              <a:spcAft>
                <a:spcPct val="0"/>
              </a:spcAft>
              <a:defRPr>
                <a:solidFill>
                  <a:schemeClr val="tx1"/>
                </a:solidFill>
                <a:latin typeface="Calibri" pitchFamily="34" charset="0"/>
              </a:defRPr>
            </a:lvl7pPr>
            <a:lvl8pPr marL="3572769" indent="-238184" fontAlgn="base">
              <a:spcBef>
                <a:spcPct val="0"/>
              </a:spcBef>
              <a:spcAft>
                <a:spcPct val="0"/>
              </a:spcAft>
              <a:defRPr>
                <a:solidFill>
                  <a:schemeClr val="tx1"/>
                </a:solidFill>
                <a:latin typeface="Calibri" pitchFamily="34" charset="0"/>
              </a:defRPr>
            </a:lvl8pPr>
            <a:lvl9pPr marL="4049139" indent="-23818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A8D65E5-A53E-46E9-AC57-4C4F3417632E}" type="datetime1">
              <a:rPr lang="en-US" altLang="en-US" smtClean="0"/>
              <a:pPr fontAlgn="base">
                <a:spcBef>
                  <a:spcPct val="0"/>
                </a:spcBef>
                <a:spcAft>
                  <a:spcPct val="0"/>
                </a:spcAft>
                <a:defRPr/>
              </a:pPr>
              <a:t>12/19/2025</a:t>
            </a:fld>
            <a:endParaRPr lang="en-US" altLang="en-US" dirty="0"/>
          </a:p>
        </p:txBody>
      </p:sp>
    </p:spTree>
    <p:extLst>
      <p:ext uri="{BB962C8B-B14F-4D97-AF65-F5344CB8AC3E}">
        <p14:creationId xmlns:p14="http://schemas.microsoft.com/office/powerpoint/2010/main" val="821117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423863" y="698500"/>
            <a:ext cx="6205537"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21653" y="4496167"/>
            <a:ext cx="5766696" cy="574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49583">
              <a:lnSpc>
                <a:spcPct val="150000"/>
              </a:lnSpc>
              <a:spcBef>
                <a:spcPct val="0"/>
              </a:spcBef>
            </a:pPr>
            <a:r>
              <a:rPr lang="en-US" altLang="en-US" b="1" dirty="0">
                <a:latin typeface="Arial" charset="0"/>
                <a:cs typeface="Arial" charset="0"/>
              </a:rPr>
              <a:t>SAY: </a:t>
            </a:r>
            <a:br>
              <a:rPr lang="en-US" altLang="en-US" b="1" dirty="0">
                <a:latin typeface="Arial" charset="0"/>
                <a:cs typeface="Arial" charset="0"/>
              </a:rPr>
            </a:br>
            <a:r>
              <a:rPr lang="en-US" altLang="en-US" b="1" dirty="0">
                <a:latin typeface="Arial" charset="0"/>
                <a:cs typeface="Arial" charset="0"/>
              </a:rPr>
              <a:t/>
            </a:r>
            <a:br>
              <a:rPr lang="en-US" altLang="en-US" b="1" dirty="0">
                <a:latin typeface="Arial" charset="0"/>
                <a:cs typeface="Arial" charset="0"/>
              </a:rPr>
            </a:br>
            <a:r>
              <a:rPr lang="en-US" altLang="en-US" dirty="0">
                <a:latin typeface="Arial" charset="0"/>
                <a:cs typeface="Arial" charset="0"/>
              </a:rPr>
              <a:t>This graph indicates the number of Legionnaires’ disease cases by day in July and August 1976. Remember these are the number of cases, not the disease rate.</a:t>
            </a:r>
          </a:p>
          <a:p>
            <a:pPr defTabSz="949583">
              <a:lnSpc>
                <a:spcPct val="150000"/>
              </a:lnSpc>
              <a:spcBef>
                <a:spcPct val="0"/>
              </a:spcBef>
            </a:pPr>
            <a:endParaRPr lang="en-US" altLang="en-US" dirty="0">
              <a:latin typeface="Arial" charset="0"/>
              <a:cs typeface="Arial" charset="0"/>
            </a:endParaRPr>
          </a:p>
          <a:p>
            <a:pPr defTabSz="949583">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a:t>
            </a:r>
            <a:r>
              <a:rPr lang="en-US" altLang="en-US" dirty="0">
                <a:latin typeface="Arial" charset="0"/>
                <a:cs typeface="Arial" charset="0"/>
              </a:rPr>
              <a:t> for arrow to appear.&gt;</a:t>
            </a:r>
          </a:p>
          <a:p>
            <a:pPr defTabSz="949583">
              <a:lnSpc>
                <a:spcPct val="150000"/>
              </a:lnSpc>
              <a:spcBef>
                <a:spcPct val="0"/>
              </a:spcBef>
            </a:pPr>
            <a:endParaRPr lang="en-US" altLang="en-US" dirty="0">
              <a:latin typeface="Arial" charset="0"/>
              <a:cs typeface="Arial" charset="0"/>
            </a:endParaRPr>
          </a:p>
          <a:p>
            <a:pPr defTabSz="949583">
              <a:lnSpc>
                <a:spcPct val="150000"/>
              </a:lnSpc>
              <a:spcBef>
                <a:spcPct val="0"/>
              </a:spcBef>
            </a:pPr>
            <a:r>
              <a:rPr lang="en-US" altLang="en-US" dirty="0">
                <a:latin typeface="Arial" charset="0"/>
                <a:cs typeface="Arial" charset="0"/>
              </a:rPr>
              <a:t>The arrow indicates that the number of cases peaks from July 25 to July 27, and the number declines thereafter.</a:t>
            </a:r>
          </a:p>
          <a:p>
            <a:pPr defTabSz="949583">
              <a:lnSpc>
                <a:spcPct val="150000"/>
              </a:lnSpc>
              <a:spcBef>
                <a:spcPct val="0"/>
              </a:spcBef>
            </a:pPr>
            <a:endParaRPr lang="en-US" altLang="en-US" dirty="0">
              <a:latin typeface="Arial" charset="0"/>
              <a:cs typeface="Arial" charset="0"/>
            </a:endParaRPr>
          </a:p>
          <a:p>
            <a:pPr defTabSz="949583">
              <a:lnSpc>
                <a:spcPct val="150000"/>
              </a:lnSpc>
              <a:spcBef>
                <a:spcPct val="0"/>
              </a:spcBef>
            </a:pPr>
            <a:r>
              <a:rPr lang="en-US" altLang="en-US" dirty="0">
                <a:latin typeface="Arial" charset="0"/>
                <a:cs typeface="Arial" charset="0"/>
              </a:rPr>
              <a:t>We can infer that the number of cases started soon after the convention began. By the end of the convention, the number of cases had reached its peak.</a:t>
            </a:r>
          </a:p>
          <a:p>
            <a:pPr defTabSz="949583">
              <a:lnSpc>
                <a:spcPct val="150000"/>
              </a:lnSpc>
              <a:spcBef>
                <a:spcPct val="0"/>
              </a:spcBef>
            </a:pPr>
            <a:endParaRPr lang="en-US" altLang="en-US" dirty="0">
              <a:latin typeface="Arial" charset="0"/>
              <a:cs typeface="Arial" charset="0"/>
            </a:endParaRPr>
          </a:p>
          <a:p>
            <a:pPr defTabSz="949583">
              <a:lnSpc>
                <a:spcPct val="150000"/>
              </a:lnSpc>
              <a:spcBef>
                <a:spcPct val="0"/>
              </a:spcBef>
            </a:pPr>
            <a:r>
              <a:rPr lang="en-US" altLang="en-US" dirty="0">
                <a:latin typeface="Arial" charset="0"/>
                <a:cs typeface="Arial" charset="0"/>
              </a:rPr>
              <a:t>However, this descriptive analysis only tells us what can be read directly from the graph and data. Analytic processes take us one step further to a hypothesis and assessment of the causes for the trend identified by the descriptive analysis.</a:t>
            </a:r>
          </a:p>
          <a:p>
            <a:pPr defTabSz="949583">
              <a:lnSpc>
                <a:spcPct val="150000"/>
              </a:lnSpc>
              <a:spcBef>
                <a:spcPct val="0"/>
              </a:spcBef>
            </a:pPr>
            <a:endParaRPr lang="en-US" altLang="en-US" dirty="0">
              <a:latin typeface="Arial" charset="0"/>
              <a:cs typeface="Arial" charset="0"/>
            </a:endParaRPr>
          </a:p>
          <a:p>
            <a:pPr defTabSz="949583">
              <a:lnSpc>
                <a:spcPct val="150000"/>
              </a:lnSpc>
              <a:spcBef>
                <a:spcPct val="0"/>
              </a:spcBef>
            </a:pPr>
            <a:r>
              <a:rPr lang="en-US" altLang="en-US" b="1" dirty="0">
                <a:solidFill>
                  <a:srgbClr val="000000"/>
                </a:solidFill>
                <a:latin typeface="Arial" charset="0"/>
                <a:cs typeface="Arial" charset="0"/>
              </a:rPr>
              <a:t>GO</a:t>
            </a:r>
            <a:r>
              <a:rPr lang="en-US" altLang="en-US" dirty="0">
                <a:solidFill>
                  <a:srgbClr val="000000"/>
                </a:solidFill>
                <a:latin typeface="Arial" charset="0"/>
                <a:cs typeface="Arial" charset="0"/>
              </a:rPr>
              <a:t> to next slide.</a:t>
            </a:r>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72652" indent="-297050">
              <a:spcBef>
                <a:spcPct val="30000"/>
              </a:spcBef>
              <a:defRPr sz="1200">
                <a:solidFill>
                  <a:schemeClr val="tx1"/>
                </a:solidFill>
                <a:latin typeface="Calibri" pitchFamily="34" charset="0"/>
              </a:defRPr>
            </a:lvl2pPr>
            <a:lvl3pPr marL="1189820" indent="-236990">
              <a:spcBef>
                <a:spcPct val="30000"/>
              </a:spcBef>
              <a:defRPr sz="1200">
                <a:solidFill>
                  <a:schemeClr val="tx1"/>
                </a:solidFill>
                <a:latin typeface="Calibri" pitchFamily="34" charset="0"/>
              </a:defRPr>
            </a:lvl3pPr>
            <a:lvl4pPr marL="1667046" indent="-236990">
              <a:spcBef>
                <a:spcPct val="30000"/>
              </a:spcBef>
              <a:defRPr sz="1200">
                <a:solidFill>
                  <a:schemeClr val="tx1"/>
                </a:solidFill>
                <a:latin typeface="Calibri" pitchFamily="34" charset="0"/>
              </a:defRPr>
            </a:lvl4pPr>
            <a:lvl5pPr marL="2142649" indent="-236990">
              <a:spcBef>
                <a:spcPct val="30000"/>
              </a:spcBef>
              <a:defRPr sz="1200">
                <a:solidFill>
                  <a:schemeClr val="tx1"/>
                </a:solidFill>
                <a:latin typeface="Calibri" pitchFamily="34" charset="0"/>
              </a:defRPr>
            </a:lvl5pPr>
            <a:lvl6pPr marL="2610136" indent="-236990" eaLnBrk="0" fontAlgn="base" hangingPunct="0">
              <a:spcBef>
                <a:spcPct val="30000"/>
              </a:spcBef>
              <a:spcAft>
                <a:spcPct val="0"/>
              </a:spcAft>
              <a:defRPr sz="1200">
                <a:solidFill>
                  <a:schemeClr val="tx1"/>
                </a:solidFill>
                <a:latin typeface="Calibri" pitchFamily="34" charset="0"/>
              </a:defRPr>
            </a:lvl6pPr>
            <a:lvl7pPr marL="3077623" indent="-236990" eaLnBrk="0" fontAlgn="base" hangingPunct="0">
              <a:spcBef>
                <a:spcPct val="30000"/>
              </a:spcBef>
              <a:spcAft>
                <a:spcPct val="0"/>
              </a:spcAft>
              <a:defRPr sz="1200">
                <a:solidFill>
                  <a:schemeClr val="tx1"/>
                </a:solidFill>
                <a:latin typeface="Calibri" pitchFamily="34" charset="0"/>
              </a:defRPr>
            </a:lvl7pPr>
            <a:lvl8pPr marL="3545110" indent="-236990" eaLnBrk="0" fontAlgn="base" hangingPunct="0">
              <a:spcBef>
                <a:spcPct val="30000"/>
              </a:spcBef>
              <a:spcAft>
                <a:spcPct val="0"/>
              </a:spcAft>
              <a:defRPr sz="1200">
                <a:solidFill>
                  <a:schemeClr val="tx1"/>
                </a:solidFill>
                <a:latin typeface="Calibri" pitchFamily="34" charset="0"/>
              </a:defRPr>
            </a:lvl8pPr>
            <a:lvl9pPr marL="4012597" indent="-236990" eaLnBrk="0" fontAlgn="base" hangingPunct="0">
              <a:spcBef>
                <a:spcPct val="30000"/>
              </a:spcBef>
              <a:spcAft>
                <a:spcPct val="0"/>
              </a:spcAft>
              <a:defRPr sz="1200">
                <a:solidFill>
                  <a:schemeClr val="tx1"/>
                </a:solidFill>
                <a:latin typeface="Calibri" pitchFamily="34" charset="0"/>
              </a:defRPr>
            </a:lvl9pPr>
          </a:lstStyle>
          <a:p>
            <a:pPr>
              <a:spcBef>
                <a:spcPct val="0"/>
              </a:spcBef>
            </a:pPr>
            <a:fld id="{5DBE88BC-32D6-40A7-959D-2EF2BE4B319E}" type="slidenum">
              <a:rPr lang="en-US" altLang="en-US" smtClean="0"/>
              <a:pPr>
                <a:spcBef>
                  <a:spcPct val="0"/>
                </a:spcBef>
              </a:pPr>
              <a:t>23</a:t>
            </a:fld>
            <a:endParaRPr lang="en-US" altLang="en-US"/>
          </a:p>
        </p:txBody>
      </p:sp>
      <p:sp>
        <p:nvSpPr>
          <p:cNvPr id="104453" name="Date Placeholder 4"/>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74100" indent="-297731">
              <a:defRPr>
                <a:solidFill>
                  <a:schemeClr val="tx1"/>
                </a:solidFill>
                <a:latin typeface="Calibri" pitchFamily="34" charset="0"/>
              </a:defRPr>
            </a:lvl2pPr>
            <a:lvl3pPr marL="1190923" indent="-238184">
              <a:defRPr>
                <a:solidFill>
                  <a:schemeClr val="tx1"/>
                </a:solidFill>
                <a:latin typeface="Calibri" pitchFamily="34" charset="0"/>
              </a:defRPr>
            </a:lvl3pPr>
            <a:lvl4pPr marL="1667293" indent="-238184">
              <a:defRPr>
                <a:solidFill>
                  <a:schemeClr val="tx1"/>
                </a:solidFill>
                <a:latin typeface="Calibri" pitchFamily="34" charset="0"/>
              </a:defRPr>
            </a:lvl4pPr>
            <a:lvl5pPr marL="2143662" indent="-238184">
              <a:defRPr>
                <a:solidFill>
                  <a:schemeClr val="tx1"/>
                </a:solidFill>
                <a:latin typeface="Calibri" pitchFamily="34" charset="0"/>
              </a:defRPr>
            </a:lvl5pPr>
            <a:lvl6pPr marL="2620030" indent="-238184" fontAlgn="base">
              <a:spcBef>
                <a:spcPct val="0"/>
              </a:spcBef>
              <a:spcAft>
                <a:spcPct val="0"/>
              </a:spcAft>
              <a:defRPr>
                <a:solidFill>
                  <a:schemeClr val="tx1"/>
                </a:solidFill>
                <a:latin typeface="Calibri" pitchFamily="34" charset="0"/>
              </a:defRPr>
            </a:lvl6pPr>
            <a:lvl7pPr marL="3096400" indent="-238184" fontAlgn="base">
              <a:spcBef>
                <a:spcPct val="0"/>
              </a:spcBef>
              <a:spcAft>
                <a:spcPct val="0"/>
              </a:spcAft>
              <a:defRPr>
                <a:solidFill>
                  <a:schemeClr val="tx1"/>
                </a:solidFill>
                <a:latin typeface="Calibri" pitchFamily="34" charset="0"/>
              </a:defRPr>
            </a:lvl7pPr>
            <a:lvl8pPr marL="3572769" indent="-238184" fontAlgn="base">
              <a:spcBef>
                <a:spcPct val="0"/>
              </a:spcBef>
              <a:spcAft>
                <a:spcPct val="0"/>
              </a:spcAft>
              <a:defRPr>
                <a:solidFill>
                  <a:schemeClr val="tx1"/>
                </a:solidFill>
                <a:latin typeface="Calibri" pitchFamily="34" charset="0"/>
              </a:defRPr>
            </a:lvl8pPr>
            <a:lvl9pPr marL="4049139" indent="-23818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896A54D5-BF7A-40F6-8898-63CD7A32F2C2}" type="datetime1">
              <a:rPr lang="en-US" altLang="en-US" smtClean="0"/>
              <a:pPr fontAlgn="base">
                <a:spcBef>
                  <a:spcPct val="0"/>
                </a:spcBef>
                <a:spcAft>
                  <a:spcPct val="0"/>
                </a:spcAft>
                <a:defRPr/>
              </a:pPr>
              <a:t>12/19/2025</a:t>
            </a:fld>
            <a:endParaRPr lang="en-US" altLang="en-US" dirty="0"/>
          </a:p>
        </p:txBody>
      </p:sp>
    </p:spTree>
    <p:extLst>
      <p:ext uri="{BB962C8B-B14F-4D97-AF65-F5344CB8AC3E}">
        <p14:creationId xmlns:p14="http://schemas.microsoft.com/office/powerpoint/2010/main" val="533748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423863" y="698500"/>
            <a:ext cx="6205537"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xfrm>
            <a:off x="721653" y="4496167"/>
            <a:ext cx="5766696" cy="80711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50000"/>
              </a:lnSpc>
            </a:pPr>
            <a:r>
              <a:rPr lang="en-US" altLang="en-US" b="1" dirty="0">
                <a:latin typeface="Arial" charset="0"/>
                <a:cs typeface="Arial" charset="0"/>
              </a:rPr>
              <a:t>SAY: </a:t>
            </a:r>
            <a:br>
              <a:rPr lang="en-US" altLang="en-US" b="1" dirty="0">
                <a:latin typeface="Arial" charset="0"/>
                <a:cs typeface="Arial" charset="0"/>
              </a:rPr>
            </a:br>
            <a:r>
              <a:rPr lang="en-US" altLang="en-US" b="1" dirty="0">
                <a:latin typeface="Arial" charset="0"/>
                <a:cs typeface="Arial" charset="0"/>
              </a:rPr>
              <a:t/>
            </a:r>
            <a:br>
              <a:rPr lang="en-US" altLang="en-US" b="1" dirty="0">
                <a:latin typeface="Arial" charset="0"/>
                <a:cs typeface="Arial" charset="0"/>
              </a:rPr>
            </a:br>
            <a:r>
              <a:rPr lang="en-US" altLang="en-US" dirty="0">
                <a:latin typeface="Arial" charset="0"/>
                <a:cs typeface="Arial" charset="0"/>
              </a:rPr>
              <a:t>This table lists the rates of illness among American Legion delegates by age and where they were staying — Hotel A or another hotel. </a:t>
            </a:r>
          </a:p>
          <a:p>
            <a:pPr>
              <a:lnSpc>
                <a:spcPct val="150000"/>
              </a:lnSpc>
            </a:pPr>
            <a:endParaRPr lang="en-US" altLang="en-US" dirty="0">
              <a:latin typeface="Arial" charset="0"/>
              <a:cs typeface="Arial" charset="0"/>
            </a:endParaRPr>
          </a:p>
          <a:p>
            <a:pPr>
              <a:lnSpc>
                <a:spcPct val="150000"/>
              </a:lnSpc>
            </a:pPr>
            <a:r>
              <a:rPr lang="en-US" altLang="en-US" dirty="0">
                <a:latin typeface="Arial" charset="0"/>
                <a:cs typeface="Arial" charset="0"/>
              </a:rPr>
              <a:t>Let’s see what the data tell us.</a:t>
            </a:r>
            <a:br>
              <a:rPr lang="en-US" altLang="en-US" dirty="0">
                <a:latin typeface="Arial" charset="0"/>
                <a:cs typeface="Arial" charset="0"/>
              </a:rPr>
            </a:br>
            <a:endParaRPr lang="en-US" altLang="en-US" i="1"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WALK </a:t>
            </a:r>
            <a:r>
              <a:rPr lang="en-US" altLang="en-US" dirty="0">
                <a:latin typeface="Arial" charset="0"/>
                <a:cs typeface="Arial" charset="0"/>
              </a:rPr>
              <a:t>participants through the rows and columns of the table.&gt;</a:t>
            </a:r>
          </a:p>
          <a:p>
            <a:pPr eaLnBrk="1" hangingPunct="1">
              <a:lnSpc>
                <a:spcPct val="150000"/>
              </a:lnSpc>
              <a:spcBef>
                <a:spcPct val="0"/>
              </a:spcBef>
            </a:pPr>
            <a:endParaRPr lang="en-US" altLang="en-US" i="1"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to advance animation.&gt;</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SAY: </a:t>
            </a:r>
            <a:br>
              <a:rPr lang="en-US" altLang="en-US" b="1" dirty="0">
                <a:latin typeface="Arial" charset="0"/>
                <a:cs typeface="Arial" charset="0"/>
              </a:rPr>
            </a:br>
            <a:r>
              <a:rPr lang="en-US" altLang="en-US" dirty="0">
                <a:latin typeface="Arial" charset="0"/>
                <a:cs typeface="Arial" charset="0"/>
              </a:rPr>
              <a:t/>
            </a:r>
            <a:br>
              <a:rPr lang="en-US" altLang="en-US" dirty="0">
                <a:latin typeface="Arial" charset="0"/>
                <a:cs typeface="Arial" charset="0"/>
              </a:rPr>
            </a:br>
            <a:r>
              <a:rPr lang="en-US" altLang="en-US" dirty="0">
                <a:latin typeface="Arial" charset="0"/>
                <a:cs typeface="Arial" charset="0"/>
              </a:rPr>
              <a:t>The age group that has the highest percentage of ill persons is those aged 70 years or older, regardless of where they were staying.</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to advance animation.&gt;</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SAY: </a:t>
            </a:r>
            <a:br>
              <a:rPr lang="en-US" altLang="en-US" b="1" dirty="0">
                <a:latin typeface="Arial" charset="0"/>
                <a:cs typeface="Arial" charset="0"/>
              </a:rPr>
            </a:br>
            <a:r>
              <a:rPr lang="en-US" altLang="en-US" dirty="0">
                <a:latin typeface="Arial" charset="0"/>
                <a:cs typeface="Arial" charset="0"/>
              </a:rPr>
              <a:t/>
            </a:r>
            <a:br>
              <a:rPr lang="en-US" altLang="en-US" dirty="0">
                <a:latin typeface="Arial" charset="0"/>
                <a:cs typeface="Arial" charset="0"/>
              </a:rPr>
            </a:br>
            <a:r>
              <a:rPr lang="en-US" altLang="en-US" dirty="0">
                <a:latin typeface="Arial" charset="0"/>
                <a:cs typeface="Arial" charset="0"/>
              </a:rPr>
              <a:t>Combining all age groups, those who stayed in Hotel A have the highest percentage of illness — 9.0% versus 5.4% at other hotels.</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We can infer, therefore, that a connection exists between staying in Hotel A and becoming ill; we can also infer that older persons are somehow more susceptible to the disease.</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b="1" dirty="0">
                <a:solidFill>
                  <a:srgbClr val="000000"/>
                </a:solidFill>
                <a:latin typeface="Arial" charset="0"/>
                <a:cs typeface="Arial" charset="0"/>
              </a:rPr>
              <a:t>GO</a:t>
            </a:r>
            <a:r>
              <a:rPr lang="en-US" altLang="en-US" dirty="0">
                <a:solidFill>
                  <a:srgbClr val="000000"/>
                </a:solidFill>
                <a:latin typeface="Arial" charset="0"/>
                <a:cs typeface="Arial" charset="0"/>
              </a:rPr>
              <a:t> to next slide.</a:t>
            </a:r>
            <a:endParaRPr lang="en-US" altLang="en-US" dirty="0">
              <a:latin typeface="Arial" charset="0"/>
              <a:cs typeface="Arial" charset="0"/>
            </a:endParaRPr>
          </a:p>
        </p:txBody>
      </p:sp>
      <p:sp>
        <p:nvSpPr>
          <p:cNvPr id="105476" name="Date Placeholder 3"/>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74100" indent="-297731">
              <a:defRPr>
                <a:solidFill>
                  <a:schemeClr val="tx1"/>
                </a:solidFill>
                <a:latin typeface="Calibri" pitchFamily="34" charset="0"/>
              </a:defRPr>
            </a:lvl2pPr>
            <a:lvl3pPr marL="1190923" indent="-238184">
              <a:defRPr>
                <a:solidFill>
                  <a:schemeClr val="tx1"/>
                </a:solidFill>
                <a:latin typeface="Calibri" pitchFamily="34" charset="0"/>
              </a:defRPr>
            </a:lvl3pPr>
            <a:lvl4pPr marL="1667293" indent="-238184">
              <a:defRPr>
                <a:solidFill>
                  <a:schemeClr val="tx1"/>
                </a:solidFill>
                <a:latin typeface="Calibri" pitchFamily="34" charset="0"/>
              </a:defRPr>
            </a:lvl4pPr>
            <a:lvl5pPr marL="2143662" indent="-238184">
              <a:defRPr>
                <a:solidFill>
                  <a:schemeClr val="tx1"/>
                </a:solidFill>
                <a:latin typeface="Calibri" pitchFamily="34" charset="0"/>
              </a:defRPr>
            </a:lvl5pPr>
            <a:lvl6pPr marL="2620030" indent="-238184" fontAlgn="base">
              <a:spcBef>
                <a:spcPct val="0"/>
              </a:spcBef>
              <a:spcAft>
                <a:spcPct val="0"/>
              </a:spcAft>
              <a:defRPr>
                <a:solidFill>
                  <a:schemeClr val="tx1"/>
                </a:solidFill>
                <a:latin typeface="Calibri" pitchFamily="34" charset="0"/>
              </a:defRPr>
            </a:lvl6pPr>
            <a:lvl7pPr marL="3096400" indent="-238184" fontAlgn="base">
              <a:spcBef>
                <a:spcPct val="0"/>
              </a:spcBef>
              <a:spcAft>
                <a:spcPct val="0"/>
              </a:spcAft>
              <a:defRPr>
                <a:solidFill>
                  <a:schemeClr val="tx1"/>
                </a:solidFill>
                <a:latin typeface="Calibri" pitchFamily="34" charset="0"/>
              </a:defRPr>
            </a:lvl7pPr>
            <a:lvl8pPr marL="3572769" indent="-238184" fontAlgn="base">
              <a:spcBef>
                <a:spcPct val="0"/>
              </a:spcBef>
              <a:spcAft>
                <a:spcPct val="0"/>
              </a:spcAft>
              <a:defRPr>
                <a:solidFill>
                  <a:schemeClr val="tx1"/>
                </a:solidFill>
                <a:latin typeface="Calibri" pitchFamily="34" charset="0"/>
              </a:defRPr>
            </a:lvl8pPr>
            <a:lvl9pPr marL="4049139" indent="-23818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17ABD69B-D437-4CEF-9E69-478A71046818}" type="datetime1">
              <a:rPr lang="en-US" altLang="en-US" smtClean="0"/>
              <a:pPr fontAlgn="base">
                <a:spcBef>
                  <a:spcPct val="0"/>
                </a:spcBef>
                <a:spcAft>
                  <a:spcPct val="0"/>
                </a:spcAft>
                <a:defRPr/>
              </a:pPr>
              <a:t>12/19/2025</a:t>
            </a:fld>
            <a:endParaRPr lang="en-US" altLang="en-US" dirty="0"/>
          </a:p>
        </p:txBody>
      </p:sp>
      <p:sp>
        <p:nvSpPr>
          <p:cNvPr id="1249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72652" indent="-297050">
              <a:spcBef>
                <a:spcPct val="30000"/>
              </a:spcBef>
              <a:defRPr sz="1200">
                <a:solidFill>
                  <a:schemeClr val="tx1"/>
                </a:solidFill>
                <a:latin typeface="Calibri" pitchFamily="34" charset="0"/>
              </a:defRPr>
            </a:lvl2pPr>
            <a:lvl3pPr marL="1189820" indent="-236990">
              <a:spcBef>
                <a:spcPct val="30000"/>
              </a:spcBef>
              <a:defRPr sz="1200">
                <a:solidFill>
                  <a:schemeClr val="tx1"/>
                </a:solidFill>
                <a:latin typeface="Calibri" pitchFamily="34" charset="0"/>
              </a:defRPr>
            </a:lvl3pPr>
            <a:lvl4pPr marL="1667046" indent="-236990">
              <a:spcBef>
                <a:spcPct val="30000"/>
              </a:spcBef>
              <a:defRPr sz="1200">
                <a:solidFill>
                  <a:schemeClr val="tx1"/>
                </a:solidFill>
                <a:latin typeface="Calibri" pitchFamily="34" charset="0"/>
              </a:defRPr>
            </a:lvl4pPr>
            <a:lvl5pPr marL="2142649" indent="-236990">
              <a:spcBef>
                <a:spcPct val="30000"/>
              </a:spcBef>
              <a:defRPr sz="1200">
                <a:solidFill>
                  <a:schemeClr val="tx1"/>
                </a:solidFill>
                <a:latin typeface="Calibri" pitchFamily="34" charset="0"/>
              </a:defRPr>
            </a:lvl5pPr>
            <a:lvl6pPr marL="2610136" indent="-236990" eaLnBrk="0" fontAlgn="base" hangingPunct="0">
              <a:spcBef>
                <a:spcPct val="30000"/>
              </a:spcBef>
              <a:spcAft>
                <a:spcPct val="0"/>
              </a:spcAft>
              <a:defRPr sz="1200">
                <a:solidFill>
                  <a:schemeClr val="tx1"/>
                </a:solidFill>
                <a:latin typeface="Calibri" pitchFamily="34" charset="0"/>
              </a:defRPr>
            </a:lvl6pPr>
            <a:lvl7pPr marL="3077623" indent="-236990" eaLnBrk="0" fontAlgn="base" hangingPunct="0">
              <a:spcBef>
                <a:spcPct val="30000"/>
              </a:spcBef>
              <a:spcAft>
                <a:spcPct val="0"/>
              </a:spcAft>
              <a:defRPr sz="1200">
                <a:solidFill>
                  <a:schemeClr val="tx1"/>
                </a:solidFill>
                <a:latin typeface="Calibri" pitchFamily="34" charset="0"/>
              </a:defRPr>
            </a:lvl7pPr>
            <a:lvl8pPr marL="3545110" indent="-236990" eaLnBrk="0" fontAlgn="base" hangingPunct="0">
              <a:spcBef>
                <a:spcPct val="30000"/>
              </a:spcBef>
              <a:spcAft>
                <a:spcPct val="0"/>
              </a:spcAft>
              <a:defRPr sz="1200">
                <a:solidFill>
                  <a:schemeClr val="tx1"/>
                </a:solidFill>
                <a:latin typeface="Calibri" pitchFamily="34" charset="0"/>
              </a:defRPr>
            </a:lvl8pPr>
            <a:lvl9pPr marL="4012597" indent="-236990" eaLnBrk="0" fontAlgn="base" hangingPunct="0">
              <a:spcBef>
                <a:spcPct val="30000"/>
              </a:spcBef>
              <a:spcAft>
                <a:spcPct val="0"/>
              </a:spcAft>
              <a:defRPr sz="1200">
                <a:solidFill>
                  <a:schemeClr val="tx1"/>
                </a:solidFill>
                <a:latin typeface="Calibri" pitchFamily="34" charset="0"/>
              </a:defRPr>
            </a:lvl9pPr>
          </a:lstStyle>
          <a:p>
            <a:pPr>
              <a:spcBef>
                <a:spcPct val="0"/>
              </a:spcBef>
            </a:pPr>
            <a:fld id="{4F3E96A7-D5D6-4782-B0A2-3905E88EEE71}" type="slidenum">
              <a:rPr lang="en-US" altLang="en-US" smtClean="0"/>
              <a:pPr>
                <a:spcBef>
                  <a:spcPct val="0"/>
                </a:spcBef>
              </a:pPr>
              <a:t>24</a:t>
            </a:fld>
            <a:endParaRPr lang="en-US" altLang="en-US"/>
          </a:p>
        </p:txBody>
      </p:sp>
    </p:spTree>
    <p:extLst>
      <p:ext uri="{BB962C8B-B14F-4D97-AF65-F5344CB8AC3E}">
        <p14:creationId xmlns:p14="http://schemas.microsoft.com/office/powerpoint/2010/main" val="2151210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423863" y="698500"/>
            <a:ext cx="6205537"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xfrm>
            <a:off x="721653" y="4496167"/>
            <a:ext cx="5766696" cy="745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50000"/>
              </a:lnSpc>
              <a:spcBef>
                <a:spcPct val="0"/>
              </a:spcBef>
            </a:pPr>
            <a:r>
              <a:rPr lang="en-US" altLang="en-US" b="1" dirty="0">
                <a:latin typeface="Arial" charset="0"/>
                <a:cs typeface="Arial" charset="0"/>
              </a:rPr>
              <a:t>SAY:</a:t>
            </a:r>
            <a:br>
              <a:rPr lang="en-US" altLang="en-US" b="1" dirty="0">
                <a:latin typeface="Arial" charset="0"/>
                <a:cs typeface="Arial" charset="0"/>
              </a:rPr>
            </a:b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We can calculate the rate at which each age group became ill after staying at or attending a meeting at Hotel A during the convention by using a basic formula.</a:t>
            </a:r>
          </a:p>
          <a:p>
            <a:pPr eaLnBrk="1" hangingPunct="1">
              <a:lnSpc>
                <a:spcPct val="150000"/>
              </a:lnSpc>
              <a:spcBef>
                <a:spcPct val="0"/>
              </a:spcBef>
            </a:pPr>
            <a:r>
              <a:rPr lang="en-US" altLang="en-US" dirty="0">
                <a:latin typeface="Arial" charset="0"/>
                <a:cs typeface="Arial" charset="0"/>
              </a:rPr>
              <a:t> </a:t>
            </a: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ASK:</a:t>
            </a:r>
            <a:r>
              <a:rPr lang="en-US" altLang="en-US" dirty="0">
                <a:latin typeface="Arial" charset="0"/>
                <a:cs typeface="Arial" charset="0"/>
              </a:rPr>
              <a:t> Among which age group did the largest number become ill?&gt;</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for highlighted answer to appear.&gt;</a:t>
            </a:r>
            <a:br>
              <a:rPr lang="en-US" altLang="en-US" dirty="0">
                <a:latin typeface="Arial" charset="0"/>
                <a:cs typeface="Arial" charset="0"/>
              </a:rPr>
            </a:br>
            <a:endParaRPr lang="en-US" altLang="en-US"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SAY:</a:t>
            </a:r>
          </a:p>
          <a:p>
            <a:pPr eaLnBrk="1" hangingPunct="1">
              <a:lnSpc>
                <a:spcPct val="150000"/>
              </a:lnSpc>
              <a:spcBef>
                <a:spcPct val="0"/>
              </a:spcBef>
            </a:pP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Those aged 50 to 59 years. </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ASK:</a:t>
            </a:r>
            <a:r>
              <a:rPr lang="en-US" altLang="en-US" dirty="0">
                <a:latin typeface="Arial" charset="0"/>
                <a:cs typeface="Arial" charset="0"/>
              </a:rPr>
              <a:t> Which age group had the highest rate of persons becoming ill?&gt;</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dirty="0">
                <a:latin typeface="Arial" charset="0"/>
                <a:cs typeface="Arial" charset="0"/>
              </a:rPr>
              <a:t>&lt;</a:t>
            </a:r>
            <a:r>
              <a:rPr lang="en-US" altLang="en-US" b="1" dirty="0">
                <a:latin typeface="Arial" charset="0"/>
                <a:cs typeface="Arial" charset="0"/>
              </a:rPr>
              <a:t>CLICK </a:t>
            </a:r>
            <a:r>
              <a:rPr lang="en-US" altLang="en-US" dirty="0">
                <a:latin typeface="Arial" charset="0"/>
                <a:cs typeface="Arial" charset="0"/>
              </a:rPr>
              <a:t>for highlighted answer to appear.&gt;</a:t>
            </a:r>
          </a:p>
          <a:p>
            <a:pPr eaLnBrk="1" hangingPunct="1">
              <a:lnSpc>
                <a:spcPct val="150000"/>
              </a:lnSpc>
              <a:spcBef>
                <a:spcPct val="0"/>
              </a:spcBef>
            </a:pPr>
            <a:endParaRPr lang="en-US" altLang="en-US" b="1"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SAY:</a:t>
            </a:r>
          </a:p>
          <a:p>
            <a:pPr eaLnBrk="1" hangingPunct="1">
              <a:lnSpc>
                <a:spcPct val="150000"/>
              </a:lnSpc>
              <a:spcBef>
                <a:spcPct val="0"/>
              </a:spcBef>
            </a:pP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Those aged 70 years or older.</a:t>
            </a:r>
          </a:p>
          <a:p>
            <a:pPr eaLnBrk="1" hangingPunct="1">
              <a:lnSpc>
                <a:spcPct val="150000"/>
              </a:lnSpc>
              <a:spcBef>
                <a:spcPct val="0"/>
              </a:spcBef>
            </a:pPr>
            <a:endParaRPr lang="en-US" altLang="en-US" b="1" dirty="0">
              <a:latin typeface="Arial" charset="0"/>
              <a:cs typeface="Arial" charset="0"/>
            </a:endParaRPr>
          </a:p>
          <a:p>
            <a:pPr eaLnBrk="1" hangingPunct="1">
              <a:lnSpc>
                <a:spcPct val="150000"/>
              </a:lnSpc>
              <a:spcBef>
                <a:spcPct val="0"/>
              </a:spcBef>
            </a:pPr>
            <a:r>
              <a:rPr lang="en-US" altLang="en-US" dirty="0">
                <a:latin typeface="Arial" charset="0"/>
                <a:cs typeface="Arial" charset="0"/>
              </a:rPr>
              <a:t>At times, raw numbers can tell you valuable information. However, as you can see displayed in this table, without examining the rates associated with those raw numbers, those data can be misleading.</a:t>
            </a:r>
          </a:p>
          <a:p>
            <a:pPr eaLnBrk="1" hangingPunct="1">
              <a:lnSpc>
                <a:spcPct val="150000"/>
              </a:lnSpc>
              <a:spcBef>
                <a:spcPct val="0"/>
              </a:spcBef>
            </a:pPr>
            <a:endParaRPr lang="en-US" altLang="en-US" dirty="0">
              <a:latin typeface="Arial" charset="0"/>
              <a:cs typeface="Arial" charset="0"/>
            </a:endParaRPr>
          </a:p>
          <a:p>
            <a:pPr eaLnBrk="1" hangingPunct="1">
              <a:lnSpc>
                <a:spcPct val="150000"/>
              </a:lnSpc>
              <a:spcBef>
                <a:spcPct val="0"/>
              </a:spcBef>
            </a:pPr>
            <a:r>
              <a:rPr lang="en-US" altLang="en-US" b="1" dirty="0">
                <a:latin typeface="Arial" charset="0"/>
                <a:cs typeface="Arial" charset="0"/>
              </a:rPr>
              <a:t>GO</a:t>
            </a:r>
            <a:r>
              <a:rPr lang="en-US" altLang="en-US" dirty="0">
                <a:latin typeface="Arial" charset="0"/>
                <a:cs typeface="Arial" charset="0"/>
              </a:rPr>
              <a:t> to the next slide.</a:t>
            </a:r>
          </a:p>
        </p:txBody>
      </p:sp>
      <p:sp>
        <p:nvSpPr>
          <p:cNvPr id="82948" name="Date Placeholder 3"/>
          <p:cNvSpPr>
            <a:spLocks noGrp="1"/>
          </p:cNvSpPr>
          <p:nvPr>
            <p:ph type="dt" sz="quarter"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itchFamily="34" charset="0"/>
              </a:defRPr>
            </a:lvl1pPr>
            <a:lvl2pPr marL="774100" indent="-297731">
              <a:defRPr>
                <a:solidFill>
                  <a:schemeClr val="tx1"/>
                </a:solidFill>
                <a:latin typeface="Calibri" pitchFamily="34" charset="0"/>
              </a:defRPr>
            </a:lvl2pPr>
            <a:lvl3pPr marL="1190923" indent="-238184">
              <a:defRPr>
                <a:solidFill>
                  <a:schemeClr val="tx1"/>
                </a:solidFill>
                <a:latin typeface="Calibri" pitchFamily="34" charset="0"/>
              </a:defRPr>
            </a:lvl3pPr>
            <a:lvl4pPr marL="1667293" indent="-238184">
              <a:defRPr>
                <a:solidFill>
                  <a:schemeClr val="tx1"/>
                </a:solidFill>
                <a:latin typeface="Calibri" pitchFamily="34" charset="0"/>
              </a:defRPr>
            </a:lvl4pPr>
            <a:lvl5pPr marL="2143662" indent="-238184">
              <a:defRPr>
                <a:solidFill>
                  <a:schemeClr val="tx1"/>
                </a:solidFill>
                <a:latin typeface="Calibri" pitchFamily="34" charset="0"/>
              </a:defRPr>
            </a:lvl5pPr>
            <a:lvl6pPr marL="2620030" indent="-238184" fontAlgn="base">
              <a:spcBef>
                <a:spcPct val="0"/>
              </a:spcBef>
              <a:spcAft>
                <a:spcPct val="0"/>
              </a:spcAft>
              <a:defRPr>
                <a:solidFill>
                  <a:schemeClr val="tx1"/>
                </a:solidFill>
                <a:latin typeface="Calibri" pitchFamily="34" charset="0"/>
              </a:defRPr>
            </a:lvl6pPr>
            <a:lvl7pPr marL="3096400" indent="-238184" fontAlgn="base">
              <a:spcBef>
                <a:spcPct val="0"/>
              </a:spcBef>
              <a:spcAft>
                <a:spcPct val="0"/>
              </a:spcAft>
              <a:defRPr>
                <a:solidFill>
                  <a:schemeClr val="tx1"/>
                </a:solidFill>
                <a:latin typeface="Calibri" pitchFamily="34" charset="0"/>
              </a:defRPr>
            </a:lvl7pPr>
            <a:lvl8pPr marL="3572769" indent="-238184" fontAlgn="base">
              <a:spcBef>
                <a:spcPct val="0"/>
              </a:spcBef>
              <a:spcAft>
                <a:spcPct val="0"/>
              </a:spcAft>
              <a:defRPr>
                <a:solidFill>
                  <a:schemeClr val="tx1"/>
                </a:solidFill>
                <a:latin typeface="Calibri" pitchFamily="34" charset="0"/>
              </a:defRPr>
            </a:lvl8pPr>
            <a:lvl9pPr marL="4049139" indent="-23818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D1EEC36-E5E1-4418-9546-4C3B8C6A672C}" type="datetime1">
              <a:rPr lang="en-US" altLang="en-US" smtClean="0"/>
              <a:pPr fontAlgn="base">
                <a:spcBef>
                  <a:spcPct val="0"/>
                </a:spcBef>
                <a:spcAft>
                  <a:spcPct val="0"/>
                </a:spcAft>
                <a:defRPr/>
              </a:pPr>
              <a:t>12/19/2025</a:t>
            </a:fld>
            <a:endParaRPr lang="en-US" altLang="en-US" dirty="0"/>
          </a:p>
        </p:txBody>
      </p:sp>
      <p:sp>
        <p:nvSpPr>
          <p:cNvPr id="99333"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72652" indent="-297050">
              <a:spcBef>
                <a:spcPct val="30000"/>
              </a:spcBef>
              <a:defRPr sz="1200">
                <a:solidFill>
                  <a:schemeClr val="tx1"/>
                </a:solidFill>
                <a:latin typeface="Calibri" pitchFamily="34" charset="0"/>
              </a:defRPr>
            </a:lvl2pPr>
            <a:lvl3pPr marL="1189820" indent="-236990">
              <a:spcBef>
                <a:spcPct val="30000"/>
              </a:spcBef>
              <a:defRPr sz="1200">
                <a:solidFill>
                  <a:schemeClr val="tx1"/>
                </a:solidFill>
                <a:latin typeface="Calibri" pitchFamily="34" charset="0"/>
              </a:defRPr>
            </a:lvl3pPr>
            <a:lvl4pPr marL="1667046" indent="-236990">
              <a:spcBef>
                <a:spcPct val="30000"/>
              </a:spcBef>
              <a:defRPr sz="1200">
                <a:solidFill>
                  <a:schemeClr val="tx1"/>
                </a:solidFill>
                <a:latin typeface="Calibri" pitchFamily="34" charset="0"/>
              </a:defRPr>
            </a:lvl4pPr>
            <a:lvl5pPr marL="2142649" indent="-236990">
              <a:spcBef>
                <a:spcPct val="30000"/>
              </a:spcBef>
              <a:defRPr sz="1200">
                <a:solidFill>
                  <a:schemeClr val="tx1"/>
                </a:solidFill>
                <a:latin typeface="Calibri" pitchFamily="34" charset="0"/>
              </a:defRPr>
            </a:lvl5pPr>
            <a:lvl6pPr marL="2610136" indent="-236990" eaLnBrk="0" fontAlgn="base" hangingPunct="0">
              <a:spcBef>
                <a:spcPct val="30000"/>
              </a:spcBef>
              <a:spcAft>
                <a:spcPct val="0"/>
              </a:spcAft>
              <a:defRPr sz="1200">
                <a:solidFill>
                  <a:schemeClr val="tx1"/>
                </a:solidFill>
                <a:latin typeface="Calibri" pitchFamily="34" charset="0"/>
              </a:defRPr>
            </a:lvl6pPr>
            <a:lvl7pPr marL="3077623" indent="-236990" eaLnBrk="0" fontAlgn="base" hangingPunct="0">
              <a:spcBef>
                <a:spcPct val="30000"/>
              </a:spcBef>
              <a:spcAft>
                <a:spcPct val="0"/>
              </a:spcAft>
              <a:defRPr sz="1200">
                <a:solidFill>
                  <a:schemeClr val="tx1"/>
                </a:solidFill>
                <a:latin typeface="Calibri" pitchFamily="34" charset="0"/>
              </a:defRPr>
            </a:lvl7pPr>
            <a:lvl8pPr marL="3545110" indent="-236990" eaLnBrk="0" fontAlgn="base" hangingPunct="0">
              <a:spcBef>
                <a:spcPct val="30000"/>
              </a:spcBef>
              <a:spcAft>
                <a:spcPct val="0"/>
              </a:spcAft>
              <a:defRPr sz="1200">
                <a:solidFill>
                  <a:schemeClr val="tx1"/>
                </a:solidFill>
                <a:latin typeface="Calibri" pitchFamily="34" charset="0"/>
              </a:defRPr>
            </a:lvl8pPr>
            <a:lvl9pPr marL="4012597" indent="-236990" eaLnBrk="0" fontAlgn="base" hangingPunct="0">
              <a:spcBef>
                <a:spcPct val="30000"/>
              </a:spcBef>
              <a:spcAft>
                <a:spcPct val="0"/>
              </a:spcAft>
              <a:defRPr sz="1200">
                <a:solidFill>
                  <a:schemeClr val="tx1"/>
                </a:solidFill>
                <a:latin typeface="Calibri" pitchFamily="34" charset="0"/>
              </a:defRPr>
            </a:lvl9pPr>
          </a:lstStyle>
          <a:p>
            <a:pPr>
              <a:spcBef>
                <a:spcPct val="0"/>
              </a:spcBef>
            </a:pPr>
            <a:fld id="{37F7E5D2-AFC4-416E-8EAA-F91EF8D5DF40}" type="slidenum">
              <a:rPr lang="en-US" altLang="en-US" smtClean="0"/>
              <a:pPr>
                <a:spcBef>
                  <a:spcPct val="0"/>
                </a:spcBef>
              </a:pPr>
              <a:t>25</a:t>
            </a:fld>
            <a:endParaRPr lang="en-US" altLang="en-US"/>
          </a:p>
        </p:txBody>
      </p:sp>
    </p:spTree>
    <p:extLst>
      <p:ext uri="{BB962C8B-B14F-4D97-AF65-F5344CB8AC3E}">
        <p14:creationId xmlns:p14="http://schemas.microsoft.com/office/powerpoint/2010/main" val="3793803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588703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3742764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1840388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59283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
        <p:nvSpPr>
          <p:cNvPr id="8" name="Text Placeholder 5"/>
          <p:cNvSpPr>
            <a:spLocks noGrp="1"/>
          </p:cNvSpPr>
          <p:nvPr>
            <p:ph type="body" sz="quarter" idx="11" hasCustomPrompt="1"/>
          </p:nvPr>
        </p:nvSpPr>
        <p:spPr>
          <a:xfrm>
            <a:off x="3048000" y="6281928"/>
            <a:ext cx="68072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0" name="Text Placeholder 6"/>
          <p:cNvSpPr>
            <a:spLocks noGrp="1"/>
          </p:cNvSpPr>
          <p:nvPr>
            <p:ph type="body" sz="quarter" idx="12" hasCustomPrompt="1"/>
          </p:nvPr>
        </p:nvSpPr>
        <p:spPr>
          <a:xfrm>
            <a:off x="3048000" y="6473952"/>
            <a:ext cx="68072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7"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831651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i="0" u="none">
                <a:solidFill>
                  <a:schemeClr val="bg2"/>
                </a:solidFill>
                <a:latin typeface="+mn-lt"/>
              </a:defRPr>
            </a:lvl2pPr>
            <a:lvl3pPr>
              <a:buClr>
                <a:schemeClr val="tx1"/>
              </a:buClr>
              <a:buSzPct val="100000"/>
              <a:buFont typeface="Arial" pitchFamily="34" charset="0"/>
              <a:buChar char="•"/>
              <a:defRPr sz="1800" i="0">
                <a:solidFill>
                  <a:schemeClr val="bg2"/>
                </a:solidFill>
              </a:defRPr>
            </a:lvl3pPr>
            <a:lvl4pPr>
              <a:buClr>
                <a:schemeClr val="tx1"/>
              </a:buClr>
              <a:buSzPct val="70000"/>
              <a:buFont typeface="Courier New" pitchFamily="49" charset="0"/>
              <a:buChar char="o"/>
              <a:defRPr sz="1800" i="0" baseline="0">
                <a:solidFill>
                  <a:schemeClr val="bg2"/>
                </a:solidFill>
              </a:defRPr>
            </a:lvl4pPr>
            <a:lvl5pPr>
              <a:buClr>
                <a:schemeClr val="tx1"/>
              </a:buClr>
              <a:buSzPct val="70000"/>
              <a:buFont typeface="Arial" pitchFamily="34" charset="0"/>
              <a:buChar char="•"/>
              <a:defRPr sz="1800" i="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2197071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108771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Slide Badg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effectLst/>
              </a:defRPr>
            </a:lvl1pPr>
          </a:lstStyle>
          <a:p>
            <a:r>
              <a:rPr lang="en-US" dirty="0" smtClean="0"/>
              <a:t>Title of Presentation – Myriad Pro</a:t>
            </a:r>
            <a:br>
              <a:rPr lang="en-US" dirty="0" smtClean="0"/>
            </a:br>
            <a:r>
              <a:rPr lang="en-US" dirty="0" smtClean="0"/>
              <a:t> Bold, Shadow 28pt</a:t>
            </a:r>
            <a:endParaRPr lang="en-US" dirty="0"/>
          </a:p>
        </p:txBody>
      </p:sp>
    </p:spTree>
    <p:extLst>
      <p:ext uri="{BB962C8B-B14F-4D97-AF65-F5344CB8AC3E}">
        <p14:creationId xmlns:p14="http://schemas.microsoft.com/office/powerpoint/2010/main" val="1013330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asic Content Bad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effectLst/>
              </a:defRPr>
            </a:lvl1pPr>
          </a:lstStyle>
          <a:p>
            <a:r>
              <a:rPr lang="en-US" dirty="0" smtClean="0"/>
              <a:t>Headline – Myriad Pro, Bold, Shadow, 28pt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6" name="Text Placeholder 5"/>
          <p:cNvSpPr>
            <a:spLocks noGrp="1"/>
          </p:cNvSpPr>
          <p:nvPr>
            <p:ph type="body" sz="quarter" idx="11" hasCustomPrompt="1"/>
          </p:nvPr>
        </p:nvSpPr>
        <p:spPr>
          <a:xfrm>
            <a:off x="2540000" y="5791200"/>
            <a:ext cx="90424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 </a:t>
            </a:r>
            <a:endParaRPr lang="en-US" dirty="0"/>
          </a:p>
        </p:txBody>
      </p:sp>
    </p:spTree>
    <p:extLst>
      <p:ext uri="{BB962C8B-B14F-4D97-AF65-F5344CB8AC3E}">
        <p14:creationId xmlns:p14="http://schemas.microsoft.com/office/powerpoint/2010/main" val="1078362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lnSpc>
                <a:spcPts val="3800"/>
              </a:lnSpc>
              <a:defRPr sz="3600" b="1" cap="all" baseline="0">
                <a:effectLst/>
              </a:defRPr>
            </a:lvl1pPr>
          </a:lstStyle>
          <a:p>
            <a:r>
              <a:rPr lang="en-US" dirty="0" smtClean="0"/>
              <a:t>Section Header</a:t>
            </a:r>
            <a:br>
              <a:rPr lang="en-US" dirty="0" smtClean="0"/>
            </a:br>
            <a:r>
              <a:rPr lang="en-US" dirty="0" smtClean="0"/>
              <a:t>Myriad Pro, bold, shadow, 36pt </a:t>
            </a:r>
            <a:endParaRPr lang="en-US" dirty="0"/>
          </a:p>
        </p:txBody>
      </p:sp>
      <p:sp>
        <p:nvSpPr>
          <p:cNvPr id="3" name="Text Placeholder 2"/>
          <p:cNvSpPr>
            <a:spLocks noGrp="1"/>
          </p:cNvSpPr>
          <p:nvPr>
            <p:ph type="body" idx="1" hasCustomPrompt="1"/>
          </p:nvPr>
        </p:nvSpPr>
        <p:spPr>
          <a:xfrm>
            <a:off x="963084" y="2906715"/>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 Myriad Pro, 20pt</a:t>
            </a:r>
          </a:p>
        </p:txBody>
      </p:sp>
    </p:spTree>
    <p:extLst>
      <p:ext uri="{BB962C8B-B14F-4D97-AF65-F5344CB8AC3E}">
        <p14:creationId xmlns:p14="http://schemas.microsoft.com/office/powerpoint/2010/main" val="406861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73050"/>
            <a:ext cx="4011084" cy="1162050"/>
          </a:xfrm>
          <a:prstGeom prst="rect">
            <a:avLst/>
          </a:prstGeom>
        </p:spPr>
        <p:txBody>
          <a:bodyPr anchor="b"/>
          <a:lstStyle>
            <a:lvl1pPr algn="l">
              <a:defRPr sz="2000" b="1" baseline="0">
                <a:effectLst/>
              </a:defRPr>
            </a:lvl1pPr>
          </a:lstStyle>
          <a:p>
            <a:r>
              <a:rPr lang="en-US" dirty="0" smtClean="0"/>
              <a:t>Header – Myriad Pro, bold, shadow, 20pt</a:t>
            </a:r>
            <a:endParaRPr lang="en-US" dirty="0"/>
          </a:p>
        </p:txBody>
      </p:sp>
      <p:sp>
        <p:nvSpPr>
          <p:cNvPr id="3" name="Content Placeholder 2"/>
          <p:cNvSpPr>
            <a:spLocks noGrp="1"/>
          </p:cNvSpPr>
          <p:nvPr>
            <p:ph idx="1" hasCustomPrompt="1"/>
          </p:nvPr>
        </p:nvSpPr>
        <p:spPr>
          <a:xfrm>
            <a:off x="4766734" y="273051"/>
            <a:ext cx="6815668"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smtClean="0"/>
              <a:t>First level – Myriad Pro, bold, 24pt</a:t>
            </a:r>
          </a:p>
          <a:p>
            <a:pPr lvl="1"/>
            <a:r>
              <a:rPr lang="en-US" dirty="0" smtClean="0"/>
              <a:t>Second level – Myriad Pro, 20pt</a:t>
            </a:r>
          </a:p>
          <a:p>
            <a:pPr lvl="2"/>
            <a:r>
              <a:rPr lang="en-US" dirty="0" smtClean="0"/>
              <a:t>Third level – Myriad Pro, 18pt	</a:t>
            </a:r>
          </a:p>
          <a:p>
            <a:pPr lvl="3"/>
            <a:r>
              <a:rPr lang="en-US" dirty="0" smtClean="0"/>
              <a:t>Fourth level – Myriad Pro, 18pt</a:t>
            </a:r>
          </a:p>
          <a:p>
            <a:pPr lvl="4"/>
            <a:r>
              <a:rPr lang="en-US" dirty="0" smtClean="0"/>
              <a:t>Fifth level – Myriad Pro, 18pt</a:t>
            </a:r>
            <a:endParaRPr lang="en-US" dirty="0"/>
          </a:p>
        </p:txBody>
      </p:sp>
      <p:sp>
        <p:nvSpPr>
          <p:cNvPr id="4" name="Text Placeholder 3"/>
          <p:cNvSpPr>
            <a:spLocks noGrp="1"/>
          </p:cNvSpPr>
          <p:nvPr>
            <p:ph type="body" sz="half" idx="2" hasCustomPrompt="1"/>
          </p:nvPr>
        </p:nvSpPr>
        <p:spPr>
          <a:xfrm>
            <a:off x="609602" y="1435103"/>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Paragraph of type</a:t>
            </a:r>
          </a:p>
          <a:p>
            <a:pPr lvl="0"/>
            <a:r>
              <a:rPr lang="en-US" dirty="0" smtClean="0"/>
              <a:t>Myriad Pro, 14pt</a:t>
            </a:r>
          </a:p>
        </p:txBody>
      </p:sp>
      <p:sp>
        <p:nvSpPr>
          <p:cNvPr id="7" name="Text Placeholder 5"/>
          <p:cNvSpPr>
            <a:spLocks noGrp="1"/>
          </p:cNvSpPr>
          <p:nvPr>
            <p:ph type="body" sz="quarter" idx="11" hasCustomPrompt="1"/>
          </p:nvPr>
        </p:nvSpPr>
        <p:spPr>
          <a:xfrm>
            <a:off x="609600" y="5791200"/>
            <a:ext cx="10972800" cy="609600"/>
          </a:xfrm>
          <a:prstGeom prst="rect">
            <a:avLst/>
          </a:prstGeom>
        </p:spPr>
        <p:txBody>
          <a:bodyPr anchor="b"/>
          <a:lstStyle>
            <a:lvl1pPr>
              <a:buNone/>
              <a:defRPr sz="1100">
                <a:solidFill>
                  <a:schemeClr val="tx1"/>
                </a:solidFill>
              </a:defRPr>
            </a:lvl1pPr>
          </a:lstStyle>
          <a:p>
            <a:r>
              <a:rPr lang="en-US" dirty="0" smtClean="0"/>
              <a:t>* Citations, references, and credits – Myriad Pro, 11pt</a:t>
            </a:r>
            <a:endParaRPr lang="en-US" dirty="0"/>
          </a:p>
        </p:txBody>
      </p:sp>
    </p:spTree>
    <p:extLst>
      <p:ext uri="{BB962C8B-B14F-4D97-AF65-F5344CB8AC3E}">
        <p14:creationId xmlns:p14="http://schemas.microsoft.com/office/powerpoint/2010/main" val="4142032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13831062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1"/>
            <a:ext cx="7315200" cy="566738"/>
          </a:xfrm>
          <a:prstGeom prst="rect">
            <a:avLst/>
          </a:prstGeom>
        </p:spPr>
        <p:txBody>
          <a:bodyPr anchor="b"/>
          <a:lstStyle>
            <a:lvl1pPr algn="l">
              <a:defRPr sz="2000" b="1" baseline="0">
                <a:effectLst/>
              </a:defRPr>
            </a:lvl1pPr>
          </a:lstStyle>
          <a:p>
            <a:r>
              <a:rPr lang="en-US" dirty="0" smtClean="0"/>
              <a:t>Photo Title – Myriad Pro, Bold, Shadow, 20pt</a:t>
            </a:r>
            <a:endParaRPr lang="en-US" dirty="0"/>
          </a:p>
        </p:txBody>
      </p:sp>
      <p:sp>
        <p:nvSpPr>
          <p:cNvPr id="3" name="Picture Placeholder 2"/>
          <p:cNvSpPr>
            <a:spLocks noGrp="1"/>
          </p:cNvSpPr>
          <p:nvPr>
            <p:ph type="pic" idx="1"/>
          </p:nvPr>
        </p:nvSpPr>
        <p:spPr>
          <a:xfrm>
            <a:off x="2389717" y="612775"/>
            <a:ext cx="73152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2389717" y="5367339"/>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Caption or credits for photo – Myriad Pro, 14pt</a:t>
            </a:r>
          </a:p>
        </p:txBody>
      </p:sp>
    </p:spTree>
    <p:extLst>
      <p:ext uri="{BB962C8B-B14F-4D97-AF65-F5344CB8AC3E}">
        <p14:creationId xmlns:p14="http://schemas.microsoft.com/office/powerpoint/2010/main" val="4057437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19812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Closing– Myriad Pro, Bold, 28pt</a:t>
            </a:r>
          </a:p>
        </p:txBody>
      </p:sp>
      <p:sp>
        <p:nvSpPr>
          <p:cNvPr id="11" name="Text Placeholder 5"/>
          <p:cNvSpPr>
            <a:spLocks noGrp="1"/>
          </p:cNvSpPr>
          <p:nvPr>
            <p:ph type="body" sz="quarter" idx="11" hasCustomPrompt="1"/>
          </p:nvPr>
        </p:nvSpPr>
        <p:spPr>
          <a:xfrm>
            <a:off x="3048000" y="6281928"/>
            <a:ext cx="6807200" cy="18288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
        <p:nvSpPr>
          <p:cNvPr id="12" name="Text Placeholder 6"/>
          <p:cNvSpPr>
            <a:spLocks noGrp="1"/>
          </p:cNvSpPr>
          <p:nvPr>
            <p:ph type="body" sz="quarter" idx="12" hasCustomPrompt="1"/>
          </p:nvPr>
        </p:nvSpPr>
        <p:spPr>
          <a:xfrm>
            <a:off x="3048000" y="6473952"/>
            <a:ext cx="6807200" cy="228600"/>
          </a:xfrm>
          <a:prstGeom prst="rect">
            <a:avLst/>
          </a:prstGeom>
        </p:spPr>
        <p:txBody>
          <a:bodyPr/>
          <a:lstStyle>
            <a:lvl1pPr>
              <a:buNone/>
              <a:defRPr sz="1000" baseline="0">
                <a:solidFill>
                  <a:schemeClr val="bg1"/>
                </a:solidFill>
              </a:defRPr>
            </a:lvl1pPr>
          </a:lstStyle>
          <a:p>
            <a:r>
              <a:rPr lang="en-US" dirty="0" smtClean="0"/>
              <a:t>Place Descriptor Here</a:t>
            </a:r>
            <a:endParaRPr lang="en-US" dirty="0"/>
          </a:p>
        </p:txBody>
      </p:sp>
    </p:spTree>
    <p:extLst>
      <p:ext uri="{BB962C8B-B14F-4D97-AF65-F5344CB8AC3E}">
        <p14:creationId xmlns:p14="http://schemas.microsoft.com/office/powerpoint/2010/main" val="208216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4" name="Line 35"/>
          <p:cNvSpPr>
            <a:spLocks noChangeShapeType="1"/>
          </p:cNvSpPr>
          <p:nvPr/>
        </p:nvSpPr>
        <p:spPr bwMode="gray">
          <a:xfrm>
            <a:off x="522819" y="806450"/>
            <a:ext cx="11140016" cy="0"/>
          </a:xfrm>
          <a:prstGeom prst="line">
            <a:avLst/>
          </a:prstGeom>
          <a:noFill/>
          <a:ln w="19050">
            <a:solidFill>
              <a:schemeClr val="accent1"/>
            </a:solidFill>
            <a:round/>
            <a:headEnd/>
            <a:tailEnd/>
          </a:ln>
          <a:effectLst/>
        </p:spPr>
        <p:txBody>
          <a:bodyPr wrap="none" anchor="ctr"/>
          <a:lstStyle/>
          <a:p>
            <a:pPr algn="l" eaLnBrk="0" hangingPunct="0">
              <a:lnSpc>
                <a:spcPct val="106000"/>
              </a:lnSpc>
              <a:spcBef>
                <a:spcPct val="50000"/>
              </a:spcBef>
              <a:buSzPct val="100000"/>
              <a:buFont typeface="Wingdings 2" pitchFamily="18" charset="2"/>
              <a:buNone/>
              <a:defRPr/>
            </a:pPr>
            <a:endParaRPr lang="en-US" sz="1100" dirty="0">
              <a:solidFill>
                <a:srgbClr val="000000"/>
              </a:solidFill>
              <a:latin typeface="Arial" charset="0"/>
              <a:cs typeface="Arial" charset="0"/>
            </a:endParaRPr>
          </a:p>
        </p:txBody>
      </p:sp>
      <p:sp>
        <p:nvSpPr>
          <p:cNvPr id="2" name="Title 1"/>
          <p:cNvSpPr>
            <a:spLocks noGrp="1"/>
          </p:cNvSpPr>
          <p:nvPr>
            <p:ph type="title"/>
          </p:nvPr>
        </p:nvSpPr>
        <p:spPr>
          <a:xfrm>
            <a:off x="524265" y="514360"/>
            <a:ext cx="11127316" cy="258763"/>
          </a:xfrm>
          <a:prstGeom prst="rect">
            <a:avLst/>
          </a:prstGeom>
        </p:spPr>
        <p:txBody>
          <a:bodyPr/>
          <a:lstStyle/>
          <a:p>
            <a:r>
              <a:rPr lang="en-US" smtClean="0"/>
              <a:t>Click to edit Master title style</a:t>
            </a:r>
            <a:endParaRPr lang="en-US" dirty="0"/>
          </a:p>
        </p:txBody>
      </p:sp>
      <p:sp>
        <p:nvSpPr>
          <p:cNvPr id="9"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70881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nchor="b"/>
          <a:lstStyle>
            <a:lvl1pPr>
              <a:defRPr sz="2800" b="1"/>
            </a:lvl1pPr>
          </a:lstStyle>
          <a:p>
            <a:r>
              <a:rPr lang="en-US" dirty="0" smtClean="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a:lstStyle>
            <a:lvl1pPr marL="342900" indent="-342900">
              <a:buClr>
                <a:schemeClr val="tx1"/>
              </a:buClr>
              <a:buSzPct val="70000"/>
              <a:buFont typeface="Wingdings" pitchFamily="2" charset="2"/>
              <a:buChar char="q"/>
              <a:defRPr sz="2400" b="1">
                <a:solidFill>
                  <a:srgbClr val="000000"/>
                </a:solidFill>
              </a:defRPr>
            </a:lvl1pPr>
            <a:lvl2pPr marL="742950" indent="-285750">
              <a:defRPr lang="en-US" sz="2000" kern="1200" dirty="0" smtClean="0">
                <a:solidFill>
                  <a:srgbClr val="000000"/>
                </a:solidFill>
                <a:latin typeface="+mn-lt"/>
                <a:ea typeface="+mn-ea"/>
                <a:cs typeface="+mn-cs"/>
              </a:defRPr>
            </a:lvl2pPr>
          </a:lstStyle>
          <a:p>
            <a:pPr lvl="0"/>
            <a:r>
              <a:rPr lang="en-US" dirty="0" smtClean="0"/>
              <a:t>Click to edit Master text styles</a:t>
            </a:r>
          </a:p>
          <a:p>
            <a:pPr marL="742950" lvl="1" indent="-285750" algn="l" defTabSz="914400" rtl="0" eaLnBrk="1" latinLnBrk="0" hangingPunct="1">
              <a:spcBef>
                <a:spcPct val="20000"/>
              </a:spcBef>
              <a:buClr>
                <a:schemeClr val="tx1"/>
              </a:buClr>
              <a:buSzPct val="100000"/>
              <a:buFont typeface="Wingdings" pitchFamily="2" charset="2"/>
              <a:buChar char="§"/>
            </a:pPr>
            <a:r>
              <a:rPr lang="en-US" dirty="0" smtClean="0"/>
              <a:t>Second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defRPr lang="en-US" sz="1400" kern="1200">
                <a:solidFill>
                  <a:schemeClr val="tx1"/>
                </a:solidFill>
                <a:effectLst/>
                <a:latin typeface="+mn-lt"/>
                <a:ea typeface="+mn-ea"/>
                <a:cs typeface="Times New Roman" pitchFamily="18" charset="0"/>
              </a:defRPr>
            </a:lvl1pPr>
          </a:lstStyle>
          <a:p>
            <a:pPr algn="r">
              <a:defRPr/>
            </a:pPr>
            <a:fld id="{B8477CA6-37AB-49C2-B88B-8C89FDB7A7DF}" type="slidenum">
              <a:rPr lang="en-US" smtClean="0"/>
              <a:pPr algn="r">
                <a:defRPr/>
              </a:pPr>
              <a:t>‹#›</a:t>
            </a:fld>
            <a:endParaRPr lang="en-US" dirty="0"/>
          </a:p>
        </p:txBody>
      </p:sp>
    </p:spTree>
    <p:extLst>
      <p:ext uri="{BB962C8B-B14F-4D97-AF65-F5344CB8AC3E}">
        <p14:creationId xmlns:p14="http://schemas.microsoft.com/office/powerpoint/2010/main" val="1311505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a:prstGeom prst="rect">
            <a:avLst/>
          </a:prstGeom>
        </p:spPr>
        <p:txBody>
          <a:bodyPr/>
          <a:lstStyle/>
          <a:p>
            <a:pPr lvl="0"/>
            <a:r>
              <a:rPr lang="en-US" noProof="0" dirty="0" smtClean="0"/>
              <a:t>Click icon to add table</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xfrm>
            <a:off x="8737600" y="6245225"/>
            <a:ext cx="2844800" cy="476250"/>
          </a:xfrm>
          <a:prstGeom prst="rect">
            <a:avLst/>
          </a:prstGeom>
          <a:ln/>
        </p:spPr>
        <p:txBody>
          <a:bodyPr/>
          <a:lstStyle>
            <a:lvl1pPr algn="r">
              <a:defRPr lang="en-US" sz="1400" kern="1200">
                <a:solidFill>
                  <a:schemeClr val="tx1"/>
                </a:solidFill>
                <a:effectLst/>
                <a:latin typeface="+mn-lt"/>
                <a:ea typeface="+mn-ea"/>
                <a:cs typeface="Times New Roman" pitchFamily="18" charset="0"/>
              </a:defRPr>
            </a:lvl1pPr>
          </a:lstStyle>
          <a:p>
            <a:pPr>
              <a:defRPr/>
            </a:pPr>
            <a:fld id="{20D9D6E0-0359-47C9-96A7-E8CC85445F77}" type="slidenum">
              <a:rPr lang="en-US" smtClean="0"/>
              <a:pPr>
                <a:defRPr/>
              </a:pPr>
              <a:t>‹#›</a:t>
            </a:fld>
            <a:endParaRPr lang="en-US" dirty="0"/>
          </a:p>
        </p:txBody>
      </p:sp>
    </p:spTree>
    <p:extLst>
      <p:ext uri="{BB962C8B-B14F-4D97-AF65-F5344CB8AC3E}">
        <p14:creationId xmlns:p14="http://schemas.microsoft.com/office/powerpoint/2010/main" val="3844701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sz="1400">
                <a:effectLst/>
                <a:latin typeface="+mn-lt"/>
              </a:defRPr>
            </a:lvl1pPr>
          </a:lstStyle>
          <a:p>
            <a:pPr algn="r">
              <a:defRPr/>
            </a:pPr>
            <a:fld id="{A420517B-503E-44E1-A5A3-88F773F5D377}" type="slidenum">
              <a:rPr lang="en-US" smtClean="0"/>
              <a:pPr algn="r">
                <a:defRPr/>
              </a:pPr>
              <a:t>‹#›</a:t>
            </a:fld>
            <a:endParaRPr lang="en-US" dirty="0"/>
          </a:p>
        </p:txBody>
      </p:sp>
    </p:spTree>
    <p:extLst>
      <p:ext uri="{BB962C8B-B14F-4D97-AF65-F5344CB8AC3E}">
        <p14:creationId xmlns:p14="http://schemas.microsoft.com/office/powerpoint/2010/main" val="22130030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a:lstStyle>
            <a:lvl1pPr>
              <a:defRPr sz="1400">
                <a:effectLst/>
                <a:latin typeface="+mn-lt"/>
              </a:defRPr>
            </a:lvl1pPr>
          </a:lstStyle>
          <a:p>
            <a:pPr algn="r">
              <a:defRPr/>
            </a:pPr>
            <a:fld id="{07D65CA8-24BD-4619-B65A-9A6DFCCF4B56}" type="slidenum">
              <a:rPr lang="en-US" smtClean="0"/>
              <a:pPr algn="r">
                <a:defRPr/>
              </a:pPr>
              <a:t>‹#›</a:t>
            </a:fld>
            <a:endParaRPr lang="en-US" dirty="0"/>
          </a:p>
        </p:txBody>
      </p:sp>
    </p:spTree>
    <p:extLst>
      <p:ext uri="{BB962C8B-B14F-4D97-AF65-F5344CB8AC3E}">
        <p14:creationId xmlns:p14="http://schemas.microsoft.com/office/powerpoint/2010/main" val="7878234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endParaRPr lang="en-US" dirty="0"/>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lvl1pPr>
              <a:defRPr sz="1400">
                <a:effectLst/>
                <a:latin typeface="+mn-lt"/>
              </a:defRPr>
            </a:lvl1pPr>
          </a:lstStyle>
          <a:p>
            <a:pPr algn="r"/>
            <a:fld id="{BDB89C66-62C2-42AB-A425-5C350ED77922}" type="slidenum">
              <a:rPr lang="en-US" smtClean="0"/>
              <a:pPr algn="r"/>
              <a:t>‹#›</a:t>
            </a:fld>
            <a:endParaRPr lang="en-US" dirty="0"/>
          </a:p>
        </p:txBody>
      </p:sp>
    </p:spTree>
    <p:extLst>
      <p:ext uri="{BB962C8B-B14F-4D97-AF65-F5344CB8AC3E}">
        <p14:creationId xmlns:p14="http://schemas.microsoft.com/office/powerpoint/2010/main" val="120749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smtClean="0"/>
              <a:t>Title of Presenter –Myriad Pro, 18pt</a:t>
            </a:r>
          </a:p>
          <a:p>
            <a:pPr lvl="0"/>
            <a:endParaRPr lang="en-US" sz="1800" dirty="0" smtClean="0"/>
          </a:p>
          <a:p>
            <a:pPr lvl="0"/>
            <a:r>
              <a:rPr lang="en-US" sz="1800" dirty="0" smtClean="0"/>
              <a:t>Title of Event</a:t>
            </a:r>
          </a:p>
          <a:p>
            <a:pPr lvl="0"/>
            <a:r>
              <a:rPr lang="en-US" sz="1800" dirty="0" smtClean="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smtClean="0"/>
              <a:t>Title of Presentation – Myriad Pro</a:t>
            </a:r>
            <a:br>
              <a:rPr lang="en-US" dirty="0" smtClean="0"/>
            </a:br>
            <a:r>
              <a:rPr lang="en-US" dirty="0" smtClean="0"/>
              <a:t> Bold, Shadow 28pt</a:t>
            </a:r>
            <a:endParaRPr lang="en-US" dirty="0"/>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smtClean="0"/>
              <a:t>Place Descriptor Here</a:t>
            </a:r>
            <a:endParaRPr lang="en-US" dirty="0"/>
          </a:p>
        </p:txBody>
      </p:sp>
    </p:spTree>
    <p:extLst>
      <p:ext uri="{BB962C8B-B14F-4D97-AF65-F5344CB8AC3E}">
        <p14:creationId xmlns:p14="http://schemas.microsoft.com/office/powerpoint/2010/main" val="3953148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2286001"/>
            <a:ext cx="52832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99200" y="2286001"/>
            <a:ext cx="5283200" cy="38401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dirty="0"/>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dirty="0"/>
          </a:p>
        </p:txBody>
      </p:sp>
      <p:sp>
        <p:nvSpPr>
          <p:cNvPr id="7" name="Rectangle 5"/>
          <p:cNvSpPr>
            <a:spLocks noGrp="1" noChangeArrowheads="1"/>
          </p:cNvSpPr>
          <p:nvPr>
            <p:ph type="ftr" sz="quarter" idx="12"/>
          </p:nvPr>
        </p:nvSpPr>
        <p:spPr>
          <a:xfrm>
            <a:off x="4165600" y="6245225"/>
            <a:ext cx="3860800" cy="476250"/>
          </a:xfrm>
          <a:prstGeom prst="rect">
            <a:avLst/>
          </a:prstGeom>
          <a:ln/>
        </p:spPr>
        <p:txBody>
          <a:bodyPr/>
          <a:lstStyle>
            <a:lvl1pPr>
              <a:defRPr/>
            </a:lvl1pPr>
          </a:lstStyle>
          <a:p>
            <a:pPr>
              <a:defRPr/>
            </a:pPr>
            <a:endParaRPr lang="en-US" dirty="0"/>
          </a:p>
        </p:txBody>
      </p:sp>
      <p:sp>
        <p:nvSpPr>
          <p:cNvPr id="8" name="Rectangle 6"/>
          <p:cNvSpPr>
            <a:spLocks noGrp="1" noChangeArrowheads="1"/>
          </p:cNvSpPr>
          <p:nvPr>
            <p:ph type="sldNum" sz="quarter" idx="13"/>
          </p:nvPr>
        </p:nvSpPr>
        <p:spPr>
          <a:xfrm>
            <a:off x="8737600" y="6245225"/>
            <a:ext cx="2844800" cy="476250"/>
          </a:xfrm>
          <a:prstGeom prst="rect">
            <a:avLst/>
          </a:prstGeom>
          <a:ln/>
        </p:spPr>
        <p:txBody>
          <a:bodyPr/>
          <a:lstStyle>
            <a:lvl1pPr>
              <a:defRPr/>
            </a:lvl1pPr>
          </a:lstStyle>
          <a:p>
            <a:pPr>
              <a:defRPr/>
            </a:pPr>
            <a:endParaRPr lang="en-US" dirty="0"/>
          </a:p>
        </p:txBody>
      </p:sp>
      <p:sp>
        <p:nvSpPr>
          <p:cNvPr id="9" name="Rectangle 6"/>
          <p:cNvSpPr>
            <a:spLocks noGrp="1" noChangeArrowheads="1"/>
          </p:cNvSpPr>
          <p:nvPr>
            <p:ph type="sldNum" sz="quarter" idx="14"/>
          </p:nvPr>
        </p:nvSpPr>
        <p:spPr>
          <a:xfrm>
            <a:off x="8737600" y="6245225"/>
            <a:ext cx="2844800" cy="476250"/>
          </a:xfrm>
          <a:prstGeom prst="rect">
            <a:avLst/>
          </a:prstGeom>
          <a:ln/>
        </p:spPr>
        <p:txBody>
          <a:bodyPr/>
          <a:lstStyle>
            <a:lvl1pPr>
              <a:defRPr/>
            </a:lvl1pPr>
          </a:lstStyle>
          <a:p>
            <a:pPr algn="r">
              <a:defRPr/>
            </a:pPr>
            <a:fld id="{90BC4EA0-5316-4AF4-B131-080363724348}" type="slidenum">
              <a:rPr lang="en-US" smtClean="0"/>
              <a:pPr algn="r">
                <a:defRPr/>
              </a:pPr>
              <a:t>‹#›</a:t>
            </a:fld>
            <a:endParaRPr lang="en-US" dirty="0"/>
          </a:p>
        </p:txBody>
      </p:sp>
    </p:spTree>
    <p:extLst>
      <p:ext uri="{BB962C8B-B14F-4D97-AF65-F5344CB8AC3E}">
        <p14:creationId xmlns:p14="http://schemas.microsoft.com/office/powerpoint/2010/main" val="68113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6468614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828800" y="1981200"/>
            <a:ext cx="85344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smtClean="0"/>
          </a:p>
        </p:txBody>
      </p:sp>
    </p:spTree>
    <p:extLst>
      <p:ext uri="{BB962C8B-B14F-4D97-AF65-F5344CB8AC3E}">
        <p14:creationId xmlns:p14="http://schemas.microsoft.com/office/powerpoint/2010/main" val="2426346489"/>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346663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3616245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1375981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200930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40644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FBB416-B4FA-4121-9231-0154D5DFF297}"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728D3F-C684-4FE0-8A26-1027378B6B3F}" type="slidenum">
              <a:rPr lang="en-US" smtClean="0"/>
              <a:pPr/>
              <a:t>‹#›</a:t>
            </a:fld>
            <a:endParaRPr lang="en-US"/>
          </a:p>
        </p:txBody>
      </p:sp>
    </p:spTree>
    <p:extLst>
      <p:ext uri="{BB962C8B-B14F-4D97-AF65-F5344CB8AC3E}">
        <p14:creationId xmlns:p14="http://schemas.microsoft.com/office/powerpoint/2010/main" val="691517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FBB416-B4FA-4121-9231-0154D5DFF297}" type="datetimeFigureOut">
              <a:rPr lang="en-US" smtClean="0"/>
              <a:pPr/>
              <a:t>12/19/2025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728D3F-C684-4FE0-8A26-1027378B6B3F}" type="slidenum">
              <a:rPr lang="en-US" smtClean="0"/>
              <a:pPr/>
              <a:t>‹#›</a:t>
            </a:fld>
            <a:endParaRPr lang="en-US"/>
          </a:p>
        </p:txBody>
      </p:sp>
    </p:spTree>
    <p:extLst>
      <p:ext uri="{BB962C8B-B14F-4D97-AF65-F5344CB8AC3E}">
        <p14:creationId xmlns:p14="http://schemas.microsoft.com/office/powerpoint/2010/main" val="336270163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22659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2" r:id="rId18"/>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9.gif"/><Relationship Id="rId4" Type="http://schemas.openxmlformats.org/officeDocument/2006/relationships/notesSlide" Target="../notesSlides/notesSlide5.xml"/></Relationships>
</file>

<file path=ppt/slides/_rels/slide24.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6.xml"/><Relationship Id="rId4"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762000"/>
            <a:ext cx="6096000" cy="2286000"/>
          </a:xfrm>
        </p:spPr>
        <p:txBody>
          <a:bodyPr>
            <a:normAutofit fontScale="90000"/>
          </a:bodyPr>
          <a:lstStyle/>
          <a:p>
            <a:pPr algn="l"/>
            <a:r>
              <a:rPr lang="en-US" sz="7200" b="1" dirty="0" smtClean="0">
                <a:solidFill>
                  <a:schemeClr val="accent5">
                    <a:lumMod val="75000"/>
                  </a:schemeClr>
                </a:solidFill>
                <a:effectLst>
                  <a:outerShdw blurRad="38100" dist="38100" dir="2700000" algn="tl">
                    <a:srgbClr val="000000">
                      <a:alpha val="43137"/>
                    </a:srgbClr>
                  </a:outerShdw>
                </a:effectLst>
                <a:latin typeface="+mn-lt"/>
              </a:rPr>
              <a:t>Historical Evolution of </a:t>
            </a:r>
            <a:r>
              <a:rPr lang="en-US" sz="7200" b="1" dirty="0">
                <a:solidFill>
                  <a:schemeClr val="accent5">
                    <a:lumMod val="75000"/>
                  </a:schemeClr>
                </a:solidFill>
                <a:effectLst>
                  <a:outerShdw blurRad="38100" dist="38100" dir="2700000" algn="tl">
                    <a:srgbClr val="000000">
                      <a:alpha val="43137"/>
                    </a:srgbClr>
                  </a:outerShdw>
                </a:effectLst>
                <a:latin typeface="+mn-lt"/>
              </a:rPr>
              <a:t>Epidemiology </a:t>
            </a:r>
          </a:p>
        </p:txBody>
      </p:sp>
      <p:sp>
        <p:nvSpPr>
          <p:cNvPr id="3" name="Subtitle 2"/>
          <p:cNvSpPr>
            <a:spLocks noGrp="1"/>
          </p:cNvSpPr>
          <p:nvPr>
            <p:ph type="subTitle" idx="1"/>
          </p:nvPr>
        </p:nvSpPr>
        <p:spPr>
          <a:xfrm>
            <a:off x="1219200" y="4953000"/>
            <a:ext cx="9753600" cy="1638300"/>
          </a:xfrm>
        </p:spPr>
        <p:txBody>
          <a:bodyPr>
            <a:noAutofit/>
          </a:bodyPr>
          <a:lstStyle/>
          <a:p>
            <a:pPr algn="l"/>
            <a:r>
              <a:rPr lang="en-US" sz="3200" b="1" dirty="0">
                <a:solidFill>
                  <a:srgbClr val="26971D"/>
                </a:solidFill>
                <a:effectLst>
                  <a:outerShdw blurRad="38100" dist="38100" dir="2700000" algn="tl">
                    <a:srgbClr val="000000">
                      <a:alpha val="43137"/>
                    </a:srgbClr>
                  </a:outerShdw>
                </a:effectLst>
              </a:rPr>
              <a:t>Dr. Sireen </a:t>
            </a:r>
            <a:r>
              <a:rPr lang="en-US" sz="3200" b="1" dirty="0" err="1">
                <a:solidFill>
                  <a:srgbClr val="26971D"/>
                </a:solidFill>
                <a:effectLst>
                  <a:outerShdw blurRad="38100" dist="38100" dir="2700000" algn="tl">
                    <a:srgbClr val="000000">
                      <a:alpha val="43137"/>
                    </a:srgbClr>
                  </a:outerShdw>
                </a:effectLst>
              </a:rPr>
              <a:t>Alkhaldi</a:t>
            </a:r>
            <a:r>
              <a:rPr lang="en-US" sz="3200" b="1" dirty="0">
                <a:solidFill>
                  <a:srgbClr val="26971D"/>
                </a:solidFill>
                <a:effectLst>
                  <a:outerShdw blurRad="38100" dist="38100" dir="2700000" algn="tl">
                    <a:srgbClr val="000000">
                      <a:alpha val="43137"/>
                    </a:srgbClr>
                  </a:outerShdw>
                </a:effectLst>
              </a:rPr>
              <a:t>, BDS, MPH, DrPH</a:t>
            </a:r>
          </a:p>
          <a:p>
            <a:pPr algn="l"/>
            <a:r>
              <a:rPr lang="en-US" sz="3200" b="1" dirty="0">
                <a:solidFill>
                  <a:srgbClr val="26971D"/>
                </a:solidFill>
                <a:effectLst>
                  <a:outerShdw blurRad="38100" dist="38100" dir="2700000" algn="tl">
                    <a:srgbClr val="000000">
                      <a:alpha val="43137"/>
                    </a:srgbClr>
                  </a:outerShdw>
                </a:effectLst>
              </a:rPr>
              <a:t>Community Medicine, first semester </a:t>
            </a:r>
            <a:r>
              <a:rPr lang="en-US" sz="3200" b="1" dirty="0" smtClean="0">
                <a:solidFill>
                  <a:srgbClr val="26971D"/>
                </a:solidFill>
                <a:effectLst>
                  <a:outerShdw blurRad="38100" dist="38100" dir="2700000" algn="tl">
                    <a:srgbClr val="000000">
                      <a:alpha val="43137"/>
                    </a:srgbClr>
                  </a:outerShdw>
                </a:effectLst>
              </a:rPr>
              <a:t>2025/ 2026</a:t>
            </a:r>
          </a:p>
          <a:p>
            <a:pPr algn="l"/>
            <a:r>
              <a:rPr lang="en-US" sz="3200" b="1" dirty="0" smtClean="0">
                <a:solidFill>
                  <a:srgbClr val="26971D"/>
                </a:solidFill>
                <a:effectLst>
                  <a:outerShdw blurRad="38100" dist="38100" dir="2700000" algn="tl">
                    <a:srgbClr val="000000">
                      <a:alpha val="43137"/>
                    </a:srgbClr>
                  </a:outerShdw>
                </a:effectLst>
              </a:rPr>
              <a:t>School </a:t>
            </a:r>
            <a:r>
              <a:rPr lang="en-US" sz="3200" b="1" dirty="0">
                <a:solidFill>
                  <a:srgbClr val="26971D"/>
                </a:solidFill>
                <a:effectLst>
                  <a:outerShdw blurRad="38100" dist="38100" dir="2700000" algn="tl">
                    <a:srgbClr val="000000">
                      <a:alpha val="43137"/>
                    </a:srgbClr>
                  </a:outerShdw>
                </a:effectLst>
              </a:rPr>
              <a:t>of Medicine, The University of Jordan</a:t>
            </a:r>
          </a:p>
        </p:txBody>
      </p:sp>
      <p:pic>
        <p:nvPicPr>
          <p:cNvPr id="4" name="Picture 3"/>
          <p:cNvPicPr>
            <a:picLocks noChangeAspect="1"/>
          </p:cNvPicPr>
          <p:nvPr/>
        </p:nvPicPr>
        <p:blipFill>
          <a:blip r:embed="rId5"/>
          <a:stretch>
            <a:fillRect/>
          </a:stretch>
        </p:blipFill>
        <p:spPr>
          <a:xfrm>
            <a:off x="7467600" y="152400"/>
            <a:ext cx="4572000" cy="4572000"/>
          </a:xfrm>
          <a:prstGeom prst="rect">
            <a:avLst/>
          </a:prstGeom>
        </p:spPr>
      </p:pic>
      <p:pic>
        <p:nvPicPr>
          <p:cNvPr id="9" name="Audio 8">
            <a:hlinkClick r:id="" action="ppaction://media"/>
            <a:extLst>
              <a:ext uri="{FF2B5EF4-FFF2-40B4-BE49-F238E27FC236}">
                <a16:creationId xmlns:a16="http://schemas.microsoft.com/office/drawing/2014/main" id="{BF67FBEF-F5F5-4873-AF54-3E4D90A5A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021"/>
    </mc:Choice>
    <mc:Fallback xmlns="">
      <p:transition spd="slow" advTm="24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7400" y="1295400"/>
            <a:ext cx="8077200" cy="152400"/>
          </a:xfrm>
        </p:spPr>
        <p:txBody>
          <a:bodyPr>
            <a:noAutofit/>
          </a:bodyPr>
          <a:lstStyle/>
          <a:p>
            <a:r>
              <a:rPr lang="en-US" sz="3200" b="1" dirty="0">
                <a:solidFill>
                  <a:srgbClr val="92D050"/>
                </a:solidFill>
              </a:rPr>
              <a:t>Sir Austin Bradford Hill,  1965</a:t>
            </a:r>
            <a:r>
              <a:rPr lang="en-US" sz="3200" dirty="0">
                <a:solidFill>
                  <a:srgbClr val="92D050"/>
                </a:solidFill>
              </a:rPr>
              <a:t/>
            </a:r>
            <a:br>
              <a:rPr lang="en-US" sz="3200" dirty="0">
                <a:solidFill>
                  <a:srgbClr val="92D050"/>
                </a:solidFill>
              </a:rPr>
            </a:br>
            <a:endParaRPr lang="en-US" sz="3200" dirty="0">
              <a:solidFill>
                <a:srgbClr val="92D050"/>
              </a:solidFill>
            </a:endParaRPr>
          </a:p>
        </p:txBody>
      </p:sp>
      <p:sp>
        <p:nvSpPr>
          <p:cNvPr id="6" name="Content Placeholder 5"/>
          <p:cNvSpPr>
            <a:spLocks noGrp="1"/>
          </p:cNvSpPr>
          <p:nvPr>
            <p:ph idx="1"/>
          </p:nvPr>
        </p:nvSpPr>
        <p:spPr>
          <a:xfrm>
            <a:off x="2286000" y="1981200"/>
            <a:ext cx="4876800" cy="4160520"/>
          </a:xfrm>
        </p:spPr>
        <p:txBody>
          <a:bodyPr>
            <a:noAutofit/>
          </a:bodyPr>
          <a:lstStyle/>
          <a:p>
            <a:r>
              <a:rPr lang="en-US" sz="3200" i="1" spc="300" dirty="0"/>
              <a:t>In what circumstances can we pass from [an] observed association to a verdict of causation? Upon what basis should we proceed to do so?</a:t>
            </a:r>
          </a:p>
          <a:p>
            <a:endParaRPr lang="en-US" sz="3200" dirty="0"/>
          </a:p>
        </p:txBody>
      </p:sp>
      <p:pic>
        <p:nvPicPr>
          <p:cNvPr id="7" name="Picture 5" descr="hill"/>
          <p:cNvPicPr>
            <a:picLocks noChangeAspect="1" noChangeArrowheads="1"/>
          </p:cNvPicPr>
          <p:nvPr/>
        </p:nvPicPr>
        <p:blipFill>
          <a:blip r:embed="rId4"/>
          <a:srcRect/>
          <a:stretch>
            <a:fillRect/>
          </a:stretch>
        </p:blipFill>
        <p:spPr bwMode="auto">
          <a:xfrm>
            <a:off x="7467600" y="2362201"/>
            <a:ext cx="2679122" cy="3657599"/>
          </a:xfrm>
          <a:prstGeom prst="rect">
            <a:avLst/>
          </a:prstGeom>
          <a:noFill/>
        </p:spPr>
      </p:pic>
      <p:pic>
        <p:nvPicPr>
          <p:cNvPr id="2" name="Audio 1">
            <a:hlinkClick r:id="" action="ppaction://media"/>
            <a:extLst>
              <a:ext uri="{FF2B5EF4-FFF2-40B4-BE49-F238E27FC236}">
                <a16:creationId xmlns:a16="http://schemas.microsoft.com/office/drawing/2014/main" id="{28C7780B-60AD-44D4-BE42-89587A1932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84289305"/>
      </p:ext>
    </p:extLst>
  </p:cSld>
  <p:clrMapOvr>
    <a:masterClrMapping/>
  </p:clrMapOvr>
  <mc:AlternateContent xmlns:mc="http://schemas.openxmlformats.org/markup-compatibility/2006" xmlns:p14="http://schemas.microsoft.com/office/powerpoint/2010/main">
    <mc:Choice Requires="p14">
      <p:transition spd="slow" p14:dur="2000" advTm="39160"/>
    </mc:Choice>
    <mc:Fallback xmlns="">
      <p:transition spd="slow" advTm="39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25" y="228601"/>
            <a:ext cx="9404723" cy="1066800"/>
          </a:xfrm>
        </p:spPr>
        <p:txBody>
          <a:bodyPr>
            <a:noAutofit/>
          </a:bodyPr>
          <a:lstStyle/>
          <a:p>
            <a:r>
              <a:rPr lang="en-US" b="1" dirty="0">
                <a:solidFill>
                  <a:srgbClr val="92D050"/>
                </a:solidFill>
                <a:latin typeface="+mn-lt"/>
              </a:rPr>
              <a:t>Guidelines for judging whether an association is causal</a:t>
            </a:r>
          </a:p>
        </p:txBody>
      </p:sp>
      <p:sp>
        <p:nvSpPr>
          <p:cNvPr id="3" name="Content Placeholder 2"/>
          <p:cNvSpPr>
            <a:spLocks noGrp="1"/>
          </p:cNvSpPr>
          <p:nvPr>
            <p:ph idx="1"/>
          </p:nvPr>
        </p:nvSpPr>
        <p:spPr>
          <a:xfrm>
            <a:off x="762000" y="2057400"/>
            <a:ext cx="10744200" cy="4724400"/>
          </a:xfrm>
        </p:spPr>
        <p:txBody>
          <a:bodyPr>
            <a:normAutofit/>
          </a:bodyPr>
          <a:lstStyle/>
          <a:p>
            <a:pPr>
              <a:spcBef>
                <a:spcPts val="600"/>
              </a:spcBef>
              <a:buNone/>
            </a:pPr>
            <a:r>
              <a:rPr lang="en-US" sz="4000" b="1" dirty="0" smtClean="0">
                <a:solidFill>
                  <a:srgbClr val="92D050"/>
                </a:solidFill>
                <a:latin typeface="Calibri" panose="020F0502020204030204" pitchFamily="34" charset="0"/>
                <a:cs typeface="Calibri" panose="020F0502020204030204" pitchFamily="34" charset="0"/>
              </a:rPr>
              <a:t>Hill’s Criteria: </a:t>
            </a:r>
            <a:r>
              <a:rPr lang="en-US" sz="2800" b="1" dirty="0" smtClean="0">
                <a:solidFill>
                  <a:schemeClr val="accent1">
                    <a:lumMod val="75000"/>
                  </a:schemeClr>
                </a:solidFill>
                <a:latin typeface="Calibri" panose="020F0502020204030204" pitchFamily="34" charset="0"/>
                <a:cs typeface="Calibri" panose="020F0502020204030204" pitchFamily="34" charset="0"/>
              </a:rPr>
              <a:t>Nine criteria useful in establishing epidemiologic evidence of a causal relationship between a presumed cause and an effect: </a:t>
            </a:r>
            <a:endParaRPr lang="en-US" sz="2800" b="1" dirty="0">
              <a:solidFill>
                <a:schemeClr val="accent1">
                  <a:lumMod val="75000"/>
                </a:schemeClr>
              </a:solidFill>
              <a:latin typeface="Calibri" panose="020F0502020204030204" pitchFamily="34" charset="0"/>
              <a:cs typeface="Calibri" panose="020F0502020204030204" pitchFamily="34" charset="0"/>
            </a:endParaRPr>
          </a:p>
          <a:p>
            <a:pPr marL="850392" lvl="1" indent="-457200">
              <a:lnSpc>
                <a:spcPct val="110000"/>
              </a:lnSpc>
              <a:spcBef>
                <a:spcPts val="600"/>
              </a:spcBef>
              <a:buFont typeface="+mj-lt"/>
              <a:buAutoNum type="arabicPeriod"/>
            </a:pPr>
            <a:r>
              <a:rPr lang="en-US" sz="3200" b="1" dirty="0">
                <a:solidFill>
                  <a:schemeClr val="accent1">
                    <a:lumMod val="75000"/>
                  </a:schemeClr>
                </a:solidFill>
                <a:latin typeface="Calibri" panose="020F0502020204030204" pitchFamily="34" charset="0"/>
                <a:cs typeface="Calibri" panose="020F0502020204030204" pitchFamily="34" charset="0"/>
              </a:rPr>
              <a:t>Temporality:</a:t>
            </a:r>
            <a:r>
              <a:rPr lang="en-US" sz="3200" dirty="0">
                <a:solidFill>
                  <a:schemeClr val="accent1">
                    <a:lumMod val="75000"/>
                  </a:schemeClr>
                </a:solidFill>
                <a:latin typeface="Calibri" panose="020F0502020204030204" pitchFamily="34" charset="0"/>
                <a:cs typeface="Calibri" panose="020F0502020204030204" pitchFamily="34" charset="0"/>
              </a:rPr>
              <a:t> cause precedes effect.</a:t>
            </a:r>
          </a:p>
          <a:p>
            <a:pPr marL="850392" lvl="1" indent="-457200">
              <a:lnSpc>
                <a:spcPct val="110000"/>
              </a:lnSpc>
              <a:spcBef>
                <a:spcPts val="600"/>
              </a:spcBef>
              <a:buFont typeface="+mj-lt"/>
              <a:buAutoNum type="arabicPeriod"/>
            </a:pPr>
            <a:r>
              <a:rPr lang="en-US" sz="3200" b="1" dirty="0">
                <a:solidFill>
                  <a:schemeClr val="accent1">
                    <a:lumMod val="75000"/>
                  </a:schemeClr>
                </a:solidFill>
                <a:latin typeface="Calibri" panose="020F0502020204030204" pitchFamily="34" charset="0"/>
                <a:cs typeface="Calibri" panose="020F0502020204030204" pitchFamily="34" charset="0"/>
              </a:rPr>
              <a:t>Strength of association</a:t>
            </a:r>
            <a:r>
              <a:rPr lang="en-US" sz="3200" dirty="0">
                <a:solidFill>
                  <a:schemeClr val="accent1">
                    <a:lumMod val="75000"/>
                  </a:schemeClr>
                </a:solidFill>
                <a:latin typeface="Calibri" panose="020F0502020204030204" pitchFamily="34" charset="0"/>
                <a:cs typeface="Calibri" panose="020F0502020204030204" pitchFamily="34" charset="0"/>
              </a:rPr>
              <a:t>: large relative risk.</a:t>
            </a:r>
          </a:p>
          <a:p>
            <a:pPr marL="850392" lvl="1" indent="-457200">
              <a:lnSpc>
                <a:spcPct val="110000"/>
              </a:lnSpc>
              <a:spcBef>
                <a:spcPts val="600"/>
              </a:spcBef>
              <a:buFont typeface="+mj-lt"/>
              <a:buAutoNum type="arabicPeriod"/>
            </a:pPr>
            <a:r>
              <a:rPr lang="en-US" sz="3200" b="1" dirty="0">
                <a:solidFill>
                  <a:schemeClr val="accent1">
                    <a:lumMod val="75000"/>
                  </a:schemeClr>
                </a:solidFill>
                <a:latin typeface="Calibri" panose="020F0502020204030204" pitchFamily="34" charset="0"/>
                <a:cs typeface="Calibri" panose="020F0502020204030204" pitchFamily="34" charset="0"/>
              </a:rPr>
              <a:t>Consistency</a:t>
            </a:r>
            <a:r>
              <a:rPr lang="en-US" sz="3200" dirty="0">
                <a:solidFill>
                  <a:schemeClr val="accent1">
                    <a:lumMod val="75000"/>
                  </a:schemeClr>
                </a:solidFill>
                <a:latin typeface="Calibri" panose="020F0502020204030204" pitchFamily="34" charset="0"/>
                <a:cs typeface="Calibri" panose="020F0502020204030204" pitchFamily="34" charset="0"/>
              </a:rPr>
              <a:t>: repeatedly observed by </a:t>
            </a:r>
            <a:r>
              <a:rPr lang="en-US" sz="3200" dirty="0" smtClean="0">
                <a:solidFill>
                  <a:schemeClr val="accent1">
                    <a:lumMod val="75000"/>
                  </a:schemeClr>
                </a:solidFill>
                <a:latin typeface="Calibri" panose="020F0502020204030204" pitchFamily="34" charset="0"/>
                <a:cs typeface="Calibri" panose="020F0502020204030204" pitchFamily="34" charset="0"/>
              </a:rPr>
              <a:t>different </a:t>
            </a:r>
            <a:r>
              <a:rPr lang="en-US" sz="3200" dirty="0">
                <a:solidFill>
                  <a:schemeClr val="accent1">
                    <a:lumMod val="75000"/>
                  </a:schemeClr>
                </a:solidFill>
                <a:latin typeface="Calibri" panose="020F0502020204030204" pitchFamily="34" charset="0"/>
                <a:cs typeface="Calibri" panose="020F0502020204030204" pitchFamily="34" charset="0"/>
              </a:rPr>
              <a:t>persons, in different places, circumstances, and </a:t>
            </a:r>
            <a:r>
              <a:rPr lang="en-US" sz="3200" dirty="0" smtClean="0">
                <a:solidFill>
                  <a:schemeClr val="accent1">
                    <a:lumMod val="75000"/>
                  </a:schemeClr>
                </a:solidFill>
                <a:latin typeface="Calibri" panose="020F0502020204030204" pitchFamily="34" charset="0"/>
                <a:cs typeface="Calibri" panose="020F0502020204030204" pitchFamily="34" charset="0"/>
              </a:rPr>
              <a:t>times.</a:t>
            </a:r>
            <a:endParaRPr lang="en-US" sz="3200" dirty="0">
              <a:solidFill>
                <a:schemeClr val="accent1">
                  <a:lumMod val="75000"/>
                </a:schemeClr>
              </a:solidFill>
              <a:latin typeface="Calibri" panose="020F0502020204030204" pitchFamily="34" charset="0"/>
              <a:cs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4CD61E8C-BD82-4AD1-990D-01A9225A2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13833906"/>
      </p:ext>
    </p:extLst>
  </p:cSld>
  <p:clrMapOvr>
    <a:masterClrMapping/>
  </p:clrMapOvr>
  <mc:AlternateContent xmlns:mc="http://schemas.openxmlformats.org/markup-compatibility/2006" xmlns:p14="http://schemas.microsoft.com/office/powerpoint/2010/main">
    <mc:Choice Requires="p14">
      <p:transition spd="slow" p14:dur="2000" advTm="138559"/>
    </mc:Choice>
    <mc:Fallback xmlns="">
      <p:transition spd="slow" advTm="13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56674"/>
            <a:ext cx="10623923" cy="1038726"/>
          </a:xfrm>
        </p:spPr>
        <p:txBody>
          <a:bodyPr>
            <a:noAutofit/>
          </a:bodyPr>
          <a:lstStyle/>
          <a:p>
            <a:r>
              <a:rPr lang="en-US" sz="4000" b="1" dirty="0">
                <a:solidFill>
                  <a:srgbClr val="92D050"/>
                </a:solidFill>
                <a:latin typeface="+mn-lt"/>
              </a:rPr>
              <a:t>Guidelines for judging </a:t>
            </a:r>
            <a:r>
              <a:rPr lang="en-US" sz="4000" b="1" dirty="0" smtClean="0">
                <a:solidFill>
                  <a:srgbClr val="92D050"/>
                </a:solidFill>
                <a:latin typeface="+mn-lt"/>
              </a:rPr>
              <a:t>whether </a:t>
            </a:r>
            <a:r>
              <a:rPr lang="en-US" sz="4000" b="1" dirty="0">
                <a:solidFill>
                  <a:srgbClr val="92D050"/>
                </a:solidFill>
                <a:latin typeface="+mn-lt"/>
              </a:rPr>
              <a:t>an association is causal</a:t>
            </a:r>
          </a:p>
        </p:txBody>
      </p:sp>
      <p:sp>
        <p:nvSpPr>
          <p:cNvPr id="2" name="Content Placeholder 1"/>
          <p:cNvSpPr>
            <a:spLocks noGrp="1"/>
          </p:cNvSpPr>
          <p:nvPr>
            <p:ph idx="1"/>
          </p:nvPr>
        </p:nvSpPr>
        <p:spPr>
          <a:xfrm>
            <a:off x="394138" y="1371600"/>
            <a:ext cx="11645462" cy="5334000"/>
          </a:xfrm>
        </p:spPr>
        <p:txBody>
          <a:bodyPr>
            <a:noAutofit/>
          </a:bodyPr>
          <a:lstStyle/>
          <a:p>
            <a:pPr marL="850392" lvl="1" indent="-457200">
              <a:buFont typeface="+mj-lt"/>
              <a:buAutoNum type="arabicPeriod" startAt="4"/>
            </a:pPr>
            <a:r>
              <a:rPr lang="en-US" sz="3200" b="1" dirty="0" smtClean="0">
                <a:solidFill>
                  <a:schemeClr val="accent1">
                    <a:lumMod val="75000"/>
                  </a:schemeClr>
                </a:solidFill>
                <a:latin typeface="Calibri" panose="020F0502020204030204" pitchFamily="34" charset="0"/>
                <a:cs typeface="Calibri" panose="020F0502020204030204" pitchFamily="34" charset="0"/>
              </a:rPr>
              <a:t>Biological </a:t>
            </a:r>
            <a:r>
              <a:rPr lang="en-US" sz="3200" b="1" dirty="0">
                <a:solidFill>
                  <a:schemeClr val="accent1">
                    <a:lumMod val="75000"/>
                  </a:schemeClr>
                </a:solidFill>
                <a:latin typeface="Calibri" panose="020F0502020204030204" pitchFamily="34" charset="0"/>
                <a:cs typeface="Calibri" panose="020F0502020204030204" pitchFamily="34" charset="0"/>
              </a:rPr>
              <a:t>gradient (dose </a:t>
            </a:r>
            <a:r>
              <a:rPr lang="en-US" sz="3200" b="1" dirty="0" smtClean="0">
                <a:solidFill>
                  <a:schemeClr val="accent1">
                    <a:lumMod val="75000"/>
                  </a:schemeClr>
                </a:solidFill>
                <a:latin typeface="Calibri" panose="020F0502020204030204" pitchFamily="34" charset="0"/>
                <a:cs typeface="Calibri" panose="020F0502020204030204" pitchFamily="34" charset="0"/>
              </a:rPr>
              <a:t>response</a:t>
            </a:r>
            <a:r>
              <a:rPr lang="en-US" sz="3200" b="1" dirty="0">
                <a:solidFill>
                  <a:schemeClr val="accent1">
                    <a:lumMod val="75000"/>
                  </a:schemeClr>
                </a:solidFill>
                <a:latin typeface="Calibri" panose="020F0502020204030204" pitchFamily="34" charset="0"/>
                <a:cs typeface="Calibri" panose="020F0502020204030204" pitchFamily="34" charset="0"/>
              </a:rPr>
              <a:t>): </a:t>
            </a:r>
            <a:r>
              <a:rPr lang="en-US" sz="3200" dirty="0">
                <a:solidFill>
                  <a:schemeClr val="accent1">
                    <a:lumMod val="75000"/>
                  </a:schemeClr>
                </a:solidFill>
                <a:latin typeface="Calibri" panose="020F0502020204030204" pitchFamily="34" charset="0"/>
                <a:cs typeface="Calibri" panose="020F0502020204030204" pitchFamily="34" charset="0"/>
              </a:rPr>
              <a:t>larger exposures to cause associated with higher rates of disease. And reduction in exposure is followed by lower rates of disease (reversibility).</a:t>
            </a:r>
          </a:p>
          <a:p>
            <a:pPr marL="850392" lvl="1" indent="-457200">
              <a:buFont typeface="+mj-lt"/>
              <a:buAutoNum type="arabicPeriod" startAt="4"/>
            </a:pPr>
            <a:r>
              <a:rPr lang="en-US" sz="3200" b="1" dirty="0">
                <a:solidFill>
                  <a:schemeClr val="accent1">
                    <a:lumMod val="75000"/>
                  </a:schemeClr>
                </a:solidFill>
                <a:latin typeface="Calibri" panose="020F0502020204030204" pitchFamily="34" charset="0"/>
                <a:cs typeface="Calibri" panose="020F0502020204030204" pitchFamily="34" charset="0"/>
              </a:rPr>
              <a:t>Biological plausibility</a:t>
            </a:r>
            <a:r>
              <a:rPr lang="en-US" sz="3200" dirty="0">
                <a:solidFill>
                  <a:schemeClr val="accent1">
                    <a:lumMod val="75000"/>
                  </a:schemeClr>
                </a:solidFill>
                <a:latin typeface="Calibri" panose="020F0502020204030204" pitchFamily="34" charset="0"/>
                <a:cs typeface="Calibri" panose="020F0502020204030204" pitchFamily="34" charset="0"/>
              </a:rPr>
              <a:t>: makes sense, according to biologic knowledge of the time.</a:t>
            </a:r>
          </a:p>
          <a:p>
            <a:pPr marL="850392" lvl="1" indent="-457200">
              <a:buFont typeface="+mj-lt"/>
              <a:buAutoNum type="arabicPeriod" startAt="4"/>
            </a:pPr>
            <a:r>
              <a:rPr lang="en-US" sz="3200" b="1" dirty="0">
                <a:solidFill>
                  <a:schemeClr val="accent1">
                    <a:lumMod val="75000"/>
                  </a:schemeClr>
                </a:solidFill>
                <a:latin typeface="Calibri" panose="020F0502020204030204" pitchFamily="34" charset="0"/>
                <a:cs typeface="Calibri" panose="020F0502020204030204" pitchFamily="34" charset="0"/>
              </a:rPr>
              <a:t>Experimental evidence.</a:t>
            </a:r>
            <a:r>
              <a:rPr lang="en-US" sz="3200" dirty="0">
                <a:solidFill>
                  <a:schemeClr val="accent1">
                    <a:lumMod val="75000"/>
                  </a:schemeClr>
                </a:solidFill>
                <a:latin typeface="Calibri" panose="020F0502020204030204" pitchFamily="34" charset="0"/>
                <a:cs typeface="Calibri" panose="020F0502020204030204" pitchFamily="34" charset="0"/>
              </a:rPr>
              <a:t> </a:t>
            </a:r>
          </a:p>
          <a:p>
            <a:pPr marL="850392" lvl="1" indent="-457200">
              <a:buFont typeface="+mj-lt"/>
              <a:buAutoNum type="arabicPeriod" startAt="4"/>
            </a:pPr>
            <a:r>
              <a:rPr lang="en-US" sz="3200" b="1" dirty="0">
                <a:solidFill>
                  <a:schemeClr val="accent1">
                    <a:lumMod val="75000"/>
                  </a:schemeClr>
                </a:solidFill>
                <a:latin typeface="Calibri" panose="020F0502020204030204" pitchFamily="34" charset="0"/>
                <a:cs typeface="Calibri" panose="020F0502020204030204" pitchFamily="34" charset="0"/>
              </a:rPr>
              <a:t>Other criteria: Analogy </a:t>
            </a:r>
            <a:r>
              <a:rPr lang="en-US" sz="3200" dirty="0">
                <a:solidFill>
                  <a:schemeClr val="accent1">
                    <a:lumMod val="75000"/>
                  </a:schemeClr>
                </a:solidFill>
                <a:latin typeface="Calibri" panose="020F0502020204030204" pitchFamily="34" charset="0"/>
                <a:cs typeface="Calibri" panose="020F0502020204030204" pitchFamily="34" charset="0"/>
              </a:rPr>
              <a:t>(cause &amp; effect relationship already established for a similar exposure or disease</a:t>
            </a:r>
            <a:r>
              <a:rPr lang="en-US" sz="3200" dirty="0" smtClean="0">
                <a:solidFill>
                  <a:schemeClr val="accent1">
                    <a:lumMod val="75000"/>
                  </a:schemeClr>
                </a:solidFill>
                <a:latin typeface="Calibri" panose="020F0502020204030204" pitchFamily="34" charset="0"/>
                <a:cs typeface="Calibri" panose="020F0502020204030204" pitchFamily="34" charset="0"/>
              </a:rPr>
              <a:t>).</a:t>
            </a:r>
          </a:p>
          <a:p>
            <a:pPr marL="850392" lvl="1" indent="-457200">
              <a:buFont typeface="+mj-lt"/>
              <a:buAutoNum type="arabicPeriod" startAt="4"/>
            </a:pP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b="1" dirty="0">
                <a:solidFill>
                  <a:schemeClr val="accent1">
                    <a:lumMod val="75000"/>
                  </a:schemeClr>
                </a:solidFill>
                <a:latin typeface="Calibri" panose="020F0502020204030204" pitchFamily="34" charset="0"/>
                <a:cs typeface="Calibri" panose="020F0502020204030204" pitchFamily="34" charset="0"/>
              </a:rPr>
              <a:t>S</a:t>
            </a:r>
            <a:r>
              <a:rPr lang="en-US" sz="3200" b="1" dirty="0" smtClean="0">
                <a:solidFill>
                  <a:schemeClr val="accent1">
                    <a:lumMod val="75000"/>
                  </a:schemeClr>
                </a:solidFill>
                <a:latin typeface="Calibri" panose="020F0502020204030204" pitchFamily="34" charset="0"/>
                <a:cs typeface="Calibri" panose="020F0502020204030204" pitchFamily="34" charset="0"/>
              </a:rPr>
              <a:t>pecificity</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a:solidFill>
                  <a:schemeClr val="accent1">
                    <a:lumMod val="75000"/>
                  </a:schemeClr>
                </a:solidFill>
                <a:latin typeface="Calibri" panose="020F0502020204030204" pitchFamily="34" charset="0"/>
                <a:cs typeface="Calibri" panose="020F0502020204030204" pitchFamily="34" charset="0"/>
              </a:rPr>
              <a:t>(one cause lead to one effect) and </a:t>
            </a:r>
            <a:endParaRPr lang="en-US" sz="3200" dirty="0" smtClean="0">
              <a:solidFill>
                <a:schemeClr val="accent1">
                  <a:lumMod val="75000"/>
                </a:schemeClr>
              </a:solidFill>
              <a:latin typeface="Calibri" panose="020F0502020204030204" pitchFamily="34" charset="0"/>
              <a:cs typeface="Calibri" panose="020F0502020204030204" pitchFamily="34" charset="0"/>
            </a:endParaRPr>
          </a:p>
          <a:p>
            <a:pPr marL="850392" lvl="1" indent="-457200">
              <a:buFont typeface="+mj-lt"/>
              <a:buAutoNum type="arabicPeriod" startAt="4"/>
            </a:pPr>
            <a:r>
              <a:rPr lang="en-US" sz="3200" b="1" dirty="0">
                <a:solidFill>
                  <a:schemeClr val="accent1">
                    <a:lumMod val="75000"/>
                  </a:schemeClr>
                </a:solidFill>
                <a:latin typeface="Calibri" panose="020F0502020204030204" pitchFamily="34" charset="0"/>
                <a:cs typeface="Calibri" panose="020F0502020204030204" pitchFamily="34" charset="0"/>
              </a:rPr>
              <a:t>C</a:t>
            </a:r>
            <a:r>
              <a:rPr lang="en-US" sz="3200" b="1" dirty="0" smtClean="0">
                <a:solidFill>
                  <a:schemeClr val="accent1">
                    <a:lumMod val="75000"/>
                  </a:schemeClr>
                </a:solidFill>
                <a:latin typeface="Calibri" panose="020F0502020204030204" pitchFamily="34" charset="0"/>
                <a:cs typeface="Calibri" panose="020F0502020204030204" pitchFamily="34" charset="0"/>
              </a:rPr>
              <a:t>oherence </a:t>
            </a:r>
            <a:r>
              <a:rPr lang="en-US" sz="3200" dirty="0" smtClean="0">
                <a:solidFill>
                  <a:schemeClr val="accent1">
                    <a:lumMod val="75000"/>
                  </a:schemeClr>
                </a:solidFill>
                <a:latin typeface="Calibri" panose="020F0502020204030204" pitchFamily="34" charset="0"/>
                <a:cs typeface="Calibri" panose="020F0502020204030204" pitchFamily="34" charset="0"/>
              </a:rPr>
              <a:t> </a:t>
            </a:r>
            <a:r>
              <a:rPr lang="en-US" sz="3200" dirty="0">
                <a:solidFill>
                  <a:schemeClr val="accent1">
                    <a:lumMod val="75000"/>
                  </a:schemeClr>
                </a:solidFill>
                <a:latin typeface="Calibri" panose="020F0502020204030204" pitchFamily="34" charset="0"/>
                <a:cs typeface="Calibri" panose="020F0502020204030204" pitchFamily="34" charset="0"/>
              </a:rPr>
              <a:t>(not </a:t>
            </a:r>
            <a:r>
              <a:rPr lang="en-US" sz="3200" dirty="0" smtClean="0">
                <a:solidFill>
                  <a:schemeClr val="accent1">
                    <a:lumMod val="75000"/>
                  </a:schemeClr>
                </a:solidFill>
                <a:latin typeface="Calibri" panose="020F0502020204030204" pitchFamily="34" charset="0"/>
                <a:cs typeface="Calibri" panose="020F0502020204030204" pitchFamily="34" charset="0"/>
              </a:rPr>
              <a:t>seriously </a:t>
            </a:r>
            <a:r>
              <a:rPr lang="en-US" sz="3200" dirty="0">
                <a:solidFill>
                  <a:schemeClr val="accent1">
                    <a:lumMod val="75000"/>
                  </a:schemeClr>
                </a:solidFill>
                <a:latin typeface="Calibri" panose="020F0502020204030204" pitchFamily="34" charset="0"/>
                <a:cs typeface="Calibri" panose="020F0502020204030204" pitchFamily="34" charset="0"/>
              </a:rPr>
              <a:t>conflict with the generally known facts of the natural history and biology of the disease).</a:t>
            </a:r>
          </a:p>
          <a:p>
            <a:pPr marL="393192" lvl="1" indent="0">
              <a:buNone/>
            </a:pPr>
            <a:endParaRPr lang="en-US" sz="2800" dirty="0">
              <a:solidFill>
                <a:schemeClr val="accent1">
                  <a:lumMod val="75000"/>
                </a:schemeClr>
              </a:solidFill>
            </a:endParaRPr>
          </a:p>
        </p:txBody>
      </p:sp>
      <p:pic>
        <p:nvPicPr>
          <p:cNvPr id="3" name="Audio 2">
            <a:hlinkClick r:id="" action="ppaction://media"/>
            <a:extLst>
              <a:ext uri="{FF2B5EF4-FFF2-40B4-BE49-F238E27FC236}">
                <a16:creationId xmlns:a16="http://schemas.microsoft.com/office/drawing/2014/main" id="{5F71AB6F-A1B2-4718-873B-52C6920B30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50326383"/>
      </p:ext>
    </p:extLst>
  </p:cSld>
  <p:clrMapOvr>
    <a:masterClrMapping/>
  </p:clrMapOvr>
  <mc:AlternateContent xmlns:mc="http://schemas.openxmlformats.org/markup-compatibility/2006" xmlns:p14="http://schemas.microsoft.com/office/powerpoint/2010/main">
    <mc:Choice Requires="p14">
      <p:transition spd="slow" p14:dur="2000" advTm="193528"/>
    </mc:Choice>
    <mc:Fallback xmlns="">
      <p:transition spd="slow" advTm="193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891EE72F-F2E1-4F0E-AA0E-F2273EA97B9C}"/>
              </a:ext>
            </a:extLst>
          </p:cNvPr>
          <p:cNvSpPr>
            <a:spLocks noGrp="1" noChangeArrowheads="1"/>
          </p:cNvSpPr>
          <p:nvPr>
            <p:ph type="title"/>
          </p:nvPr>
        </p:nvSpPr>
        <p:spPr>
          <a:xfrm>
            <a:off x="533400" y="365125"/>
            <a:ext cx="10820400" cy="1006475"/>
          </a:xfrm>
        </p:spPr>
        <p:txBody>
          <a:bodyPr>
            <a:normAutofit fontScale="90000"/>
          </a:bodyPr>
          <a:lstStyle/>
          <a:p>
            <a:pPr eaLnBrk="1" hangingPunct="1"/>
            <a:r>
              <a:rPr lang="en-US" altLang="en-US" sz="5400" b="1" dirty="0">
                <a:solidFill>
                  <a:srgbClr val="00B050"/>
                </a:solidFill>
                <a:latin typeface="+mn-lt"/>
              </a:rPr>
              <a:t>Framingham </a:t>
            </a:r>
            <a:r>
              <a:rPr lang="en-US" altLang="en-US" sz="5400" b="1" dirty="0" smtClean="0">
                <a:solidFill>
                  <a:srgbClr val="00B050"/>
                </a:solidFill>
                <a:latin typeface="+mn-lt"/>
              </a:rPr>
              <a:t>Study,</a:t>
            </a:r>
            <a:br>
              <a:rPr lang="en-US" altLang="en-US" sz="5400" b="1" dirty="0" smtClean="0">
                <a:solidFill>
                  <a:srgbClr val="00B050"/>
                </a:solidFill>
                <a:latin typeface="+mn-lt"/>
              </a:rPr>
            </a:br>
            <a:r>
              <a:rPr lang="en-US" altLang="en-US" sz="4900" b="1" dirty="0" smtClean="0">
                <a:solidFill>
                  <a:srgbClr val="00B050"/>
                </a:solidFill>
                <a:latin typeface="+mn-lt"/>
              </a:rPr>
              <a:t>Started 1948</a:t>
            </a:r>
            <a:endParaRPr lang="en-US" altLang="en-US" sz="4900" b="1" dirty="0">
              <a:solidFill>
                <a:srgbClr val="00B050"/>
              </a:solidFill>
              <a:latin typeface="+mn-lt"/>
            </a:endParaRPr>
          </a:p>
        </p:txBody>
      </p:sp>
      <p:sp>
        <p:nvSpPr>
          <p:cNvPr id="68611" name="Content Placeholder 2">
            <a:extLst>
              <a:ext uri="{FF2B5EF4-FFF2-40B4-BE49-F238E27FC236}">
                <a16:creationId xmlns:a16="http://schemas.microsoft.com/office/drawing/2014/main" id="{9210A134-E953-4196-AF60-C2A8E9D67E55}"/>
              </a:ext>
            </a:extLst>
          </p:cNvPr>
          <p:cNvSpPr>
            <a:spLocks noGrp="1" noChangeArrowheads="1"/>
          </p:cNvSpPr>
          <p:nvPr>
            <p:ph idx="1"/>
          </p:nvPr>
        </p:nvSpPr>
        <p:spPr>
          <a:xfrm>
            <a:off x="431800" y="1371600"/>
            <a:ext cx="10922000" cy="5334000"/>
          </a:xfrm>
        </p:spPr>
        <p:txBody>
          <a:bodyPr/>
          <a:lstStyle/>
          <a:p>
            <a:pPr marL="0" indent="0" eaLnBrk="1" hangingPunct="1">
              <a:buFont typeface="Arial" panose="020B0604020202020204" pitchFamily="34" charset="0"/>
              <a:buNone/>
            </a:pPr>
            <a:endParaRPr lang="en-US" altLang="en-US" dirty="0"/>
          </a:p>
          <a:p>
            <a:pPr marL="0" indent="0" eaLnBrk="1" hangingPunct="1">
              <a:buFont typeface="Arial" panose="020B0604020202020204" pitchFamily="34" charset="0"/>
              <a:buNone/>
            </a:pPr>
            <a:r>
              <a:rPr lang="en-US" altLang="en-US" sz="3600" b="1" dirty="0">
                <a:solidFill>
                  <a:srgbClr val="0060A8"/>
                </a:solidFill>
              </a:rPr>
              <a:t>What is the Framingham study? </a:t>
            </a:r>
          </a:p>
          <a:p>
            <a:pPr marL="0" indent="0" eaLnBrk="1" hangingPunct="1">
              <a:buFont typeface="Arial" panose="020B0604020202020204" pitchFamily="34" charset="0"/>
              <a:buNone/>
            </a:pPr>
            <a:r>
              <a:rPr lang="en-US" altLang="en-US" sz="3600" b="1" dirty="0" smtClean="0">
                <a:solidFill>
                  <a:srgbClr val="0060A8"/>
                </a:solidFill>
              </a:rPr>
              <a:t>Where </a:t>
            </a:r>
            <a:r>
              <a:rPr lang="en-US" altLang="en-US" sz="3600" b="1" dirty="0">
                <a:solidFill>
                  <a:srgbClr val="0060A8"/>
                </a:solidFill>
              </a:rPr>
              <a:t>did it start? </a:t>
            </a:r>
          </a:p>
          <a:p>
            <a:pPr marL="0" indent="0" eaLnBrk="1" hangingPunct="1">
              <a:buFont typeface="Arial" panose="020B0604020202020204" pitchFamily="34" charset="0"/>
              <a:buNone/>
            </a:pPr>
            <a:r>
              <a:rPr lang="en-US" altLang="en-US" sz="3600" b="1" dirty="0">
                <a:solidFill>
                  <a:srgbClr val="0060A8"/>
                </a:solidFill>
              </a:rPr>
              <a:t>What was the disease studied?</a:t>
            </a:r>
          </a:p>
          <a:p>
            <a:pPr marL="0" indent="0" eaLnBrk="1" hangingPunct="1">
              <a:buFont typeface="Arial" panose="020B0604020202020204" pitchFamily="34" charset="0"/>
              <a:buNone/>
            </a:pPr>
            <a:r>
              <a:rPr lang="en-US" altLang="en-US" sz="3600" b="1" dirty="0">
                <a:solidFill>
                  <a:srgbClr val="0060A8"/>
                </a:solidFill>
              </a:rPr>
              <a:t>What are the most important findings?</a:t>
            </a:r>
          </a:p>
          <a:p>
            <a:pPr marL="0" indent="0" eaLnBrk="1" hangingPunct="1">
              <a:buFont typeface="Arial" panose="020B0604020202020204" pitchFamily="34" charset="0"/>
              <a:buNone/>
            </a:pPr>
            <a:r>
              <a:rPr lang="en-US" altLang="en-US" sz="3600" b="1" dirty="0">
                <a:solidFill>
                  <a:srgbClr val="0060A8"/>
                </a:solidFill>
              </a:rPr>
              <a:t>How many people participated?</a:t>
            </a:r>
          </a:p>
          <a:p>
            <a:pPr marL="0" indent="0" eaLnBrk="1" hangingPunct="1">
              <a:buFont typeface="Arial" panose="020B0604020202020204" pitchFamily="34" charset="0"/>
              <a:buNone/>
            </a:pPr>
            <a:r>
              <a:rPr lang="en-US" altLang="en-US" sz="3600" b="1" dirty="0" smtClean="0">
                <a:solidFill>
                  <a:srgbClr val="0060A8"/>
                </a:solidFill>
              </a:rPr>
              <a:t>When </a:t>
            </a:r>
            <a:r>
              <a:rPr lang="en-US" altLang="en-US" sz="3600" b="1" dirty="0">
                <a:solidFill>
                  <a:srgbClr val="0060A8"/>
                </a:solidFill>
              </a:rPr>
              <a:t>did it end?</a:t>
            </a:r>
          </a:p>
        </p:txBody>
      </p:sp>
      <p:pic>
        <p:nvPicPr>
          <p:cNvPr id="68612" name="Picture 3">
            <a:extLst>
              <a:ext uri="{FF2B5EF4-FFF2-40B4-BE49-F238E27FC236}">
                <a16:creationId xmlns:a16="http://schemas.microsoft.com/office/drawing/2014/main" id="{66E6054E-021F-43BA-A129-2CB526B755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6200" y="3470275"/>
            <a:ext cx="4305300"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4">
            <a:extLst>
              <a:ext uri="{FF2B5EF4-FFF2-40B4-BE49-F238E27FC236}">
                <a16:creationId xmlns:a16="http://schemas.microsoft.com/office/drawing/2014/main" id="{B00B35F9-9037-418B-B998-85AE060BBC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260350"/>
            <a:ext cx="43053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Audio 5">
            <a:hlinkClick r:id="" action="ppaction://media"/>
            <a:extLst>
              <a:ext uri="{FF2B5EF4-FFF2-40B4-BE49-F238E27FC236}">
                <a16:creationId xmlns:a16="http://schemas.microsoft.com/office/drawing/2014/main" id="{4B29A5F8-FB41-4E0E-BAF0-60DE17926F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30000" y="6096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79E8E8D8-CB8E-4506-87F0-C16947CC2EF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6355720"/>
      </p:ext>
    </p:extLst>
  </p:cSld>
  <p:clrMapOvr>
    <a:masterClrMapping/>
  </p:clrMapOvr>
  <p:transition spd="slow" advTm="731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65125"/>
            <a:ext cx="10134600" cy="1325563"/>
          </a:xfrm>
        </p:spPr>
        <p:txBody>
          <a:bodyPr/>
          <a:lstStyle/>
          <a:p>
            <a:r>
              <a:rPr lang="en-US" b="1" dirty="0" smtClean="0">
                <a:solidFill>
                  <a:srgbClr val="00B050"/>
                </a:solidFill>
                <a:latin typeface="+mn-lt"/>
              </a:rPr>
              <a:t>Doll and Hill study, 1950</a:t>
            </a:r>
            <a:endParaRPr lang="en-US" b="1" dirty="0">
              <a:solidFill>
                <a:srgbClr val="00B050"/>
              </a:solidFill>
              <a:latin typeface="+mn-lt"/>
            </a:endParaRPr>
          </a:p>
        </p:txBody>
      </p:sp>
      <p:sp>
        <p:nvSpPr>
          <p:cNvPr id="3" name="Content Placeholder 2"/>
          <p:cNvSpPr>
            <a:spLocks noGrp="1"/>
          </p:cNvSpPr>
          <p:nvPr>
            <p:ph idx="1"/>
          </p:nvPr>
        </p:nvSpPr>
        <p:spPr>
          <a:xfrm>
            <a:off x="1066800" y="1825625"/>
            <a:ext cx="9144000" cy="4351338"/>
          </a:xfrm>
        </p:spPr>
        <p:txBody>
          <a:bodyPr>
            <a:normAutofit/>
          </a:bodyPr>
          <a:lstStyle/>
          <a:p>
            <a:pPr marL="0" indent="0">
              <a:buNone/>
            </a:pPr>
            <a:r>
              <a:rPr lang="en-US" sz="3600" b="1" dirty="0" smtClean="0">
                <a:solidFill>
                  <a:schemeClr val="accent1">
                    <a:lumMod val="75000"/>
                  </a:schemeClr>
                </a:solidFill>
              </a:rPr>
              <a:t>Richard Doll and Bradford Hill: </a:t>
            </a:r>
          </a:p>
          <a:p>
            <a:pPr marL="0" indent="0">
              <a:buNone/>
            </a:pPr>
            <a:r>
              <a:rPr lang="en-US" sz="3600" b="1" dirty="0" smtClean="0">
                <a:solidFill>
                  <a:schemeClr val="accent1">
                    <a:lumMod val="75000"/>
                  </a:schemeClr>
                </a:solidFill>
              </a:rPr>
              <a:t>One of the first large scale epidemiological studies to establish a link between smoking and lung cancer.</a:t>
            </a:r>
          </a:p>
          <a:p>
            <a:pPr marL="0" indent="0">
              <a:buNone/>
            </a:pPr>
            <a:r>
              <a:rPr lang="en-US" sz="3600" b="1" dirty="0" smtClean="0">
                <a:solidFill>
                  <a:schemeClr val="accent1">
                    <a:lumMod val="75000"/>
                  </a:schemeClr>
                </a:solidFill>
              </a:rPr>
              <a:t>(British Doctors’ study in 1951): provided conclusive evidence that led to changing public perception and government policy regarding smoking.</a:t>
            </a:r>
          </a:p>
          <a:p>
            <a:endParaRPr lang="en-US" sz="3600" b="1" dirty="0">
              <a:solidFill>
                <a:schemeClr val="accent1">
                  <a:lumMod val="75000"/>
                </a:schemeClr>
              </a:solidFill>
            </a:endParaRPr>
          </a:p>
        </p:txBody>
      </p:sp>
    </p:spTree>
    <p:extLst>
      <p:ext uri="{BB962C8B-B14F-4D97-AF65-F5344CB8AC3E}">
        <p14:creationId xmlns:p14="http://schemas.microsoft.com/office/powerpoint/2010/main" val="17622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609600"/>
            <a:ext cx="7886700" cy="701674"/>
          </a:xfrm>
        </p:spPr>
        <p:txBody>
          <a:bodyPr>
            <a:normAutofit/>
          </a:bodyPr>
          <a:lstStyle/>
          <a:p>
            <a:r>
              <a:rPr lang="en-US" sz="4000" b="1" dirty="0">
                <a:solidFill>
                  <a:srgbClr val="00B050"/>
                </a:solidFill>
                <a:latin typeface="+mn-lt"/>
              </a:rPr>
              <a:t>London Smog Disaster, 1952</a:t>
            </a:r>
          </a:p>
        </p:txBody>
      </p:sp>
      <p:sp>
        <p:nvSpPr>
          <p:cNvPr id="3" name="Content Placeholder 2"/>
          <p:cNvSpPr>
            <a:spLocks noGrp="1"/>
          </p:cNvSpPr>
          <p:nvPr>
            <p:ph idx="1"/>
          </p:nvPr>
        </p:nvSpPr>
        <p:spPr>
          <a:xfrm>
            <a:off x="1432560" y="1615440"/>
            <a:ext cx="9982200" cy="4800600"/>
          </a:xfrm>
        </p:spPr>
        <p:txBody>
          <a:bodyPr>
            <a:normAutofit/>
          </a:bodyPr>
          <a:lstStyle/>
          <a:p>
            <a:pPr>
              <a:buFont typeface="Wingdings" panose="05000000000000000000" pitchFamily="2" charset="2"/>
              <a:buChar char="§"/>
            </a:pPr>
            <a:r>
              <a:rPr lang="en-US" sz="3600" dirty="0">
                <a:solidFill>
                  <a:schemeClr val="accent1">
                    <a:lumMod val="75000"/>
                  </a:schemeClr>
                </a:solidFill>
              </a:rPr>
              <a:t>Air pollution causes respiratory illnesses and death.</a:t>
            </a:r>
          </a:p>
          <a:p>
            <a:pPr>
              <a:buFont typeface="Wingdings" panose="05000000000000000000" pitchFamily="2" charset="2"/>
              <a:buChar char="§"/>
            </a:pPr>
            <a:r>
              <a:rPr lang="en-US" sz="3600" dirty="0">
                <a:solidFill>
                  <a:schemeClr val="accent1">
                    <a:lumMod val="75000"/>
                  </a:schemeClr>
                </a:solidFill>
              </a:rPr>
              <a:t>When fog and soot from coal burning created a dense smog in Winter, 1952, in London, the smog was around for five days from December 5–10.</a:t>
            </a:r>
          </a:p>
          <a:p>
            <a:pPr>
              <a:buFont typeface="Wingdings" panose="05000000000000000000" pitchFamily="2" charset="2"/>
              <a:buChar char="§"/>
            </a:pPr>
            <a:r>
              <a:rPr lang="en-US" sz="3600" dirty="0">
                <a:solidFill>
                  <a:schemeClr val="accent1">
                    <a:lumMod val="75000"/>
                  </a:schemeClr>
                </a:solidFill>
              </a:rPr>
              <a:t>There was a substantial increase in mortality</a:t>
            </a:r>
          </a:p>
          <a:p>
            <a:pPr>
              <a:buFont typeface="Wingdings" panose="05000000000000000000" pitchFamily="2" charset="2"/>
              <a:buChar char="§"/>
            </a:pPr>
            <a:r>
              <a:rPr lang="en-US" sz="3600" dirty="0">
                <a:solidFill>
                  <a:schemeClr val="accent1">
                    <a:lumMod val="75000"/>
                  </a:schemeClr>
                </a:solidFill>
              </a:rPr>
              <a:t>The death rate in London in the previous week was around  2,062</a:t>
            </a:r>
          </a:p>
          <a:p>
            <a:pPr>
              <a:buFont typeface="Wingdings" panose="05000000000000000000" pitchFamily="2" charset="2"/>
              <a:buChar char="§"/>
            </a:pPr>
            <a:r>
              <a:rPr lang="en-US" sz="3600" dirty="0">
                <a:solidFill>
                  <a:schemeClr val="accent1">
                    <a:lumMod val="75000"/>
                  </a:schemeClr>
                </a:solidFill>
              </a:rPr>
              <a:t> In the week of the smog, 4,703 died</a:t>
            </a:r>
          </a:p>
        </p:txBody>
      </p:sp>
      <p:pic>
        <p:nvPicPr>
          <p:cNvPr id="5" name="Audio 4">
            <a:hlinkClick r:id="" action="ppaction://media"/>
            <a:extLst>
              <a:ext uri="{FF2B5EF4-FFF2-40B4-BE49-F238E27FC236}">
                <a16:creationId xmlns:a16="http://schemas.microsoft.com/office/drawing/2014/main" id="{F467C7E6-0818-4090-842B-8F5FBCDAF8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7169884"/>
      </p:ext>
    </p:extLst>
  </p:cSld>
  <p:clrMapOvr>
    <a:masterClrMapping/>
  </p:clrMapOvr>
  <mc:AlternateContent xmlns:mc="http://schemas.openxmlformats.org/markup-compatibility/2006" xmlns:p14="http://schemas.microsoft.com/office/powerpoint/2010/main">
    <mc:Choice Requires="p14">
      <p:transition spd="slow" p14:dur="2000" advTm="67527"/>
    </mc:Choice>
    <mc:Fallback xmlns="">
      <p:transition spd="slow" advTm="6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743201" y="304801"/>
            <a:ext cx="6558147" cy="6697313"/>
          </a:xfrm>
          <a:prstGeom prst="rect">
            <a:avLst/>
          </a:prstGeom>
        </p:spPr>
      </p:pic>
      <p:pic>
        <p:nvPicPr>
          <p:cNvPr id="2" name="Audio 1">
            <a:hlinkClick r:id="" action="ppaction://media"/>
            <a:extLst>
              <a:ext uri="{FF2B5EF4-FFF2-40B4-BE49-F238E27FC236}">
                <a16:creationId xmlns:a16="http://schemas.microsoft.com/office/drawing/2014/main" id="{8500659D-B229-4010-B3B1-8935E51337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86933989"/>
      </p:ext>
    </p:extLst>
  </p:cSld>
  <p:clrMapOvr>
    <a:masterClrMapping/>
  </p:clrMapOvr>
  <mc:AlternateContent xmlns:mc="http://schemas.openxmlformats.org/markup-compatibility/2006" xmlns:p14="http://schemas.microsoft.com/office/powerpoint/2010/main">
    <mc:Choice Requires="p14">
      <p:transition spd="slow" p14:dur="2000" advTm="72019"/>
    </mc:Choice>
    <mc:Fallback xmlns="">
      <p:transition spd="slow" advTm="72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81000"/>
            <a:ext cx="8001000" cy="542616"/>
          </a:xfrm>
        </p:spPr>
        <p:txBody>
          <a:bodyPr>
            <a:noAutofit/>
          </a:bodyPr>
          <a:lstStyle/>
          <a:p>
            <a:pPr marL="274320" indent="-274320">
              <a:spcBef>
                <a:spcPts val="600"/>
              </a:spcBef>
            </a:pPr>
            <a:r>
              <a:rPr lang="en-US" sz="4000" b="1" dirty="0">
                <a:solidFill>
                  <a:srgbClr val="26971D"/>
                </a:solidFill>
                <a:latin typeface="+mn-lt"/>
                <a:ea typeface="+mn-ea"/>
                <a:cs typeface="+mn-cs"/>
              </a:rPr>
              <a:t>Epidemiology and Polio Vaccine</a:t>
            </a:r>
            <a:endParaRPr lang="en-US" sz="5400" b="1" dirty="0">
              <a:solidFill>
                <a:srgbClr val="26971D"/>
              </a:solidFill>
              <a:latin typeface="+mn-lt"/>
            </a:endParaRPr>
          </a:p>
        </p:txBody>
      </p:sp>
      <p:sp>
        <p:nvSpPr>
          <p:cNvPr id="3" name="Content Placeholder 2"/>
          <p:cNvSpPr>
            <a:spLocks noGrp="1"/>
          </p:cNvSpPr>
          <p:nvPr>
            <p:ph idx="1"/>
          </p:nvPr>
        </p:nvSpPr>
        <p:spPr>
          <a:xfrm>
            <a:off x="914400" y="1524000"/>
            <a:ext cx="10363200" cy="5334000"/>
          </a:xfrm>
        </p:spPr>
        <p:txBody>
          <a:bodyPr>
            <a:normAutofit/>
          </a:bodyPr>
          <a:lstStyle/>
          <a:p>
            <a:pPr marL="0" indent="0">
              <a:lnSpc>
                <a:spcPct val="100000"/>
              </a:lnSpc>
              <a:spcBef>
                <a:spcPts val="0"/>
              </a:spcBef>
              <a:buNone/>
            </a:pPr>
            <a:r>
              <a:rPr lang="en-US" sz="3200" dirty="0">
                <a:solidFill>
                  <a:schemeClr val="accent1">
                    <a:lumMod val="75000"/>
                  </a:schemeClr>
                </a:solidFill>
              </a:rPr>
              <a:t>In April, 1955, Dr. Thomas Francis, </a:t>
            </a:r>
          </a:p>
          <a:p>
            <a:pPr marL="0" indent="0">
              <a:lnSpc>
                <a:spcPct val="100000"/>
              </a:lnSpc>
              <a:spcBef>
                <a:spcPts val="0"/>
              </a:spcBef>
              <a:buNone/>
            </a:pPr>
            <a:r>
              <a:rPr lang="en-US" sz="3200" dirty="0">
                <a:solidFill>
                  <a:schemeClr val="accent1">
                    <a:lumMod val="75000"/>
                  </a:schemeClr>
                </a:solidFill>
              </a:rPr>
              <a:t>director of Poliomyelitis Vaccine </a:t>
            </a:r>
          </a:p>
          <a:p>
            <a:pPr marL="0" indent="0">
              <a:lnSpc>
                <a:spcPct val="100000"/>
              </a:lnSpc>
              <a:spcBef>
                <a:spcPts val="0"/>
              </a:spcBef>
              <a:buNone/>
            </a:pPr>
            <a:r>
              <a:rPr lang="en-US" sz="3200" dirty="0">
                <a:solidFill>
                  <a:schemeClr val="accent1">
                    <a:lumMod val="75000"/>
                  </a:schemeClr>
                </a:solidFill>
              </a:rPr>
              <a:t>Evaluation Center at the University </a:t>
            </a:r>
          </a:p>
          <a:p>
            <a:pPr marL="0" indent="0">
              <a:lnSpc>
                <a:spcPct val="100000"/>
              </a:lnSpc>
              <a:spcBef>
                <a:spcPts val="0"/>
              </a:spcBef>
              <a:buNone/>
            </a:pPr>
            <a:r>
              <a:rPr lang="en-US" sz="3200" dirty="0">
                <a:solidFill>
                  <a:schemeClr val="accent1">
                    <a:lumMod val="75000"/>
                  </a:schemeClr>
                </a:solidFill>
              </a:rPr>
              <a:t>of Michigan, announced that the </a:t>
            </a:r>
          </a:p>
          <a:p>
            <a:pPr marL="0" indent="0">
              <a:lnSpc>
                <a:spcPct val="100000"/>
              </a:lnSpc>
              <a:spcBef>
                <a:spcPts val="0"/>
              </a:spcBef>
              <a:buNone/>
            </a:pPr>
            <a:r>
              <a:rPr lang="en-US" sz="3200" dirty="0">
                <a:solidFill>
                  <a:schemeClr val="accent1">
                    <a:lumMod val="75000"/>
                  </a:schemeClr>
                </a:solidFill>
              </a:rPr>
              <a:t>two-year field trial of the Salk vaccine </a:t>
            </a:r>
          </a:p>
          <a:p>
            <a:pPr marL="0" indent="0">
              <a:lnSpc>
                <a:spcPct val="100000"/>
              </a:lnSpc>
              <a:spcBef>
                <a:spcPts val="0"/>
              </a:spcBef>
              <a:buNone/>
            </a:pPr>
            <a:r>
              <a:rPr lang="en-US" sz="3200" dirty="0">
                <a:solidFill>
                  <a:schemeClr val="accent1">
                    <a:lumMod val="75000"/>
                  </a:schemeClr>
                </a:solidFill>
              </a:rPr>
              <a:t>against polio was up to 90% effective</a:t>
            </a:r>
          </a:p>
          <a:p>
            <a:pPr marL="0" indent="0">
              <a:lnSpc>
                <a:spcPct val="100000"/>
              </a:lnSpc>
              <a:spcBef>
                <a:spcPts val="0"/>
              </a:spcBef>
              <a:buNone/>
            </a:pPr>
            <a:r>
              <a:rPr lang="en-US" sz="3200" dirty="0">
                <a:solidFill>
                  <a:schemeClr val="accent1">
                    <a:lumMod val="75000"/>
                  </a:schemeClr>
                </a:solidFill>
              </a:rPr>
              <a:t>“The results announced by Francis effectively marked the beginning of the end of polio as the most life-threatening and debilitating public health threat to the children of the United States“.</a:t>
            </a:r>
          </a:p>
        </p:txBody>
      </p:sp>
      <p:pic>
        <p:nvPicPr>
          <p:cNvPr id="6" name="Picture 5"/>
          <p:cNvPicPr>
            <a:picLocks noChangeAspect="1"/>
          </p:cNvPicPr>
          <p:nvPr/>
        </p:nvPicPr>
        <p:blipFill>
          <a:blip r:embed="rId4"/>
          <a:stretch>
            <a:fillRect/>
          </a:stretch>
        </p:blipFill>
        <p:spPr>
          <a:xfrm>
            <a:off x="7620000" y="938130"/>
            <a:ext cx="4186197" cy="2825682"/>
          </a:xfrm>
          <a:prstGeom prst="rect">
            <a:avLst/>
          </a:prstGeom>
        </p:spPr>
      </p:pic>
      <p:pic>
        <p:nvPicPr>
          <p:cNvPr id="4" name="Audio 3">
            <a:hlinkClick r:id="" action="ppaction://media"/>
            <a:extLst>
              <a:ext uri="{FF2B5EF4-FFF2-40B4-BE49-F238E27FC236}">
                <a16:creationId xmlns:a16="http://schemas.microsoft.com/office/drawing/2014/main" id="{899F1E7A-90DC-434D-A0F8-B157BF8BC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83658441"/>
      </p:ext>
    </p:extLst>
  </p:cSld>
  <p:clrMapOvr>
    <a:masterClrMapping/>
  </p:clrMapOvr>
  <mc:AlternateContent xmlns:mc="http://schemas.openxmlformats.org/markup-compatibility/2006" xmlns:p14="http://schemas.microsoft.com/office/powerpoint/2010/main">
    <mc:Choice Requires="p14">
      <p:transition spd="slow" p14:dur="2000" advTm="61522"/>
    </mc:Choice>
    <mc:Fallback xmlns="">
      <p:transition spd="slow" advTm="61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343354"/>
            <a:ext cx="11277600" cy="854075"/>
          </a:xfrm>
        </p:spPr>
        <p:txBody>
          <a:bodyPr>
            <a:normAutofit fontScale="90000"/>
          </a:bodyPr>
          <a:lstStyle/>
          <a:p>
            <a:r>
              <a:rPr lang="en-GB" b="1" dirty="0">
                <a:solidFill>
                  <a:srgbClr val="FF0000"/>
                </a:solidFill>
                <a:latin typeface="+mn-lt"/>
              </a:rPr>
              <a:t>Breast cancer screening </a:t>
            </a:r>
            <a:r>
              <a:rPr lang="en-GB" b="1" dirty="0" smtClean="0">
                <a:solidFill>
                  <a:srgbClr val="FF0000"/>
                </a:solidFill>
                <a:latin typeface="+mn-lt"/>
              </a:rPr>
              <a:t>(Swedish </a:t>
            </a:r>
            <a:r>
              <a:rPr lang="en-GB" b="1" dirty="0">
                <a:solidFill>
                  <a:srgbClr val="FF0000"/>
                </a:solidFill>
                <a:latin typeface="+mn-lt"/>
              </a:rPr>
              <a:t>two country </a:t>
            </a:r>
            <a:r>
              <a:rPr lang="en-GB" b="1" dirty="0" smtClean="0">
                <a:solidFill>
                  <a:srgbClr val="FF0000"/>
                </a:solidFill>
                <a:latin typeface="+mn-lt"/>
              </a:rPr>
              <a:t>trial) </a:t>
            </a:r>
            <a:endParaRPr lang="en-GB" b="1" dirty="0">
              <a:solidFill>
                <a:srgbClr val="FF0000"/>
              </a:solidFill>
              <a:latin typeface="+mn-lt"/>
            </a:endParaRPr>
          </a:p>
        </p:txBody>
      </p:sp>
      <p:sp>
        <p:nvSpPr>
          <p:cNvPr id="44035" name="Rectangle 3"/>
          <p:cNvSpPr>
            <a:spLocks noGrp="1" noChangeArrowheads="1"/>
          </p:cNvSpPr>
          <p:nvPr>
            <p:ph type="body" idx="1"/>
          </p:nvPr>
        </p:nvSpPr>
        <p:spPr>
          <a:xfrm>
            <a:off x="838200" y="1219200"/>
            <a:ext cx="10896600" cy="5638800"/>
          </a:xfrm>
        </p:spPr>
        <p:txBody>
          <a:bodyPr>
            <a:noAutofit/>
          </a:bodyPr>
          <a:lstStyle/>
          <a:p>
            <a:pPr eaLnBrk="1" hangingPunct="1">
              <a:lnSpc>
                <a:spcPct val="120000"/>
              </a:lnSpc>
              <a:spcBef>
                <a:spcPts val="0"/>
              </a:spcBef>
            </a:pPr>
            <a:r>
              <a:rPr lang="en-GB" sz="3200" dirty="0" smtClean="0">
                <a:solidFill>
                  <a:srgbClr val="0070C0"/>
                </a:solidFill>
              </a:rPr>
              <a:t>Screening </a:t>
            </a:r>
            <a:r>
              <a:rPr lang="en-GB" sz="3200" dirty="0">
                <a:solidFill>
                  <a:srgbClr val="0070C0"/>
                </a:solidFill>
              </a:rPr>
              <a:t>with mammography was started in 1977 in the counties of Kopparberg and </a:t>
            </a:r>
            <a:r>
              <a:rPr lang="en-GB" sz="3200" dirty="0" err="1" smtClean="0">
                <a:solidFill>
                  <a:srgbClr val="0070C0"/>
                </a:solidFill>
              </a:rPr>
              <a:t>Ostergotland</a:t>
            </a:r>
            <a:r>
              <a:rPr lang="en-GB" sz="3200" dirty="0" smtClean="0">
                <a:solidFill>
                  <a:srgbClr val="0070C0"/>
                </a:solidFill>
              </a:rPr>
              <a:t>.</a:t>
            </a:r>
          </a:p>
          <a:p>
            <a:pPr eaLnBrk="1" hangingPunct="1">
              <a:lnSpc>
                <a:spcPct val="120000"/>
              </a:lnSpc>
              <a:spcBef>
                <a:spcPts val="0"/>
              </a:spcBef>
            </a:pPr>
            <a:r>
              <a:rPr lang="en-US" sz="3200" dirty="0" smtClean="0">
                <a:solidFill>
                  <a:srgbClr val="0070C0"/>
                </a:solidFill>
              </a:rPr>
              <a:t>The </a:t>
            </a:r>
            <a:r>
              <a:rPr lang="en-US" sz="3200" dirty="0">
                <a:solidFill>
                  <a:srgbClr val="0070C0"/>
                </a:solidFill>
              </a:rPr>
              <a:t>results </a:t>
            </a:r>
            <a:r>
              <a:rPr lang="en-US" sz="3200" dirty="0" smtClean="0">
                <a:solidFill>
                  <a:srgbClr val="0070C0"/>
                </a:solidFill>
              </a:rPr>
              <a:t>at </a:t>
            </a:r>
            <a:r>
              <a:rPr lang="en-US" sz="3200" dirty="0">
                <a:solidFill>
                  <a:srgbClr val="0070C0"/>
                </a:solidFill>
              </a:rPr>
              <a:t>29-year </a:t>
            </a:r>
            <a:r>
              <a:rPr lang="en-US" sz="3200" dirty="0" smtClean="0">
                <a:solidFill>
                  <a:srgbClr val="0070C0"/>
                </a:solidFill>
              </a:rPr>
              <a:t>follow-up: </a:t>
            </a:r>
            <a:r>
              <a:rPr lang="en-US" sz="3200" dirty="0">
                <a:solidFill>
                  <a:srgbClr val="0070C0"/>
                </a:solidFill>
              </a:rPr>
              <a:t>A substantial and significant </a:t>
            </a:r>
            <a:r>
              <a:rPr lang="en-US" sz="3200" dirty="0" smtClean="0">
                <a:solidFill>
                  <a:srgbClr val="0070C0"/>
                </a:solidFill>
              </a:rPr>
              <a:t>reduction </a:t>
            </a:r>
            <a:r>
              <a:rPr lang="en-US" sz="3200" dirty="0">
                <a:solidFill>
                  <a:srgbClr val="0070C0"/>
                </a:solidFill>
              </a:rPr>
              <a:t>in breast cancer mortality was associated with an invitation to </a:t>
            </a:r>
            <a:r>
              <a:rPr lang="en-US" sz="3200" dirty="0" smtClean="0">
                <a:solidFill>
                  <a:srgbClr val="0070C0"/>
                </a:solidFill>
              </a:rPr>
              <a:t>screening</a:t>
            </a:r>
            <a:r>
              <a:rPr lang="en-US" sz="3200" dirty="0">
                <a:solidFill>
                  <a:srgbClr val="0070C0"/>
                </a:solidFill>
              </a:rPr>
              <a:t> </a:t>
            </a:r>
            <a:r>
              <a:rPr lang="en-US" sz="3200" dirty="0" smtClean="0">
                <a:solidFill>
                  <a:srgbClr val="0070C0"/>
                </a:solidFill>
              </a:rPr>
              <a:t>(</a:t>
            </a:r>
            <a:r>
              <a:rPr lang="en-GB" sz="3200" dirty="0">
                <a:solidFill>
                  <a:srgbClr val="0070C0"/>
                </a:solidFill>
              </a:rPr>
              <a:t>31% lower mortality rate in women diagnosed via </a:t>
            </a:r>
            <a:r>
              <a:rPr lang="en-GB" sz="3200" dirty="0" smtClean="0">
                <a:solidFill>
                  <a:srgbClr val="0070C0"/>
                </a:solidFill>
              </a:rPr>
              <a:t>mammography).</a:t>
            </a:r>
            <a:endParaRPr lang="en-US" sz="3200" dirty="0">
              <a:solidFill>
                <a:srgbClr val="0070C0"/>
              </a:solidFill>
            </a:endParaRPr>
          </a:p>
          <a:p>
            <a:pPr eaLnBrk="1" hangingPunct="1">
              <a:lnSpc>
                <a:spcPct val="120000"/>
              </a:lnSpc>
              <a:spcBef>
                <a:spcPts val="0"/>
              </a:spcBef>
            </a:pPr>
            <a:r>
              <a:rPr lang="en-US" sz="3200" dirty="0" smtClean="0">
                <a:solidFill>
                  <a:srgbClr val="0070C0"/>
                </a:solidFill>
              </a:rPr>
              <a:t>At </a:t>
            </a:r>
            <a:r>
              <a:rPr lang="en-US" sz="3200" dirty="0">
                <a:solidFill>
                  <a:srgbClr val="0070C0"/>
                </a:solidFill>
              </a:rPr>
              <a:t>29 years of follow-up, the number of women needed to undergo screening for 7 years to prevent one breast cancer death was 414</a:t>
            </a:r>
            <a:endParaRPr lang="en-GB" sz="3200" dirty="0">
              <a:solidFill>
                <a:srgbClr val="0070C0"/>
              </a:solidFill>
            </a:endParaRPr>
          </a:p>
        </p:txBody>
      </p:sp>
    </p:spTree>
    <p:extLst>
      <p:ext uri="{BB962C8B-B14F-4D97-AF65-F5344CB8AC3E}">
        <p14:creationId xmlns:p14="http://schemas.microsoft.com/office/powerpoint/2010/main" val="1638875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1353800" cy="473075"/>
          </a:xfrm>
        </p:spPr>
        <p:txBody>
          <a:bodyPr>
            <a:normAutofit fontScale="90000"/>
          </a:bodyPr>
          <a:lstStyle/>
          <a:p>
            <a:r>
              <a:rPr lang="en-US" b="1" dirty="0" smtClean="0">
                <a:solidFill>
                  <a:srgbClr val="FF0000"/>
                </a:solidFill>
                <a:latin typeface="+mn-lt"/>
              </a:rPr>
              <a:t>Mysterious virus in the Four Corners Region of US</a:t>
            </a:r>
            <a:endParaRPr lang="en-US" b="1" dirty="0">
              <a:solidFill>
                <a:srgbClr val="FF0000"/>
              </a:solidFill>
              <a:latin typeface="+mn-lt"/>
            </a:endParaRPr>
          </a:p>
        </p:txBody>
      </p:sp>
      <p:sp>
        <p:nvSpPr>
          <p:cNvPr id="5" name="Content Placeholder 4"/>
          <p:cNvSpPr>
            <a:spLocks noGrp="1"/>
          </p:cNvSpPr>
          <p:nvPr>
            <p:ph idx="1"/>
          </p:nvPr>
        </p:nvSpPr>
        <p:spPr>
          <a:xfrm>
            <a:off x="609600" y="1261241"/>
            <a:ext cx="7315200" cy="5181600"/>
          </a:xfrm>
        </p:spPr>
        <p:txBody>
          <a:bodyPr>
            <a:normAutofit lnSpcReduction="10000"/>
          </a:bodyPr>
          <a:lstStyle/>
          <a:p>
            <a:pPr marL="0" indent="0">
              <a:buNone/>
            </a:pPr>
            <a:r>
              <a:rPr lang="en-US" sz="3200" dirty="0" smtClean="0">
                <a:solidFill>
                  <a:srgbClr val="0070C0"/>
                </a:solidFill>
              </a:rPr>
              <a:t>An </a:t>
            </a:r>
            <a:r>
              <a:rPr lang="en-US" sz="3200" dirty="0">
                <a:solidFill>
                  <a:srgbClr val="0070C0"/>
                </a:solidFill>
              </a:rPr>
              <a:t>outbreak of sudden respiratory illness occurred in the Four Corners region of the southwestern U.S. in 1993</a:t>
            </a:r>
          </a:p>
          <a:p>
            <a:pPr marL="0" indent="0">
              <a:buNone/>
            </a:pPr>
            <a:r>
              <a:rPr lang="en-US" sz="3200" dirty="0">
                <a:solidFill>
                  <a:srgbClr val="0070C0"/>
                </a:solidFill>
              </a:rPr>
              <a:t>•	In similar outbreaks in 1918 and 1936, there was an increase in the number of </a:t>
            </a:r>
            <a:r>
              <a:rPr lang="en-US" sz="3200" dirty="0" smtClean="0">
                <a:solidFill>
                  <a:srgbClr val="0070C0"/>
                </a:solidFill>
              </a:rPr>
              <a:t>mice in </a:t>
            </a:r>
            <a:r>
              <a:rPr lang="en-US" sz="3200" dirty="0">
                <a:solidFill>
                  <a:srgbClr val="0070C0"/>
                </a:solidFill>
              </a:rPr>
              <a:t>the region due to the </a:t>
            </a:r>
            <a:r>
              <a:rPr lang="en-US" sz="3200" dirty="0" smtClean="0">
                <a:solidFill>
                  <a:srgbClr val="0070C0"/>
                </a:solidFill>
              </a:rPr>
              <a:t>abundance of </a:t>
            </a:r>
            <a:r>
              <a:rPr lang="en-US" sz="3200" dirty="0">
                <a:solidFill>
                  <a:srgbClr val="0070C0"/>
                </a:solidFill>
              </a:rPr>
              <a:t>pi-on nuts </a:t>
            </a:r>
            <a:r>
              <a:rPr lang="en-US" sz="3200" dirty="0" smtClean="0">
                <a:solidFill>
                  <a:srgbClr val="0070C0"/>
                </a:solidFill>
              </a:rPr>
              <a:t>(from pine trees), (food </a:t>
            </a:r>
            <a:r>
              <a:rPr lang="en-US" sz="3200" dirty="0">
                <a:solidFill>
                  <a:srgbClr val="0070C0"/>
                </a:solidFill>
              </a:rPr>
              <a:t>for rodents) brought on by increased rainfall</a:t>
            </a:r>
          </a:p>
          <a:p>
            <a:pPr marL="0" indent="0">
              <a:buNone/>
            </a:pPr>
            <a:r>
              <a:rPr lang="en-US" sz="3200" dirty="0">
                <a:solidFill>
                  <a:srgbClr val="0070C0"/>
                </a:solidFill>
              </a:rPr>
              <a:t>•	Epidemiologic study confirmed the connection between rodents and households with sick occupants</a:t>
            </a:r>
          </a:p>
          <a:p>
            <a:endParaRPr lang="en-US" dirty="0"/>
          </a:p>
        </p:txBody>
      </p:sp>
      <p:pic>
        <p:nvPicPr>
          <p:cNvPr id="6" name="Picture 5"/>
          <p:cNvPicPr>
            <a:picLocks noChangeAspect="1"/>
          </p:cNvPicPr>
          <p:nvPr/>
        </p:nvPicPr>
        <p:blipFill>
          <a:blip r:embed="rId2"/>
          <a:stretch>
            <a:fillRect/>
          </a:stretch>
        </p:blipFill>
        <p:spPr>
          <a:xfrm>
            <a:off x="8229600" y="1282262"/>
            <a:ext cx="3584759" cy="3276896"/>
          </a:xfrm>
          <a:prstGeom prst="rect">
            <a:avLst/>
          </a:prstGeom>
        </p:spPr>
      </p:pic>
    </p:spTree>
    <p:extLst>
      <p:ext uri="{BB962C8B-B14F-4D97-AF65-F5344CB8AC3E}">
        <p14:creationId xmlns:p14="http://schemas.microsoft.com/office/powerpoint/2010/main" val="2849252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914400" y="381000"/>
            <a:ext cx="9067800" cy="609600"/>
          </a:xfrm>
        </p:spPr>
        <p:txBody>
          <a:bodyPr>
            <a:normAutofit/>
          </a:bodyPr>
          <a:lstStyle/>
          <a:p>
            <a:pPr eaLnBrk="1" hangingPunct="1"/>
            <a:r>
              <a:rPr lang="en-US" altLang="en-US" sz="3600" b="1" dirty="0">
                <a:ln w="500">
                  <a:noFill/>
                </a:ln>
                <a:solidFill>
                  <a:srgbClr val="92D050"/>
                </a:solidFill>
                <a:latin typeface="Arial" panose="020B0604020202020204" pitchFamily="34" charset="0"/>
                <a:cs typeface="Arial" panose="020B0604020202020204" pitchFamily="34" charset="0"/>
              </a:rPr>
              <a:t>History of Epidemiology</a:t>
            </a:r>
          </a:p>
        </p:txBody>
      </p:sp>
      <p:sp>
        <p:nvSpPr>
          <p:cNvPr id="15365" name="Rectangle 3"/>
          <p:cNvSpPr>
            <a:spLocks noGrp="1" noChangeArrowheads="1"/>
          </p:cNvSpPr>
          <p:nvPr>
            <p:ph idx="1"/>
          </p:nvPr>
        </p:nvSpPr>
        <p:spPr>
          <a:xfrm>
            <a:off x="609600" y="1143000"/>
            <a:ext cx="10972800" cy="5562600"/>
          </a:xfrm>
        </p:spPr>
        <p:txBody>
          <a:bodyPr>
            <a:normAutofit lnSpcReduction="10000"/>
          </a:bodyPr>
          <a:lstStyle/>
          <a:p>
            <a:pPr marL="609600" indent="-609600">
              <a:buNone/>
            </a:pPr>
            <a:r>
              <a:rPr lang="en-US" altLang="en-US" sz="3200" b="1" dirty="0">
                <a:solidFill>
                  <a:srgbClr val="EB75D2"/>
                </a:solidFill>
              </a:rPr>
              <a:t>Seven land marks in the history of Epidemiology:</a:t>
            </a:r>
            <a:endParaRPr lang="en-US" altLang="en-US" sz="2800" dirty="0"/>
          </a:p>
          <a:p>
            <a:pPr marL="609600" indent="-609600">
              <a:buAutoNum type="arabicParenR"/>
            </a:pPr>
            <a:r>
              <a:rPr lang="en-US" altLang="en-US" sz="3200" b="1" dirty="0" smtClean="0">
                <a:solidFill>
                  <a:schemeClr val="accent1">
                    <a:lumMod val="75000"/>
                  </a:schemeClr>
                </a:solidFill>
              </a:rPr>
              <a:t>Hippocrates  (460BC): </a:t>
            </a:r>
            <a:r>
              <a:rPr lang="en-US" b="1" dirty="0">
                <a:solidFill>
                  <a:schemeClr val="accent1">
                    <a:lumMod val="75000"/>
                  </a:schemeClr>
                </a:solidFill>
              </a:rPr>
              <a:t>In his essay entitled “On Airs, Waters, and Places</a:t>
            </a:r>
            <a:r>
              <a:rPr lang="en-US" sz="2400" b="1" dirty="0" smtClean="0">
                <a:solidFill>
                  <a:schemeClr val="accent1">
                    <a:lumMod val="75000"/>
                  </a:schemeClr>
                </a:solidFill>
              </a:rPr>
              <a:t>,”: </a:t>
            </a:r>
            <a:r>
              <a:rPr lang="en-US" altLang="en-US" b="1" dirty="0" smtClean="0">
                <a:solidFill>
                  <a:schemeClr val="accent1">
                    <a:lumMod val="75000"/>
                  </a:schemeClr>
                </a:solidFill>
              </a:rPr>
              <a:t>Environment &amp; human behaviors affect health. Used rational approach instead of supernatural viewpoint.</a:t>
            </a:r>
            <a:endParaRPr lang="en-US" altLang="en-US" b="1" dirty="0">
              <a:solidFill>
                <a:schemeClr val="accent1">
                  <a:lumMod val="75000"/>
                </a:schemeClr>
              </a:solidFill>
            </a:endParaRPr>
          </a:p>
          <a:p>
            <a:pPr marL="609600" indent="-609600">
              <a:buAutoNum type="arabicParenR"/>
            </a:pPr>
            <a:r>
              <a:rPr lang="en-US" altLang="en-US" sz="3200" b="1" dirty="0" smtClean="0">
                <a:solidFill>
                  <a:schemeClr val="accent1">
                    <a:lumMod val="75000"/>
                  </a:schemeClr>
                </a:solidFill>
              </a:rPr>
              <a:t>John </a:t>
            </a:r>
            <a:r>
              <a:rPr lang="en-US" altLang="en-US" sz="3200" b="1" dirty="0" err="1" smtClean="0">
                <a:solidFill>
                  <a:schemeClr val="accent1">
                    <a:lumMod val="75000"/>
                  </a:schemeClr>
                </a:solidFill>
              </a:rPr>
              <a:t>Graunt</a:t>
            </a:r>
            <a:r>
              <a:rPr lang="en-US" altLang="en-US" sz="3200" b="1" dirty="0" smtClean="0">
                <a:solidFill>
                  <a:schemeClr val="accent1">
                    <a:lumMod val="75000"/>
                  </a:schemeClr>
                </a:solidFill>
              </a:rPr>
              <a:t>  (1662): Quantified births, deaths and diseases </a:t>
            </a:r>
            <a:r>
              <a:rPr lang="en-US" altLang="en-US" b="1" dirty="0" smtClean="0">
                <a:solidFill>
                  <a:schemeClr val="accent1">
                    <a:lumMod val="75000"/>
                  </a:schemeClr>
                </a:solidFill>
              </a:rPr>
              <a:t>(Statistician, founder of demography in London).</a:t>
            </a:r>
          </a:p>
          <a:p>
            <a:pPr marL="609600" indent="-609600">
              <a:buAutoNum type="arabicParenR" startAt="3"/>
            </a:pPr>
            <a:r>
              <a:rPr lang="en-US" altLang="en-US" sz="3200" b="1" dirty="0" smtClean="0">
                <a:solidFill>
                  <a:schemeClr val="accent1">
                    <a:lumMod val="75000"/>
                  </a:schemeClr>
                </a:solidFill>
              </a:rPr>
              <a:t>James Lind  </a:t>
            </a:r>
            <a:r>
              <a:rPr lang="en-US" altLang="en-US" sz="3200" b="1" dirty="0">
                <a:solidFill>
                  <a:schemeClr val="accent1">
                    <a:lumMod val="75000"/>
                  </a:schemeClr>
                </a:solidFill>
              </a:rPr>
              <a:t>(1747): </a:t>
            </a:r>
            <a:r>
              <a:rPr lang="en-US" altLang="en-US" sz="3200" b="1" dirty="0" smtClean="0">
                <a:solidFill>
                  <a:schemeClr val="accent1">
                    <a:lumMod val="75000"/>
                  </a:schemeClr>
                </a:solidFill>
              </a:rPr>
              <a:t>Scottish </a:t>
            </a:r>
            <a:r>
              <a:rPr lang="en-US" altLang="en-US" sz="3200" b="1" dirty="0">
                <a:solidFill>
                  <a:schemeClr val="accent1">
                    <a:lumMod val="75000"/>
                  </a:schemeClr>
                </a:solidFill>
              </a:rPr>
              <a:t>n</a:t>
            </a:r>
            <a:r>
              <a:rPr lang="en-US" altLang="en-US" sz="3200" b="1" dirty="0" smtClean="0">
                <a:solidFill>
                  <a:schemeClr val="accent1">
                    <a:lumMod val="75000"/>
                  </a:schemeClr>
                </a:solidFill>
              </a:rPr>
              <a:t>aval doctor, treated scurvy among sailors with </a:t>
            </a:r>
            <a:r>
              <a:rPr lang="en-US" altLang="en-US" sz="3200" b="1" dirty="0">
                <a:solidFill>
                  <a:schemeClr val="accent1">
                    <a:lumMod val="75000"/>
                  </a:schemeClr>
                </a:solidFill>
              </a:rPr>
              <a:t>fresh </a:t>
            </a:r>
            <a:r>
              <a:rPr lang="en-US" altLang="en-US" sz="3200" b="1" dirty="0" smtClean="0">
                <a:solidFill>
                  <a:schemeClr val="accent1">
                    <a:lumMod val="75000"/>
                  </a:schemeClr>
                </a:solidFill>
              </a:rPr>
              <a:t>fruit (lemons</a:t>
            </a:r>
            <a:r>
              <a:rPr lang="en-US" altLang="en-US" b="1" dirty="0" smtClean="0">
                <a:solidFill>
                  <a:schemeClr val="accent1">
                    <a:lumMod val="75000"/>
                  </a:schemeClr>
                </a:solidFill>
              </a:rPr>
              <a:t>)…first Clinical trial in history (Findings officially adopted by the navy in 1795).</a:t>
            </a:r>
          </a:p>
          <a:p>
            <a:pPr marL="609600" indent="-609600">
              <a:buAutoNum type="arabicParenR" startAt="3"/>
            </a:pPr>
            <a:r>
              <a:rPr lang="en-US" altLang="en-US" sz="3200" b="1" dirty="0" smtClean="0">
                <a:solidFill>
                  <a:schemeClr val="accent1">
                    <a:lumMod val="75000"/>
                  </a:schemeClr>
                </a:solidFill>
              </a:rPr>
              <a:t>Sir Percival Pott (1775): observed chimney sweeps had high incidence of scrotal cancer (due to contact with soot). He recommended that chimney sweeps bathe once a week. </a:t>
            </a:r>
            <a:endParaRPr lang="en-US" altLang="en-US" sz="3200" b="1" dirty="0">
              <a:solidFill>
                <a:schemeClr val="accent1">
                  <a:lumMod val="75000"/>
                </a:schemeClr>
              </a:solidFill>
            </a:endParaRPr>
          </a:p>
          <a:p>
            <a:pPr marL="0" indent="0">
              <a:buNone/>
            </a:pPr>
            <a:endParaRPr lang="en-US" altLang="en-US" sz="2800" b="1" dirty="0"/>
          </a:p>
        </p:txBody>
      </p:sp>
      <p:sp>
        <p:nvSpPr>
          <p:cNvPr id="15363" name="Slide Number Placeholder 5"/>
          <p:cNvSpPr>
            <a:spLocks noGrp="1"/>
          </p:cNvSpPr>
          <p:nvPr>
            <p:ph type="sldNum" sz="quarter" idx="12"/>
          </p:nvPr>
        </p:nvSpPr>
        <p:spPr>
          <a:noFill/>
          <a:ln>
            <a:miter lim="800000"/>
            <a:headEnd/>
            <a:tailEnd/>
          </a:ln>
        </p:spPr>
        <p:txBody>
          <a:bodyPr/>
          <a:lstStyle/>
          <a:p>
            <a:fld id="{9B887DEA-09D5-41AC-A059-85F6D106CFF1}" type="slidenum">
              <a:rPr lang="en-US" altLang="en-US"/>
              <a:pPr/>
              <a:t>2</a:t>
            </a:fld>
            <a:endParaRPr lang="en-US" altLang="en-US" dirty="0"/>
          </a:p>
        </p:txBody>
      </p:sp>
      <p:pic>
        <p:nvPicPr>
          <p:cNvPr id="2" name="Audio 1">
            <a:hlinkClick r:id="" action="ppaction://media"/>
            <a:extLst>
              <a:ext uri="{FF2B5EF4-FFF2-40B4-BE49-F238E27FC236}">
                <a16:creationId xmlns:a16="http://schemas.microsoft.com/office/drawing/2014/main" id="{14B84AA7-B375-4808-961C-23CE33AAA1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5549948"/>
      </p:ext>
    </p:extLst>
  </p:cSld>
  <p:clrMapOvr>
    <a:masterClrMapping/>
  </p:clrMapOvr>
  <mc:AlternateContent xmlns:mc="http://schemas.openxmlformats.org/markup-compatibility/2006" xmlns:p14="http://schemas.microsoft.com/office/powerpoint/2010/main">
    <mc:Choice Requires="p14">
      <p:transition spd="slow" p14:dur="2000" advTm="157027"/>
    </mc:Choice>
    <mc:Fallback xmlns="">
      <p:transition spd="slow" advTm="15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96600" cy="1325563"/>
          </a:xfrm>
        </p:spPr>
        <p:txBody>
          <a:bodyPr/>
          <a:lstStyle/>
          <a:p>
            <a:r>
              <a:rPr lang="en-US" sz="4000" b="1" dirty="0">
                <a:solidFill>
                  <a:srgbClr val="FF0000"/>
                </a:solidFill>
                <a:latin typeface="Calibri" panose="020F0502020204030204"/>
              </a:rPr>
              <a:t>Mysterious virus in the Four Corners Region of US</a:t>
            </a:r>
            <a:endParaRPr lang="en-US" dirty="0"/>
          </a:p>
        </p:txBody>
      </p:sp>
      <p:pic>
        <p:nvPicPr>
          <p:cNvPr id="7" name="Content Placeholder 6"/>
          <p:cNvPicPr>
            <a:picLocks noGrp="1" noChangeAspect="1"/>
          </p:cNvPicPr>
          <p:nvPr>
            <p:ph idx="1"/>
          </p:nvPr>
        </p:nvPicPr>
        <p:blipFill>
          <a:blip r:embed="rId2"/>
          <a:stretch>
            <a:fillRect/>
          </a:stretch>
        </p:blipFill>
        <p:spPr>
          <a:xfrm>
            <a:off x="8305800" y="1828800"/>
            <a:ext cx="3590476" cy="3124200"/>
          </a:xfrm>
          <a:prstGeom prst="rect">
            <a:avLst/>
          </a:prstGeom>
        </p:spPr>
      </p:pic>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p:nvPr/>
        </p:nvSpPr>
        <p:spPr>
          <a:xfrm>
            <a:off x="914400" y="1648647"/>
            <a:ext cx="7543800" cy="5016758"/>
          </a:xfrm>
          <a:prstGeom prst="rect">
            <a:avLst/>
          </a:prstGeom>
        </p:spPr>
        <p:txBody>
          <a:bodyPr wrap="square">
            <a:spAutoFit/>
          </a:bodyPr>
          <a:lstStyle/>
          <a:p>
            <a:r>
              <a:rPr lang="en-US" sz="3200" dirty="0" smtClean="0">
                <a:solidFill>
                  <a:srgbClr val="0070C0"/>
                </a:solidFill>
              </a:rPr>
              <a:t>Hanta </a:t>
            </a:r>
            <a:r>
              <a:rPr lang="en-US" sz="3200" dirty="0">
                <a:solidFill>
                  <a:srgbClr val="0070C0"/>
                </a:solidFill>
              </a:rPr>
              <a:t>virus was discovered in rodents that excreted the virus in their feces and urine</a:t>
            </a:r>
          </a:p>
          <a:p>
            <a:r>
              <a:rPr lang="en-US" sz="3200" dirty="0">
                <a:solidFill>
                  <a:srgbClr val="0070C0"/>
                </a:solidFill>
              </a:rPr>
              <a:t>•	People inhaled the dust particles that contained the virus and became ill</a:t>
            </a:r>
          </a:p>
          <a:p>
            <a:r>
              <a:rPr lang="en-US" sz="3200" dirty="0">
                <a:solidFill>
                  <a:srgbClr val="0070C0"/>
                </a:solidFill>
              </a:rPr>
              <a:t>(hantavirus pulmonary syndrome)</a:t>
            </a:r>
          </a:p>
          <a:p>
            <a:r>
              <a:rPr lang="en-US" sz="3200" dirty="0">
                <a:solidFill>
                  <a:srgbClr val="0070C0"/>
                </a:solidFill>
              </a:rPr>
              <a:t>•	To prevent the spread of the virus:</a:t>
            </a:r>
          </a:p>
          <a:p>
            <a:r>
              <a:rPr lang="en-US" sz="3200" dirty="0">
                <a:solidFill>
                  <a:srgbClr val="0070C0"/>
                </a:solidFill>
              </a:rPr>
              <a:t>–	Mice-proof the home</a:t>
            </a:r>
          </a:p>
          <a:p>
            <a:r>
              <a:rPr lang="en-US" sz="3200" dirty="0">
                <a:solidFill>
                  <a:srgbClr val="0070C0"/>
                </a:solidFill>
              </a:rPr>
              <a:t>–	Wear a mask while sweeping in the home</a:t>
            </a:r>
          </a:p>
          <a:p>
            <a:r>
              <a:rPr lang="en-US" sz="3200" dirty="0">
                <a:solidFill>
                  <a:srgbClr val="0070C0"/>
                </a:solidFill>
              </a:rPr>
              <a:t>–	Wash the floor with an antiseptic solution</a:t>
            </a:r>
          </a:p>
        </p:txBody>
      </p:sp>
    </p:spTree>
    <p:extLst>
      <p:ext uri="{BB962C8B-B14F-4D97-AF65-F5344CB8AC3E}">
        <p14:creationId xmlns:p14="http://schemas.microsoft.com/office/powerpoint/2010/main" val="25895553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52650" y="365127"/>
            <a:ext cx="7886700" cy="473074"/>
          </a:xfrm>
        </p:spPr>
        <p:txBody>
          <a:bodyPr>
            <a:normAutofit fontScale="90000"/>
          </a:bodyPr>
          <a:lstStyle/>
          <a:p>
            <a:r>
              <a:rPr lang="en-US" altLang="en-US" sz="3200" b="1" dirty="0">
                <a:solidFill>
                  <a:srgbClr val="FF0000"/>
                </a:solidFill>
                <a:latin typeface="Century Gothic" pitchFamily="34" charset="0"/>
              </a:rPr>
              <a:t>Legionnaire’s disease outbreak</a:t>
            </a:r>
            <a:endParaRPr lang="en-US" dirty="0">
              <a:solidFill>
                <a:srgbClr val="FF0000"/>
              </a:solidFill>
            </a:endParaRPr>
          </a:p>
        </p:txBody>
      </p:sp>
      <p:sp>
        <p:nvSpPr>
          <p:cNvPr id="4" name="Content Placeholder 3"/>
          <p:cNvSpPr>
            <a:spLocks noGrp="1"/>
          </p:cNvSpPr>
          <p:nvPr>
            <p:ph idx="1"/>
          </p:nvPr>
        </p:nvSpPr>
        <p:spPr>
          <a:xfrm>
            <a:off x="1219200" y="990600"/>
            <a:ext cx="10363200" cy="5715000"/>
          </a:xfrm>
        </p:spPr>
        <p:txBody>
          <a:bodyPr>
            <a:noAutofit/>
          </a:bodyPr>
          <a:lstStyle/>
          <a:p>
            <a:pPr>
              <a:lnSpc>
                <a:spcPct val="100000"/>
              </a:lnSpc>
              <a:spcBef>
                <a:spcPct val="0"/>
              </a:spcBef>
            </a:pPr>
            <a:r>
              <a:rPr lang="en-US" altLang="en-US" sz="2400" dirty="0">
                <a:solidFill>
                  <a:srgbClr val="0070C0"/>
                </a:solidFill>
                <a:latin typeface="Arial" charset="0"/>
                <a:cs typeface="Arial" charset="0"/>
              </a:rPr>
              <a:t>Members of the American Legion gathered for the annual American Legion Convention held July 21 through 24, 1976, in Philadelphia.</a:t>
            </a:r>
          </a:p>
          <a:p>
            <a:pPr>
              <a:lnSpc>
                <a:spcPct val="100000"/>
              </a:lnSpc>
              <a:spcBef>
                <a:spcPct val="0"/>
              </a:spcBef>
            </a:pPr>
            <a:r>
              <a:rPr lang="en-US" altLang="en-US" sz="2400" dirty="0">
                <a:solidFill>
                  <a:srgbClr val="0070C0"/>
                </a:solidFill>
                <a:latin typeface="Arial" charset="0"/>
                <a:cs typeface="Arial" charset="0"/>
              </a:rPr>
              <a:t>Soon after the convention began, a substantial number of attendees were admitted to hospital emergency departments or were examined in doctors’ offices with acute onset of fever, chills, headache, malaise, dry cough, and muscle pain.</a:t>
            </a:r>
          </a:p>
          <a:p>
            <a:pPr>
              <a:lnSpc>
                <a:spcPct val="100000"/>
              </a:lnSpc>
              <a:spcBef>
                <a:spcPct val="0"/>
              </a:spcBef>
            </a:pPr>
            <a:r>
              <a:rPr lang="en-US" altLang="en-US" sz="2400" dirty="0">
                <a:solidFill>
                  <a:srgbClr val="0070C0"/>
                </a:solidFill>
                <a:latin typeface="Arial" charset="0"/>
                <a:cs typeface="Arial" charset="0"/>
              </a:rPr>
              <a:t>More troublesome is that during July 26 to August 1, a total of 18 conventioneers died, reportedly from pneumonia.</a:t>
            </a:r>
          </a:p>
          <a:p>
            <a:pPr>
              <a:lnSpc>
                <a:spcPct val="100000"/>
              </a:lnSpc>
              <a:spcBef>
                <a:spcPct val="0"/>
              </a:spcBef>
            </a:pPr>
            <a:r>
              <a:rPr lang="en-US" altLang="en-US" sz="2400" dirty="0">
                <a:solidFill>
                  <a:srgbClr val="0070C0"/>
                </a:solidFill>
                <a:latin typeface="Arial" charset="0"/>
                <a:cs typeface="Arial" charset="0"/>
              </a:rPr>
              <a:t>On the morning of August 2, a nurse at a veterans’ hospital in Philadelphia called CDC to report cases of severe respiratory illness among convention attendees.</a:t>
            </a:r>
          </a:p>
          <a:p>
            <a:pPr>
              <a:lnSpc>
                <a:spcPct val="100000"/>
              </a:lnSpc>
              <a:spcBef>
                <a:spcPct val="0"/>
              </a:spcBef>
            </a:pPr>
            <a:r>
              <a:rPr lang="en-US" altLang="en-US" sz="2400" dirty="0">
                <a:solidFill>
                  <a:srgbClr val="0070C0"/>
                </a:solidFill>
                <a:latin typeface="Arial" charset="0"/>
                <a:cs typeface="Arial" charset="0"/>
              </a:rPr>
              <a:t>Subsequent conversations that day with public health officials uncovered an additional 71 cases among persons who had attended the convention.</a:t>
            </a:r>
          </a:p>
          <a:p>
            <a:pPr>
              <a:lnSpc>
                <a:spcPct val="100000"/>
              </a:lnSpc>
              <a:spcBef>
                <a:spcPct val="0"/>
              </a:spcBef>
            </a:pPr>
            <a:r>
              <a:rPr lang="en-US" altLang="en-US" sz="2400" dirty="0">
                <a:solidFill>
                  <a:srgbClr val="0070C0"/>
                </a:solidFill>
                <a:latin typeface="Arial" charset="0"/>
                <a:cs typeface="Arial" charset="0"/>
              </a:rPr>
              <a:t>The goal was to find out why these conventioneers were becoming ill and, in some cases, dying!!!</a:t>
            </a:r>
          </a:p>
          <a:p>
            <a:pPr marL="0" indent="0">
              <a:lnSpc>
                <a:spcPct val="100000"/>
              </a:lnSpc>
              <a:spcBef>
                <a:spcPct val="0"/>
              </a:spcBef>
              <a:buNone/>
            </a:pPr>
            <a:endParaRPr lang="en-US" sz="2000" b="1" dirty="0">
              <a:solidFill>
                <a:srgbClr val="0070C0"/>
              </a:solidFill>
            </a:endParaRPr>
          </a:p>
        </p:txBody>
      </p:sp>
    </p:spTree>
    <p:extLst>
      <p:ext uri="{BB962C8B-B14F-4D97-AF65-F5344CB8AC3E}">
        <p14:creationId xmlns:p14="http://schemas.microsoft.com/office/powerpoint/2010/main" val="39326092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1981200" y="323850"/>
            <a:ext cx="8229600" cy="1143000"/>
          </a:xfrm>
        </p:spPr>
        <p:txBody>
          <a:bodyPr>
            <a:normAutofit/>
          </a:bodyPr>
          <a:lstStyle/>
          <a:p>
            <a:pPr eaLnBrk="1" hangingPunct="1"/>
            <a:r>
              <a:rPr lang="en-US" altLang="en-US" sz="3600" b="1" dirty="0">
                <a:solidFill>
                  <a:srgbClr val="003AA6"/>
                </a:solidFill>
                <a:latin typeface="Century Gothic" pitchFamily="34" charset="0"/>
              </a:rPr>
              <a:t>Legionnaire’s disease outbreak</a:t>
            </a:r>
            <a:endParaRPr lang="nl-NL" altLang="en-US" sz="3600" b="1" dirty="0">
              <a:solidFill>
                <a:srgbClr val="003AA6"/>
              </a:solidFill>
              <a:latin typeface="Century Gothic" pitchFamily="34" charset="0"/>
            </a:endParaRPr>
          </a:p>
        </p:txBody>
      </p:sp>
      <p:cxnSp>
        <p:nvCxnSpPr>
          <p:cNvPr id="35" name="Straight Connector 34"/>
          <p:cNvCxnSpPr/>
          <p:nvPr/>
        </p:nvCxnSpPr>
        <p:spPr>
          <a:xfrm>
            <a:off x="2079626" y="1323975"/>
            <a:ext cx="8042275" cy="0"/>
          </a:xfrm>
          <a:prstGeom prst="line">
            <a:avLst/>
          </a:prstGeom>
          <a:ln>
            <a:solidFill>
              <a:srgbClr val="0036A6"/>
            </a:solidFill>
          </a:ln>
          <a:effectLst/>
        </p:spPr>
        <p:style>
          <a:lnRef idx="2">
            <a:schemeClr val="dk1"/>
          </a:lnRef>
          <a:fillRef idx="0">
            <a:schemeClr val="dk1"/>
          </a:fillRef>
          <a:effectRef idx="1">
            <a:schemeClr val="dk1"/>
          </a:effectRef>
          <a:fontRef idx="minor">
            <a:schemeClr val="tx1"/>
          </a:fontRef>
        </p:style>
      </p:cxnSp>
      <p:cxnSp>
        <p:nvCxnSpPr>
          <p:cNvPr id="36" name="Straight Connector 35"/>
          <p:cNvCxnSpPr>
            <a:stCxn id="38" idx="1"/>
          </p:cNvCxnSpPr>
          <p:nvPr/>
        </p:nvCxnSpPr>
        <p:spPr>
          <a:xfrm>
            <a:off x="2090738" y="3884613"/>
            <a:ext cx="8145462" cy="0"/>
          </a:xfrm>
          <a:prstGeom prst="line">
            <a:avLst/>
          </a:prstGeom>
          <a:ln>
            <a:solidFill>
              <a:srgbClr val="000099"/>
            </a:solidFill>
          </a:ln>
        </p:spPr>
        <p:style>
          <a:lnRef idx="2">
            <a:schemeClr val="accent3"/>
          </a:lnRef>
          <a:fillRef idx="0">
            <a:schemeClr val="accent3"/>
          </a:fillRef>
          <a:effectRef idx="1">
            <a:schemeClr val="accent3"/>
          </a:effectRef>
          <a:fontRef idx="minor">
            <a:schemeClr val="tx1"/>
          </a:fontRef>
        </p:style>
      </p:cxnSp>
      <p:sp>
        <p:nvSpPr>
          <p:cNvPr id="37" name="Rectangle 36"/>
          <p:cNvSpPr/>
          <p:nvPr/>
        </p:nvSpPr>
        <p:spPr>
          <a:xfrm>
            <a:off x="2026469" y="3561273"/>
            <a:ext cx="1806527" cy="648105"/>
          </a:xfrm>
          <a:prstGeom prst="rect">
            <a:avLst/>
          </a:prstGeom>
          <a:solidFill>
            <a:srgbClr val="0039A6"/>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srgbClr val="006600"/>
              </a:solidFill>
            </a:endParaRPr>
          </a:p>
        </p:txBody>
      </p:sp>
      <p:sp>
        <p:nvSpPr>
          <p:cNvPr id="38" name="TextBox 37"/>
          <p:cNvSpPr txBox="1"/>
          <p:nvPr/>
        </p:nvSpPr>
        <p:spPr>
          <a:xfrm>
            <a:off x="2090738" y="3694113"/>
            <a:ext cx="1676400" cy="381000"/>
          </a:xfrm>
          <a:prstGeom prst="rect">
            <a:avLst/>
          </a:prstGeom>
          <a:noFill/>
        </p:spPr>
        <p:txBody>
          <a:bodyPr>
            <a:spAutoFit/>
          </a:bodyPr>
          <a:lstStyle/>
          <a:p>
            <a:pPr algn="ctr">
              <a:defRPr/>
            </a:pPr>
            <a:r>
              <a:rPr lang="en-US" dirty="0">
                <a:solidFill>
                  <a:schemeClr val="bg1">
                    <a:lumMod val="95000"/>
                  </a:schemeClr>
                </a:solidFill>
                <a:effectLst>
                  <a:outerShdw blurRad="38100" dist="38100" dir="2700000" algn="tl">
                    <a:srgbClr val="000000">
                      <a:alpha val="43137"/>
                    </a:srgbClr>
                  </a:outerShdw>
                </a:effectLst>
                <a:latin typeface="Century Gothic" panose="020B0502020202020204" pitchFamily="34" charset="0"/>
              </a:rPr>
              <a:t>July 21–24</a:t>
            </a:r>
          </a:p>
        </p:txBody>
      </p:sp>
      <p:sp>
        <p:nvSpPr>
          <p:cNvPr id="39" name="Rectangle 38"/>
          <p:cNvSpPr/>
          <p:nvPr/>
        </p:nvSpPr>
        <p:spPr>
          <a:xfrm>
            <a:off x="4039749" y="3563047"/>
            <a:ext cx="1929618" cy="646331"/>
          </a:xfrm>
          <a:prstGeom prst="rect">
            <a:avLst/>
          </a:prstGeom>
          <a:solidFill>
            <a:srgbClr val="0039A6"/>
          </a:solidFill>
          <a:effectLst/>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srgbClr val="006600"/>
              </a:solidFill>
            </a:endParaRPr>
          </a:p>
        </p:txBody>
      </p:sp>
      <p:sp>
        <p:nvSpPr>
          <p:cNvPr id="40" name="TextBox 39"/>
          <p:cNvSpPr txBox="1"/>
          <p:nvPr/>
        </p:nvSpPr>
        <p:spPr>
          <a:xfrm>
            <a:off x="4038600" y="3702050"/>
            <a:ext cx="1981200" cy="3683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July 26–Aug 1</a:t>
            </a:r>
          </a:p>
        </p:txBody>
      </p:sp>
      <p:sp>
        <p:nvSpPr>
          <p:cNvPr id="42" name="Rectangle 41"/>
          <p:cNvSpPr/>
          <p:nvPr/>
        </p:nvSpPr>
        <p:spPr>
          <a:xfrm>
            <a:off x="6173960" y="3561273"/>
            <a:ext cx="1929618" cy="607842"/>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dirty="0">
              <a:solidFill>
                <a:srgbClr val="006600"/>
              </a:solidFill>
            </a:endParaRPr>
          </a:p>
        </p:txBody>
      </p:sp>
      <p:sp>
        <p:nvSpPr>
          <p:cNvPr id="43" name="TextBox 42"/>
          <p:cNvSpPr txBox="1"/>
          <p:nvPr/>
        </p:nvSpPr>
        <p:spPr>
          <a:xfrm>
            <a:off x="6172200" y="3563048"/>
            <a:ext cx="1981200" cy="646331"/>
          </a:xfrm>
          <a:prstGeom prst="rect">
            <a:avLst/>
          </a:prstGeom>
          <a:solidFill>
            <a:srgbClr val="0039A6"/>
          </a:solidFill>
          <a:effectLst/>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August 2</a:t>
            </a:r>
          </a:p>
          <a:p>
            <a:pPr algn="ctr">
              <a:defRP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(Morning)</a:t>
            </a:r>
          </a:p>
        </p:txBody>
      </p:sp>
      <p:sp>
        <p:nvSpPr>
          <p:cNvPr id="45" name="TextBox 44"/>
          <p:cNvSpPr txBox="1"/>
          <p:nvPr/>
        </p:nvSpPr>
        <p:spPr>
          <a:xfrm>
            <a:off x="8382001" y="3563048"/>
            <a:ext cx="1909103" cy="646331"/>
          </a:xfrm>
          <a:prstGeom prst="rect">
            <a:avLst/>
          </a:prstGeom>
          <a:solidFill>
            <a:srgbClr val="0039A6"/>
          </a:solidFill>
          <a:effectLst/>
        </p:spPr>
        <p:style>
          <a:lnRef idx="0">
            <a:schemeClr val="accent3"/>
          </a:lnRef>
          <a:fillRef idx="3">
            <a:schemeClr val="accent3"/>
          </a:fillRef>
          <a:effectRef idx="3">
            <a:schemeClr val="accent3"/>
          </a:effectRef>
          <a:fontRef idx="minor">
            <a:schemeClr val="lt1"/>
          </a:fontRef>
        </p:style>
        <p:txBody>
          <a:bodyPr>
            <a:spAutoFit/>
          </a:bodyPr>
          <a:lstStyle/>
          <a:p>
            <a:pPr algn="ctr">
              <a:defRP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August 2</a:t>
            </a:r>
          </a:p>
          <a:p>
            <a:pPr algn="ctr">
              <a:defRP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(Evening)</a:t>
            </a:r>
          </a:p>
        </p:txBody>
      </p:sp>
      <p:sp>
        <p:nvSpPr>
          <p:cNvPr id="46" name="TextBox 45"/>
          <p:cNvSpPr txBox="1">
            <a:spLocks noChangeArrowheads="1"/>
          </p:cNvSpPr>
          <p:nvPr/>
        </p:nvSpPr>
        <p:spPr bwMode="auto">
          <a:xfrm>
            <a:off x="1868489" y="1714500"/>
            <a:ext cx="21224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rgbClr val="0036A6"/>
                </a:solidFill>
                <a:latin typeface="Century Gothic" pitchFamily="34" charset="0"/>
              </a:rPr>
              <a:t>American Legion Convention, </a:t>
            </a:r>
          </a:p>
          <a:p>
            <a:pPr algn="ctr" eaLnBrk="1" hangingPunct="1">
              <a:spcBef>
                <a:spcPct val="0"/>
              </a:spcBef>
              <a:buFontTx/>
              <a:buNone/>
            </a:pPr>
            <a:r>
              <a:rPr lang="en-US" altLang="en-US" sz="1800" b="1" dirty="0">
                <a:solidFill>
                  <a:srgbClr val="0036A6"/>
                </a:solidFill>
                <a:latin typeface="Century Gothic" pitchFamily="34" charset="0"/>
              </a:rPr>
              <a:t>Philadelphia, Pennsylvania</a:t>
            </a:r>
          </a:p>
        </p:txBody>
      </p:sp>
      <p:sp>
        <p:nvSpPr>
          <p:cNvPr id="47" name="TextBox 46"/>
          <p:cNvSpPr txBox="1">
            <a:spLocks noChangeArrowheads="1"/>
          </p:cNvSpPr>
          <p:nvPr/>
        </p:nvSpPr>
        <p:spPr bwMode="auto">
          <a:xfrm>
            <a:off x="3943350" y="4813301"/>
            <a:ext cx="21209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rgbClr val="0036A6"/>
                </a:solidFill>
                <a:latin typeface="Century Gothic" pitchFamily="34" charset="0"/>
              </a:rPr>
              <a:t>18 deaths reported among conventioneers</a:t>
            </a:r>
          </a:p>
        </p:txBody>
      </p:sp>
      <p:sp>
        <p:nvSpPr>
          <p:cNvPr id="48" name="TextBox 47"/>
          <p:cNvSpPr txBox="1">
            <a:spLocks noChangeArrowheads="1"/>
          </p:cNvSpPr>
          <p:nvPr/>
        </p:nvSpPr>
        <p:spPr bwMode="auto">
          <a:xfrm>
            <a:off x="4945063" y="1743075"/>
            <a:ext cx="5181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rgbClr val="0036A6"/>
                </a:solidFill>
                <a:latin typeface="Century Gothic" pitchFamily="34" charset="0"/>
              </a:rPr>
              <a:t>Health care provider at a veterans’ hospital in Philadelphia calls CDC to report cases</a:t>
            </a:r>
            <a:br>
              <a:rPr lang="en-US" altLang="en-US" sz="1800" b="1" dirty="0">
                <a:solidFill>
                  <a:srgbClr val="0036A6"/>
                </a:solidFill>
                <a:latin typeface="Century Gothic" pitchFamily="34" charset="0"/>
              </a:rPr>
            </a:br>
            <a:r>
              <a:rPr lang="en-US" altLang="en-US" sz="1800" b="1" dirty="0">
                <a:solidFill>
                  <a:srgbClr val="0036A6"/>
                </a:solidFill>
                <a:latin typeface="Century Gothic" pitchFamily="34" charset="0"/>
              </a:rPr>
              <a:t>of severe respiratory illness among attendees of the American Legion Convention </a:t>
            </a:r>
          </a:p>
        </p:txBody>
      </p:sp>
      <p:sp>
        <p:nvSpPr>
          <p:cNvPr id="49" name="TextBox 48"/>
          <p:cNvSpPr txBox="1">
            <a:spLocks noChangeArrowheads="1"/>
          </p:cNvSpPr>
          <p:nvPr/>
        </p:nvSpPr>
        <p:spPr bwMode="auto">
          <a:xfrm>
            <a:off x="8358189" y="4813301"/>
            <a:ext cx="21224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800" b="1" dirty="0">
                <a:solidFill>
                  <a:srgbClr val="0039A6"/>
                </a:solidFill>
                <a:latin typeface="Century Gothic" pitchFamily="34" charset="0"/>
              </a:rPr>
              <a:t>71 additional cases reported</a:t>
            </a:r>
          </a:p>
        </p:txBody>
      </p:sp>
      <p:cxnSp>
        <p:nvCxnSpPr>
          <p:cNvPr id="6" name="Straight Connector 5"/>
          <p:cNvCxnSpPr/>
          <p:nvPr/>
        </p:nvCxnSpPr>
        <p:spPr>
          <a:xfrm>
            <a:off x="2928938" y="2914651"/>
            <a:ext cx="0" cy="538163"/>
          </a:xfrm>
          <a:prstGeom prst="line">
            <a:avLst/>
          </a:prstGeom>
          <a:ln w="22225">
            <a:solidFill>
              <a:srgbClr val="0036A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003800" y="4308476"/>
            <a:ext cx="0" cy="538163"/>
          </a:xfrm>
          <a:prstGeom prst="line">
            <a:avLst/>
          </a:prstGeom>
          <a:ln w="22225">
            <a:solidFill>
              <a:srgbClr val="0036A6"/>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239000" y="2914651"/>
            <a:ext cx="0" cy="538163"/>
          </a:xfrm>
          <a:prstGeom prst="line">
            <a:avLst/>
          </a:prstGeom>
          <a:ln w="22225">
            <a:solidFill>
              <a:srgbClr val="0036A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418638" y="4275138"/>
            <a:ext cx="0" cy="538162"/>
          </a:xfrm>
          <a:prstGeom prst="line">
            <a:avLst/>
          </a:prstGeom>
          <a:ln w="22225">
            <a:solidFill>
              <a:srgbClr val="0036A6"/>
            </a:solidFill>
          </a:ln>
        </p:spPr>
        <p:style>
          <a:lnRef idx="1">
            <a:schemeClr val="accent1"/>
          </a:lnRef>
          <a:fillRef idx="0">
            <a:schemeClr val="accent1"/>
          </a:fillRef>
          <a:effectRef idx="0">
            <a:schemeClr val="accent1"/>
          </a:effectRef>
          <a:fontRef idx="minor">
            <a:schemeClr val="tx1"/>
          </a:fontRef>
        </p:style>
      </p:cxnSp>
      <p:sp>
        <p:nvSpPr>
          <p:cNvPr id="33822" name="TextBox 1"/>
          <p:cNvSpPr txBox="1">
            <a:spLocks noChangeArrowheads="1"/>
          </p:cNvSpPr>
          <p:nvPr/>
        </p:nvSpPr>
        <p:spPr bwMode="auto">
          <a:xfrm>
            <a:off x="1849438" y="6029326"/>
            <a:ext cx="7467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600" dirty="0">
                <a:solidFill>
                  <a:srgbClr val="0039A6"/>
                </a:solidFill>
                <a:latin typeface="Arial" charset="0"/>
              </a:rPr>
              <a:t>Fraser DW, Tsai, T, Orenstein W, et al. Legionnaires’ disease: description of an epidemic of pneumonia. New </a:t>
            </a:r>
            <a:r>
              <a:rPr lang="en-US" altLang="en-US" sz="1600" dirty="0" err="1">
                <a:solidFill>
                  <a:srgbClr val="0039A6"/>
                </a:solidFill>
                <a:latin typeface="Arial" charset="0"/>
              </a:rPr>
              <a:t>Engl</a:t>
            </a:r>
            <a:r>
              <a:rPr lang="en-US" altLang="en-US" sz="1600" dirty="0">
                <a:solidFill>
                  <a:srgbClr val="0039A6"/>
                </a:solidFill>
                <a:latin typeface="Arial" charset="0"/>
              </a:rPr>
              <a:t> J Med 1977;297:1189–97.</a:t>
            </a:r>
          </a:p>
        </p:txBody>
      </p:sp>
      <p:sp>
        <p:nvSpPr>
          <p:cNvPr id="33823" name="Slide Number Placeholder 1"/>
          <p:cNvSpPr txBox="1">
            <a:spLocks/>
          </p:cNvSpPr>
          <p:nvPr/>
        </p:nvSpPr>
        <p:spPr bwMode="auto">
          <a:xfrm>
            <a:off x="8077200" y="61722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8942789F-69C9-4C25-9FC8-DD3D630A7BA5}" type="slidenum">
              <a:rPr lang="en-US" altLang="en-US" sz="1400">
                <a:solidFill>
                  <a:srgbClr val="0039A6"/>
                </a:solidFill>
                <a:latin typeface="Myriad Web Pro" charset="0"/>
              </a:rPr>
              <a:pPr algn="r" eaLnBrk="1" hangingPunct="1">
                <a:spcBef>
                  <a:spcPct val="0"/>
                </a:spcBef>
                <a:buFontTx/>
                <a:buNone/>
              </a:pPr>
              <a:t>22</a:t>
            </a:fld>
            <a:endParaRPr lang="en-US" altLang="en-US" sz="1400">
              <a:solidFill>
                <a:srgbClr val="0039A6"/>
              </a:solidFill>
              <a:latin typeface="Myriad Web Pro" charset="0"/>
            </a:endParaRPr>
          </a:p>
        </p:txBody>
      </p:sp>
      <p:pic>
        <p:nvPicPr>
          <p:cNvPr id="3" name="Audio 2">
            <a:hlinkClick r:id="" action="ppaction://media"/>
            <a:extLst>
              <a:ext uri="{FF2B5EF4-FFF2-40B4-BE49-F238E27FC236}">
                <a16:creationId xmlns:a16="http://schemas.microsoft.com/office/drawing/2014/main" id="{E8ECE30F-17C5-44A9-93CD-179A23EE6D3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01870603"/>
      </p:ext>
    </p:extLst>
  </p:cSld>
  <p:clrMapOvr>
    <a:masterClrMapping/>
  </p:clrMapOvr>
  <p:transition advTm="1385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46" grpId="0"/>
      <p:bldP spid="47" grpId="0"/>
      <p:bldP spid="48" grpId="0"/>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ChangeArrowheads="1"/>
          </p:cNvSpPr>
          <p:nvPr/>
        </p:nvSpPr>
        <p:spPr bwMode="auto">
          <a:xfrm>
            <a:off x="1849439" y="6337301"/>
            <a:ext cx="714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000" dirty="0">
                <a:solidFill>
                  <a:srgbClr val="0536C6"/>
                </a:solidFill>
                <a:latin typeface="Arial" charset="0"/>
              </a:rPr>
              <a:t>Fraser DW, Tsai, T, Orenstein W, et al. Legionnaires’ disease: description of an epidemic of pneumonia. New </a:t>
            </a:r>
            <a:r>
              <a:rPr lang="en-US" altLang="en-US" sz="1000" dirty="0" err="1">
                <a:solidFill>
                  <a:srgbClr val="0536C6"/>
                </a:solidFill>
                <a:latin typeface="Arial" charset="0"/>
              </a:rPr>
              <a:t>Engl</a:t>
            </a:r>
            <a:r>
              <a:rPr lang="en-US" altLang="en-US" sz="1000" dirty="0">
                <a:solidFill>
                  <a:srgbClr val="0536C6"/>
                </a:solidFill>
                <a:latin typeface="Arial" charset="0"/>
              </a:rPr>
              <a:t> J Med 1977;297:1189–97.</a:t>
            </a:r>
            <a:endParaRPr lang="en-US" altLang="en-US" sz="1000" dirty="0">
              <a:solidFill>
                <a:srgbClr val="0536C6"/>
              </a:solidFill>
              <a:latin typeface="Myriad Web Pro" charset="0"/>
            </a:endParaRPr>
          </a:p>
        </p:txBody>
      </p:sp>
      <p:cxnSp>
        <p:nvCxnSpPr>
          <p:cNvPr id="13" name="Straight Connector 12"/>
          <p:cNvCxnSpPr/>
          <p:nvPr/>
        </p:nvCxnSpPr>
        <p:spPr>
          <a:xfrm>
            <a:off x="2168526" y="1219200"/>
            <a:ext cx="8042275" cy="0"/>
          </a:xfrm>
          <a:prstGeom prst="line">
            <a:avLst/>
          </a:prstGeom>
          <a:ln>
            <a:solidFill>
              <a:srgbClr val="0536C6"/>
            </a:solidFill>
          </a:ln>
          <a:effectLst/>
        </p:spPr>
        <p:style>
          <a:lnRef idx="2">
            <a:schemeClr val="dk1"/>
          </a:lnRef>
          <a:fillRef idx="0">
            <a:schemeClr val="dk1"/>
          </a:fillRef>
          <a:effectRef idx="1">
            <a:schemeClr val="dk1"/>
          </a:effectRef>
          <a:fontRef idx="minor">
            <a:schemeClr val="tx1"/>
          </a:fontRef>
        </p:style>
      </p:cxnSp>
      <p:sp>
        <p:nvSpPr>
          <p:cNvPr id="60420" name="Rectangle 2"/>
          <p:cNvSpPr>
            <a:spLocks noChangeArrowheads="1"/>
          </p:cNvSpPr>
          <p:nvPr/>
        </p:nvSpPr>
        <p:spPr bwMode="auto">
          <a:xfrm>
            <a:off x="1766661" y="289632"/>
            <a:ext cx="8531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cs typeface="Calibri" panose="020F0502020204030204" pitchFamily="34" charset="0"/>
              </a:rPr>
              <a:t>Legionnaires’ Disease Cases, by Day</a:t>
            </a:r>
          </a:p>
        </p:txBody>
      </p:sp>
      <p:pic>
        <p:nvPicPr>
          <p:cNvPr id="12" name="Picture 2" descr="Graph showing number of Legionnaire's cases by day in July and August." title="Legionnaire's Cases by Day"/>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947" t="1216" r="2175"/>
          <a:stretch/>
        </p:blipFill>
        <p:spPr bwMode="auto">
          <a:xfrm>
            <a:off x="2168526" y="1119442"/>
            <a:ext cx="8212138" cy="5113048"/>
          </a:xfrm>
          <a:prstGeom prst="rect">
            <a:avLst/>
          </a:prstGeom>
          <a:ln w="25400">
            <a:solidFill>
              <a:srgbClr val="000099"/>
            </a:solidFill>
          </a:ln>
          <a:effectLst/>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6324600" y="1706563"/>
            <a:ext cx="0" cy="539750"/>
          </a:xfrm>
          <a:prstGeom prst="straightConnector1">
            <a:avLst/>
          </a:prstGeom>
          <a:ln>
            <a:solidFill>
              <a:schemeClr val="tx2">
                <a:lumMod val="75000"/>
              </a:schemeClr>
            </a:solidFill>
            <a:tailEnd type="arrow"/>
          </a:ln>
          <a:effectLst/>
        </p:spPr>
        <p:style>
          <a:lnRef idx="3">
            <a:schemeClr val="accent3"/>
          </a:lnRef>
          <a:fillRef idx="0">
            <a:schemeClr val="accent3"/>
          </a:fillRef>
          <a:effectRef idx="2">
            <a:schemeClr val="accent3"/>
          </a:effectRef>
          <a:fontRef idx="minor">
            <a:schemeClr val="tx1"/>
          </a:fontRef>
        </p:style>
      </p:cxnSp>
      <p:sp>
        <p:nvSpPr>
          <p:cNvPr id="60423" name="Slide Number Placeholder 1"/>
          <p:cNvSpPr txBox="1">
            <a:spLocks/>
          </p:cNvSpPr>
          <p:nvPr/>
        </p:nvSpPr>
        <p:spPr bwMode="auto">
          <a:xfrm>
            <a:off x="8077200" y="61722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2D5647BA-D43F-4E57-BB11-A36915C8B504}" type="slidenum">
              <a:rPr lang="en-US" altLang="en-US" sz="1400">
                <a:solidFill>
                  <a:srgbClr val="0039A6"/>
                </a:solidFill>
                <a:latin typeface="Myriad Web Pro" charset="0"/>
              </a:rPr>
              <a:pPr algn="r" eaLnBrk="1" hangingPunct="1">
                <a:spcBef>
                  <a:spcPct val="0"/>
                </a:spcBef>
                <a:buFontTx/>
                <a:buNone/>
              </a:pPr>
              <a:t>23</a:t>
            </a:fld>
            <a:endParaRPr lang="en-US" altLang="en-US" sz="1400">
              <a:solidFill>
                <a:srgbClr val="0039A6"/>
              </a:solidFill>
              <a:latin typeface="Myriad Web Pro" charset="0"/>
            </a:endParaRPr>
          </a:p>
        </p:txBody>
      </p:sp>
      <p:pic>
        <p:nvPicPr>
          <p:cNvPr id="5" name="Audio 4">
            <a:hlinkClick r:id="" action="ppaction://media"/>
            <a:extLst>
              <a:ext uri="{FF2B5EF4-FFF2-40B4-BE49-F238E27FC236}">
                <a16:creationId xmlns:a16="http://schemas.microsoft.com/office/drawing/2014/main" id="{7B0099C6-0B7D-405B-8F00-1B30364DBF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05663723"/>
      </p:ext>
    </p:extLst>
  </p:cSld>
  <p:clrMapOvr>
    <a:masterClrMapping/>
  </p:clrMapOvr>
  <p:transition advTm="63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079626" y="1003300"/>
            <a:ext cx="8042275" cy="0"/>
          </a:xfrm>
          <a:prstGeom prst="line">
            <a:avLst/>
          </a:prstGeom>
          <a:ln>
            <a:solidFill>
              <a:srgbClr val="000099"/>
            </a:solidFill>
          </a:ln>
          <a:effectLst/>
        </p:spPr>
        <p:style>
          <a:lnRef idx="2">
            <a:schemeClr val="dk1"/>
          </a:lnRef>
          <a:fillRef idx="0">
            <a:schemeClr val="dk1"/>
          </a:fillRef>
          <a:effectRef idx="1">
            <a:schemeClr val="dk1"/>
          </a:effectRef>
          <a:fontRef idx="minor">
            <a:schemeClr val="tx1"/>
          </a:fontRef>
        </p:style>
      </p:cxnSp>
      <p:sp>
        <p:nvSpPr>
          <p:cNvPr id="61444" name="TextBox 13"/>
          <p:cNvSpPr txBox="1">
            <a:spLocks noChangeArrowheads="1"/>
          </p:cNvSpPr>
          <p:nvPr/>
        </p:nvSpPr>
        <p:spPr bwMode="auto">
          <a:xfrm>
            <a:off x="990600" y="215910"/>
            <a:ext cx="96377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3600" b="1" dirty="0">
                <a:solidFill>
                  <a:srgbClr val="FF0000"/>
                </a:solidFill>
                <a:cs typeface="Calibri" panose="020F0502020204030204" pitchFamily="34" charset="0"/>
              </a:rPr>
              <a:t>Legionnaires’ Disease Attack Rates by Place</a:t>
            </a:r>
          </a:p>
        </p:txBody>
      </p:sp>
      <p:sp>
        <p:nvSpPr>
          <p:cNvPr id="61445" name="Slide Number Placeholder 1"/>
          <p:cNvSpPr txBox="1">
            <a:spLocks/>
          </p:cNvSpPr>
          <p:nvPr/>
        </p:nvSpPr>
        <p:spPr bwMode="auto">
          <a:xfrm>
            <a:off x="8077200" y="61722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DFDA5E8F-1732-40F1-A449-547E5A0518E2}" type="slidenum">
              <a:rPr lang="en-US" altLang="en-US" sz="1400">
                <a:solidFill>
                  <a:srgbClr val="0039A6"/>
                </a:solidFill>
                <a:latin typeface="Myriad Web Pro" charset="0"/>
              </a:rPr>
              <a:pPr algn="r" eaLnBrk="1" hangingPunct="1">
                <a:spcBef>
                  <a:spcPct val="0"/>
                </a:spcBef>
                <a:buFontTx/>
                <a:buNone/>
              </a:pPr>
              <a:t>24</a:t>
            </a:fld>
            <a:endParaRPr lang="en-US" altLang="en-US" sz="1400">
              <a:solidFill>
                <a:srgbClr val="0039A6"/>
              </a:solidFill>
              <a:latin typeface="Myriad Web Pro" charset="0"/>
            </a:endParaRPr>
          </a:p>
        </p:txBody>
      </p:sp>
      <p:graphicFrame>
        <p:nvGraphicFramePr>
          <p:cNvPr id="9" name="Table 8" descr="Disease attack raes by age at hotel A, B, and C." title="Legionnaires Disease Attack Rates"/>
          <p:cNvGraphicFramePr>
            <a:graphicFrameLocks noGrp="1"/>
          </p:cNvGraphicFramePr>
          <p:nvPr/>
        </p:nvGraphicFramePr>
        <p:xfrm>
          <a:off x="1905000" y="1600200"/>
          <a:ext cx="8407400" cy="3725862"/>
        </p:xfrm>
        <a:graphic>
          <a:graphicData uri="http://schemas.openxmlformats.org/drawingml/2006/table">
            <a:tbl>
              <a:tblPr firstRow="1" bandRow="1">
                <a:tableStyleId>{5C22544A-7EE6-4342-B048-85BDC9FD1C3A}</a:tableStyleId>
              </a:tblPr>
              <a:tblGrid>
                <a:gridCol w="886155">
                  <a:extLst>
                    <a:ext uri="{9D8B030D-6E8A-4147-A177-3AD203B41FA5}">
                      <a16:colId xmlns:a16="http://schemas.microsoft.com/office/drawing/2014/main" val="20000"/>
                    </a:ext>
                  </a:extLst>
                </a:gridCol>
                <a:gridCol w="208293">
                  <a:extLst>
                    <a:ext uri="{9D8B030D-6E8A-4147-A177-3AD203B41FA5}">
                      <a16:colId xmlns:a16="http://schemas.microsoft.com/office/drawing/2014/main" val="20001"/>
                    </a:ext>
                  </a:extLst>
                </a:gridCol>
                <a:gridCol w="734427">
                  <a:extLst>
                    <a:ext uri="{9D8B030D-6E8A-4147-A177-3AD203B41FA5}">
                      <a16:colId xmlns:a16="http://schemas.microsoft.com/office/drawing/2014/main" val="20002"/>
                    </a:ext>
                  </a:extLst>
                </a:gridCol>
                <a:gridCol w="762031">
                  <a:extLst>
                    <a:ext uri="{9D8B030D-6E8A-4147-A177-3AD203B41FA5}">
                      <a16:colId xmlns:a16="http://schemas.microsoft.com/office/drawing/2014/main" val="20003"/>
                    </a:ext>
                  </a:extLst>
                </a:gridCol>
                <a:gridCol w="953717">
                  <a:extLst>
                    <a:ext uri="{9D8B030D-6E8A-4147-A177-3AD203B41FA5}">
                      <a16:colId xmlns:a16="http://schemas.microsoft.com/office/drawing/2014/main" val="20004"/>
                    </a:ext>
                  </a:extLst>
                </a:gridCol>
                <a:gridCol w="208293">
                  <a:extLst>
                    <a:ext uri="{9D8B030D-6E8A-4147-A177-3AD203B41FA5}">
                      <a16:colId xmlns:a16="http://schemas.microsoft.com/office/drawing/2014/main" val="20005"/>
                    </a:ext>
                  </a:extLst>
                </a:gridCol>
                <a:gridCol w="545325">
                  <a:extLst>
                    <a:ext uri="{9D8B030D-6E8A-4147-A177-3AD203B41FA5}">
                      <a16:colId xmlns:a16="http://schemas.microsoft.com/office/drawing/2014/main" val="20006"/>
                    </a:ext>
                  </a:extLst>
                </a:gridCol>
                <a:gridCol w="749824">
                  <a:extLst>
                    <a:ext uri="{9D8B030D-6E8A-4147-A177-3AD203B41FA5}">
                      <a16:colId xmlns:a16="http://schemas.microsoft.com/office/drawing/2014/main" val="20007"/>
                    </a:ext>
                  </a:extLst>
                </a:gridCol>
                <a:gridCol w="886155">
                  <a:extLst>
                    <a:ext uri="{9D8B030D-6E8A-4147-A177-3AD203B41FA5}">
                      <a16:colId xmlns:a16="http://schemas.microsoft.com/office/drawing/2014/main" val="20008"/>
                    </a:ext>
                  </a:extLst>
                </a:gridCol>
                <a:gridCol w="208293">
                  <a:extLst>
                    <a:ext uri="{9D8B030D-6E8A-4147-A177-3AD203B41FA5}">
                      <a16:colId xmlns:a16="http://schemas.microsoft.com/office/drawing/2014/main" val="20009"/>
                    </a:ext>
                  </a:extLst>
                </a:gridCol>
                <a:gridCol w="545323">
                  <a:extLst>
                    <a:ext uri="{9D8B030D-6E8A-4147-A177-3AD203B41FA5}">
                      <a16:colId xmlns:a16="http://schemas.microsoft.com/office/drawing/2014/main" val="20010"/>
                    </a:ext>
                  </a:extLst>
                </a:gridCol>
                <a:gridCol w="817990">
                  <a:extLst>
                    <a:ext uri="{9D8B030D-6E8A-4147-A177-3AD203B41FA5}">
                      <a16:colId xmlns:a16="http://schemas.microsoft.com/office/drawing/2014/main" val="20011"/>
                    </a:ext>
                  </a:extLst>
                </a:gridCol>
                <a:gridCol w="901574">
                  <a:extLst>
                    <a:ext uri="{9D8B030D-6E8A-4147-A177-3AD203B41FA5}">
                      <a16:colId xmlns:a16="http://schemas.microsoft.com/office/drawing/2014/main" val="20012"/>
                    </a:ext>
                  </a:extLst>
                </a:gridCol>
              </a:tblGrid>
              <a:tr h="518181">
                <a:tc>
                  <a:txBody>
                    <a:bodyPr/>
                    <a:lstStyle/>
                    <a:p>
                      <a:pPr algn="ctr"/>
                      <a:r>
                        <a:rPr lang="en-US" sz="1400" b="0" dirty="0">
                          <a:latin typeface="Century Gothic" panose="020B0502020202020204" pitchFamily="34" charset="0"/>
                        </a:rPr>
                        <a:t>Age</a:t>
                      </a:r>
                    </a:p>
                    <a:p>
                      <a:pPr algn="ctr"/>
                      <a:r>
                        <a:rPr lang="en-US" sz="1400" b="0" dirty="0">
                          <a:latin typeface="Century Gothic" panose="020B0502020202020204" pitchFamily="34" charset="0"/>
                        </a:rPr>
                        <a:t>(yrs)</a:t>
                      </a:r>
                    </a:p>
                  </a:txBody>
                  <a:tcPr marL="91446" marR="91446" marT="45722" marB="45722">
                    <a:solidFill>
                      <a:srgbClr val="0039A6"/>
                    </a:solidFill>
                  </a:tcPr>
                </a:tc>
                <a:tc>
                  <a:txBody>
                    <a:bodyPr/>
                    <a:lstStyle/>
                    <a:p>
                      <a:pPr algn="ctr"/>
                      <a:endParaRPr lang="en-US" sz="1400" b="0" dirty="0">
                        <a:latin typeface="Century Gothic" panose="020B0502020202020204" pitchFamily="34" charset="0"/>
                      </a:endParaRPr>
                    </a:p>
                  </a:txBody>
                  <a:tcPr marL="91446" marR="91446" marT="45722" marB="45722">
                    <a:solidFill>
                      <a:schemeClr val="bg1"/>
                    </a:solidFill>
                  </a:tcPr>
                </a:tc>
                <a:tc>
                  <a:txBody>
                    <a:bodyPr/>
                    <a:lstStyle/>
                    <a:p>
                      <a:pPr algn="ctr"/>
                      <a:r>
                        <a:rPr lang="en-US" sz="1400" b="0" dirty="0">
                          <a:solidFill>
                            <a:schemeClr val="bg1"/>
                          </a:solidFill>
                          <a:latin typeface="Century Gothic" panose="020B0502020202020204" pitchFamily="34" charset="0"/>
                        </a:rPr>
                        <a:t>Ill</a:t>
                      </a:r>
                    </a:p>
                  </a:txBody>
                  <a:tcPr marL="91446" marR="91446" marT="45722" marB="45722">
                    <a:solidFill>
                      <a:srgbClr val="0039A6"/>
                    </a:solidFill>
                  </a:tcPr>
                </a:tc>
                <a:tc>
                  <a:txBody>
                    <a:bodyPr/>
                    <a:lstStyle/>
                    <a:p>
                      <a:pPr algn="ctr"/>
                      <a:r>
                        <a:rPr lang="en-US" sz="1400" b="0" dirty="0">
                          <a:solidFill>
                            <a:schemeClr val="bg1"/>
                          </a:solidFill>
                          <a:latin typeface="Century Gothic" panose="020B0502020202020204" pitchFamily="34" charset="0"/>
                        </a:rPr>
                        <a:t>Total</a:t>
                      </a:r>
                    </a:p>
                  </a:txBody>
                  <a:tcPr marL="91446" marR="91446" marT="45722" marB="45722">
                    <a:solidFill>
                      <a:srgbClr val="0039A6"/>
                    </a:solidFill>
                  </a:tcPr>
                </a:tc>
                <a:tc>
                  <a:txBody>
                    <a:bodyPr/>
                    <a:lstStyle/>
                    <a:p>
                      <a:pPr algn="ctr"/>
                      <a:r>
                        <a:rPr lang="en-US" sz="1400" b="0" baseline="0" dirty="0">
                          <a:solidFill>
                            <a:schemeClr val="bg1"/>
                          </a:solidFill>
                          <a:latin typeface="Century Gothic" panose="020B0502020202020204" pitchFamily="34" charset="0"/>
                        </a:rPr>
                        <a:t>Percent ill</a:t>
                      </a:r>
                      <a:endParaRPr lang="en-US" sz="1400" b="0" dirty="0">
                        <a:solidFill>
                          <a:schemeClr val="bg1"/>
                        </a:solidFill>
                        <a:latin typeface="Century Gothic" panose="020B0502020202020204" pitchFamily="34" charset="0"/>
                      </a:endParaRPr>
                    </a:p>
                  </a:txBody>
                  <a:tcPr marL="91446" marR="91446" marT="45722" marB="45722">
                    <a:solidFill>
                      <a:srgbClr val="0039A6"/>
                    </a:solidFill>
                  </a:tcPr>
                </a:tc>
                <a:tc>
                  <a:txBody>
                    <a:bodyPr/>
                    <a:lstStyle/>
                    <a:p>
                      <a:pPr algn="ctr"/>
                      <a:endParaRPr lang="en-US" sz="1400" b="0" dirty="0">
                        <a:solidFill>
                          <a:schemeClr val="bg1"/>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b="0" dirty="0">
                          <a:solidFill>
                            <a:schemeClr val="bg1"/>
                          </a:solidFill>
                          <a:latin typeface="Century Gothic" panose="020B0502020202020204" pitchFamily="34" charset="0"/>
                        </a:rPr>
                        <a:t>Ill</a:t>
                      </a:r>
                    </a:p>
                  </a:txBody>
                  <a:tcPr marL="91446" marR="91446" marT="45722" marB="45722">
                    <a:solidFill>
                      <a:srgbClr val="0039A6"/>
                    </a:solidFill>
                  </a:tcPr>
                </a:tc>
                <a:tc>
                  <a:txBody>
                    <a:bodyPr/>
                    <a:lstStyle/>
                    <a:p>
                      <a:pPr algn="ctr"/>
                      <a:r>
                        <a:rPr lang="en-US" sz="1400" b="0" dirty="0">
                          <a:solidFill>
                            <a:schemeClr val="bg1"/>
                          </a:solidFill>
                          <a:latin typeface="Century Gothic" panose="020B0502020202020204" pitchFamily="34" charset="0"/>
                        </a:rPr>
                        <a:t>Total</a:t>
                      </a:r>
                    </a:p>
                  </a:txBody>
                  <a:tcPr marL="91446" marR="91446" marT="45722" marB="45722">
                    <a:solidFill>
                      <a:srgbClr val="0039A6"/>
                    </a:solidFill>
                  </a:tcPr>
                </a:tc>
                <a:tc>
                  <a:txBody>
                    <a:bodyPr/>
                    <a:lstStyle/>
                    <a:p>
                      <a:pPr algn="ctr"/>
                      <a:r>
                        <a:rPr lang="en-US" sz="1400" b="0" dirty="0">
                          <a:solidFill>
                            <a:schemeClr val="bg1"/>
                          </a:solidFill>
                          <a:latin typeface="Century Gothic" panose="020B0502020202020204" pitchFamily="34" charset="0"/>
                        </a:rPr>
                        <a:t>Percent</a:t>
                      </a:r>
                    </a:p>
                    <a:p>
                      <a:pPr algn="ctr"/>
                      <a:r>
                        <a:rPr lang="en-US" sz="1400" b="0" dirty="0">
                          <a:solidFill>
                            <a:schemeClr val="bg1"/>
                          </a:solidFill>
                          <a:latin typeface="Century Gothic" panose="020B0502020202020204" pitchFamily="34" charset="0"/>
                        </a:rPr>
                        <a:t>ill</a:t>
                      </a:r>
                    </a:p>
                  </a:txBody>
                  <a:tcPr marL="91446" marR="91446" marT="45722" marB="45722">
                    <a:solidFill>
                      <a:srgbClr val="0039A6"/>
                    </a:solidFill>
                  </a:tcPr>
                </a:tc>
                <a:tc>
                  <a:txBody>
                    <a:bodyPr/>
                    <a:lstStyle/>
                    <a:p>
                      <a:pPr algn="ctr"/>
                      <a:endParaRPr lang="en-US" sz="1400" b="0" dirty="0">
                        <a:solidFill>
                          <a:schemeClr val="bg1"/>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b="0" dirty="0">
                          <a:solidFill>
                            <a:schemeClr val="bg1"/>
                          </a:solidFill>
                          <a:latin typeface="Century Gothic" panose="020B0502020202020204" pitchFamily="34" charset="0"/>
                        </a:rPr>
                        <a:t>Ill</a:t>
                      </a:r>
                    </a:p>
                  </a:txBody>
                  <a:tcPr marL="91446" marR="91446" marT="45722" marB="45722">
                    <a:solidFill>
                      <a:srgbClr val="0039A6"/>
                    </a:solidFill>
                  </a:tcPr>
                </a:tc>
                <a:tc>
                  <a:txBody>
                    <a:bodyPr/>
                    <a:lstStyle/>
                    <a:p>
                      <a:pPr algn="ctr"/>
                      <a:r>
                        <a:rPr lang="en-US" sz="1400" b="0" dirty="0">
                          <a:solidFill>
                            <a:schemeClr val="bg1"/>
                          </a:solidFill>
                          <a:latin typeface="Century Gothic" panose="020B0502020202020204" pitchFamily="34" charset="0"/>
                        </a:rPr>
                        <a:t>Total</a:t>
                      </a:r>
                    </a:p>
                  </a:txBody>
                  <a:tcPr marL="91446" marR="91446" marT="45722" marB="45722">
                    <a:solidFill>
                      <a:srgbClr val="0039A6"/>
                    </a:solidFill>
                  </a:tcPr>
                </a:tc>
                <a:tc>
                  <a:txBody>
                    <a:bodyPr/>
                    <a:lstStyle/>
                    <a:p>
                      <a:pPr algn="ctr"/>
                      <a:r>
                        <a:rPr lang="en-US" sz="1400" b="0" dirty="0">
                          <a:solidFill>
                            <a:schemeClr val="bg1"/>
                          </a:solidFill>
                          <a:latin typeface="Century Gothic" panose="020B0502020202020204" pitchFamily="34" charset="0"/>
                        </a:rPr>
                        <a:t>Percent ill</a:t>
                      </a:r>
                    </a:p>
                  </a:txBody>
                  <a:tcPr marL="91446" marR="91446" marT="45722" marB="45722">
                    <a:solidFill>
                      <a:srgbClr val="0039A6"/>
                    </a:solidFill>
                  </a:tcPr>
                </a:tc>
                <a:extLst>
                  <a:ext uri="{0D108BD9-81ED-4DB2-BD59-A6C34878D82A}">
                    <a16:rowId xmlns:a16="http://schemas.microsoft.com/office/drawing/2014/main" val="10000"/>
                  </a:ext>
                </a:extLst>
              </a:tr>
              <a:tr h="487700">
                <a:tc>
                  <a:txBody>
                    <a:bodyPr/>
                    <a:lstStyle/>
                    <a:p>
                      <a:pPr algn="r"/>
                      <a:r>
                        <a:rPr lang="en-US" sz="1400" dirty="0">
                          <a:solidFill>
                            <a:srgbClr val="0039A6"/>
                          </a:solidFill>
                          <a:latin typeface="Century Gothic" panose="020B0502020202020204" pitchFamily="34" charset="0"/>
                          <a:sym typeface="Symbol"/>
                        </a:rPr>
                        <a:t>39</a:t>
                      </a:r>
                      <a:endParaRPr lang="en-US" sz="1400" dirty="0">
                        <a:solidFill>
                          <a:srgbClr val="0039A6"/>
                        </a:solidFill>
                        <a:latin typeface="Century Gothic" panose="020B0502020202020204" pitchFamily="34" charset="0"/>
                      </a:endParaRP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3</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44</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6.8</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3</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116</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2.6</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6</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160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3.7</a:t>
                      </a:r>
                    </a:p>
                  </a:txBody>
                  <a:tcPr marL="91446" marR="91446" marT="45722" marB="45722">
                    <a:solidFill>
                      <a:schemeClr val="bg1">
                        <a:lumMod val="85000"/>
                      </a:schemeClr>
                    </a:solidFill>
                  </a:tcPr>
                </a:tc>
                <a:extLst>
                  <a:ext uri="{0D108BD9-81ED-4DB2-BD59-A6C34878D82A}">
                    <a16:rowId xmlns:a16="http://schemas.microsoft.com/office/drawing/2014/main" val="10001"/>
                  </a:ext>
                </a:extLst>
              </a:tr>
              <a:tr h="477620">
                <a:tc>
                  <a:txBody>
                    <a:bodyPr/>
                    <a:lstStyle/>
                    <a:p>
                      <a:pPr algn="r"/>
                      <a:r>
                        <a:rPr lang="en-US" sz="1400" dirty="0">
                          <a:solidFill>
                            <a:srgbClr val="0039A6"/>
                          </a:solidFill>
                          <a:latin typeface="Century Gothic" panose="020B0502020202020204" pitchFamily="34" charset="0"/>
                        </a:rPr>
                        <a:t>40–49</a:t>
                      </a: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9</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160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5.6</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11</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232</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4.7</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20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392</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5.1</a:t>
                      </a:r>
                    </a:p>
                  </a:txBody>
                  <a:tcPr marL="91446" marR="91446" marT="45722" marB="45722">
                    <a:solidFill>
                      <a:schemeClr val="bg1">
                        <a:lumMod val="85000"/>
                      </a:schemeClr>
                    </a:solidFill>
                  </a:tcPr>
                </a:tc>
                <a:extLst>
                  <a:ext uri="{0D108BD9-81ED-4DB2-BD59-A6C34878D82A}">
                    <a16:rowId xmlns:a16="http://schemas.microsoft.com/office/drawing/2014/main" val="10002"/>
                  </a:ext>
                </a:extLst>
              </a:tr>
              <a:tr h="467541">
                <a:tc>
                  <a:txBody>
                    <a:bodyPr/>
                    <a:lstStyle/>
                    <a:p>
                      <a:pPr algn="r"/>
                      <a:r>
                        <a:rPr lang="en-US" sz="1400" dirty="0">
                          <a:solidFill>
                            <a:srgbClr val="0039A6"/>
                          </a:solidFill>
                          <a:latin typeface="Century Gothic" panose="020B0502020202020204" pitchFamily="34" charset="0"/>
                        </a:rPr>
                        <a:t>50–59</a:t>
                      </a: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27</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320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8.4</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25</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523</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4.8</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52</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843</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6.2</a:t>
                      </a:r>
                    </a:p>
                  </a:txBody>
                  <a:tcPr marL="91446" marR="91446" marT="45722" marB="45722">
                    <a:solidFill>
                      <a:schemeClr val="bg1">
                        <a:lumMod val="85000"/>
                      </a:schemeClr>
                    </a:solidFill>
                  </a:tcPr>
                </a:tc>
                <a:extLst>
                  <a:ext uri="{0D108BD9-81ED-4DB2-BD59-A6C34878D82A}">
                    <a16:rowId xmlns:a16="http://schemas.microsoft.com/office/drawing/2014/main" val="10003"/>
                  </a:ext>
                </a:extLst>
              </a:tr>
              <a:tr h="457461">
                <a:tc>
                  <a:txBody>
                    <a:bodyPr/>
                    <a:lstStyle/>
                    <a:p>
                      <a:pPr algn="r"/>
                      <a:r>
                        <a:rPr lang="en-US" sz="1400" dirty="0">
                          <a:solidFill>
                            <a:srgbClr val="0039A6"/>
                          </a:solidFill>
                          <a:latin typeface="Century Gothic" panose="020B0502020202020204" pitchFamily="34" charset="0"/>
                        </a:rPr>
                        <a:t>60–69</a:t>
                      </a: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12</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108</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11.1</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19</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207</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9.1</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31</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315</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9.8</a:t>
                      </a:r>
                    </a:p>
                  </a:txBody>
                  <a:tcPr marL="91446" marR="91446" marT="45722" marB="45722">
                    <a:solidFill>
                      <a:schemeClr val="bg1">
                        <a:lumMod val="85000"/>
                      </a:schemeClr>
                    </a:solidFill>
                  </a:tcPr>
                </a:tc>
                <a:extLst>
                  <a:ext uri="{0D108BD9-81ED-4DB2-BD59-A6C34878D82A}">
                    <a16:rowId xmlns:a16="http://schemas.microsoft.com/office/drawing/2014/main" val="10004"/>
                  </a:ext>
                </a:extLst>
              </a:tr>
              <a:tr h="457218">
                <a:tc>
                  <a:txBody>
                    <a:bodyPr/>
                    <a:lstStyle/>
                    <a:p>
                      <a:pPr algn="r"/>
                      <a:r>
                        <a:rPr lang="en-US" sz="1400" dirty="0">
                          <a:solidFill>
                            <a:srgbClr val="0039A6"/>
                          </a:solidFill>
                          <a:latin typeface="Century Gothic" panose="020B0502020202020204" pitchFamily="34" charset="0"/>
                          <a:sym typeface="Symbol"/>
                        </a:rPr>
                        <a:t>70</a:t>
                      </a:r>
                      <a:r>
                        <a:rPr lang="en-US" sz="1400" dirty="0">
                          <a:solidFill>
                            <a:srgbClr val="0039A6"/>
                          </a:solidFill>
                          <a:latin typeface="Century Gothic" panose="020B0502020202020204" pitchFamily="34" charset="0"/>
                        </a:rPr>
                        <a:t>     </a:t>
                      </a: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11</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54</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20.4</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5</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76</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6.5</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16</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130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12.3</a:t>
                      </a:r>
                    </a:p>
                  </a:txBody>
                  <a:tcPr marL="91446" marR="91446" marT="45722" marB="45722">
                    <a:solidFill>
                      <a:schemeClr val="bg1">
                        <a:lumMod val="85000"/>
                      </a:schemeClr>
                    </a:solidFill>
                  </a:tcPr>
                </a:tc>
                <a:extLst>
                  <a:ext uri="{0D108BD9-81ED-4DB2-BD59-A6C34878D82A}">
                    <a16:rowId xmlns:a16="http://schemas.microsoft.com/office/drawing/2014/main" val="10005"/>
                  </a:ext>
                </a:extLst>
              </a:tr>
              <a:tr h="533421">
                <a:tc>
                  <a:txBody>
                    <a:bodyPr/>
                    <a:lstStyle/>
                    <a:p>
                      <a:pPr algn="r"/>
                      <a:r>
                        <a:rPr lang="en-US" sz="1200" dirty="0">
                          <a:solidFill>
                            <a:srgbClr val="0039A6"/>
                          </a:solidFill>
                          <a:latin typeface="Century Gothic" panose="020B0502020202020204" pitchFamily="34" charset="0"/>
                        </a:rPr>
                        <a:t>Unknown</a:t>
                      </a: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2</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0</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7</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0</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0</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9</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0</a:t>
                      </a:r>
                    </a:p>
                  </a:txBody>
                  <a:tcPr marL="91446" marR="91446" marT="45722" marB="45722">
                    <a:solidFill>
                      <a:schemeClr val="bg1">
                        <a:lumMod val="85000"/>
                      </a:schemeClr>
                    </a:solidFill>
                  </a:tcPr>
                </a:tc>
                <a:extLst>
                  <a:ext uri="{0D108BD9-81ED-4DB2-BD59-A6C34878D82A}">
                    <a16:rowId xmlns:a16="http://schemas.microsoft.com/office/drawing/2014/main" val="10006"/>
                  </a:ext>
                </a:extLst>
              </a:tr>
              <a:tr h="326720">
                <a:tc>
                  <a:txBody>
                    <a:bodyPr/>
                    <a:lstStyle/>
                    <a:p>
                      <a:pPr algn="r"/>
                      <a:r>
                        <a:rPr lang="en-US" sz="1400" dirty="0">
                          <a:solidFill>
                            <a:srgbClr val="0039A6"/>
                          </a:solidFill>
                          <a:latin typeface="Century Gothic" panose="020B0502020202020204" pitchFamily="34" charset="0"/>
                        </a:rPr>
                        <a:t>Total</a:t>
                      </a:r>
                    </a:p>
                  </a:txBody>
                  <a:tcPr marL="91446" marR="91446" marT="45722" marB="45722">
                    <a:solidFill>
                      <a:schemeClr val="bg1">
                        <a:lumMod val="85000"/>
                      </a:schemeClr>
                    </a:solidFill>
                  </a:tcPr>
                </a:tc>
                <a:tc>
                  <a:txBody>
                    <a:bodyPr/>
                    <a:lstStyle/>
                    <a:p>
                      <a:pPr algn="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62</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688</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9.0</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63</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1,161</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5.4</a:t>
                      </a:r>
                    </a:p>
                  </a:txBody>
                  <a:tcPr marL="91446" marR="91446" marT="45722" marB="45722">
                    <a:solidFill>
                      <a:schemeClr val="bg1">
                        <a:lumMod val="85000"/>
                      </a:schemeClr>
                    </a:solidFill>
                  </a:tcPr>
                </a:tc>
                <a:tc>
                  <a:txBody>
                    <a:bodyPr/>
                    <a:lstStyle/>
                    <a:p>
                      <a:pPr algn="ctr"/>
                      <a:endParaRPr lang="en-US" sz="1400" dirty="0">
                        <a:solidFill>
                          <a:srgbClr val="0039A6"/>
                        </a:solidFill>
                        <a:latin typeface="Century Gothic" panose="020B0502020202020204" pitchFamily="34" charset="0"/>
                      </a:endParaRPr>
                    </a:p>
                  </a:txBody>
                  <a:tcPr marL="91446" marR="91446" marT="45722" marB="45722">
                    <a:solidFill>
                      <a:schemeClr val="bg1"/>
                    </a:solidFill>
                  </a:tcPr>
                </a:tc>
                <a:tc>
                  <a:txBody>
                    <a:bodyPr/>
                    <a:lstStyle/>
                    <a:p>
                      <a:pPr algn="ctr"/>
                      <a:r>
                        <a:rPr lang="en-US" sz="1400" dirty="0">
                          <a:solidFill>
                            <a:srgbClr val="0039A6"/>
                          </a:solidFill>
                          <a:latin typeface="Century Gothic" panose="020B0502020202020204" pitchFamily="34" charset="0"/>
                        </a:rPr>
                        <a:t>125</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1,849</a:t>
                      </a:r>
                    </a:p>
                  </a:txBody>
                  <a:tcPr marL="91446" marR="91446" marT="45722" marB="45722">
                    <a:solidFill>
                      <a:schemeClr val="bg1">
                        <a:lumMod val="85000"/>
                      </a:schemeClr>
                    </a:solidFill>
                  </a:tcPr>
                </a:tc>
                <a:tc>
                  <a:txBody>
                    <a:bodyPr/>
                    <a:lstStyle/>
                    <a:p>
                      <a:pPr algn="ctr"/>
                      <a:r>
                        <a:rPr lang="en-US" sz="1400" dirty="0">
                          <a:solidFill>
                            <a:srgbClr val="0039A6"/>
                          </a:solidFill>
                          <a:latin typeface="Century Gothic" panose="020B0502020202020204" pitchFamily="34" charset="0"/>
                        </a:rPr>
                        <a:t>6.8</a:t>
                      </a:r>
                    </a:p>
                  </a:txBody>
                  <a:tcPr marL="91446" marR="91446" marT="45722" marB="45722">
                    <a:solidFill>
                      <a:schemeClr val="bg1">
                        <a:lumMod val="85000"/>
                      </a:schemeClr>
                    </a:solidFill>
                  </a:tcPr>
                </a:tc>
                <a:extLst>
                  <a:ext uri="{0D108BD9-81ED-4DB2-BD59-A6C34878D82A}">
                    <a16:rowId xmlns:a16="http://schemas.microsoft.com/office/drawing/2014/main" val="10007"/>
                  </a:ext>
                </a:extLst>
              </a:tr>
            </a:tbl>
          </a:graphicData>
        </a:graphic>
      </p:graphicFrame>
      <p:sp>
        <p:nvSpPr>
          <p:cNvPr id="12" name="Rectangle 11"/>
          <p:cNvSpPr/>
          <p:nvPr/>
        </p:nvSpPr>
        <p:spPr>
          <a:xfrm>
            <a:off x="1905000" y="3962400"/>
            <a:ext cx="8382000" cy="38100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ectangle 12"/>
          <p:cNvSpPr/>
          <p:nvPr/>
        </p:nvSpPr>
        <p:spPr>
          <a:xfrm>
            <a:off x="3733800" y="2071688"/>
            <a:ext cx="762000" cy="3262312"/>
          </a:xfrm>
          <a:prstGeom prst="rect">
            <a:avLst/>
          </a:prstGeom>
          <a:solidFill>
            <a:srgbClr val="FFFF00">
              <a:alpha val="17000"/>
            </a:srgbClr>
          </a:solidFill>
          <a:ln>
            <a:noFill/>
          </a:ln>
          <a:effectLst>
            <a:outerShdw blurRad="50800" dist="50800" dir="5400000" algn="ctr" rotWithShape="0">
              <a:srgbClr val="000000">
                <a:alpha val="17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576" name="TextBox 1"/>
          <p:cNvSpPr txBox="1">
            <a:spLocks noChangeArrowheads="1"/>
          </p:cNvSpPr>
          <p:nvPr/>
        </p:nvSpPr>
        <p:spPr bwMode="auto">
          <a:xfrm>
            <a:off x="3048000" y="1249364"/>
            <a:ext cx="2286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99"/>
                </a:solidFill>
                <a:latin typeface="Century Gothic" pitchFamily="34" charset="0"/>
              </a:rPr>
              <a:t>Hotel A</a:t>
            </a:r>
          </a:p>
        </p:txBody>
      </p:sp>
      <p:sp>
        <p:nvSpPr>
          <p:cNvPr id="61577" name="TextBox 11"/>
          <p:cNvSpPr txBox="1">
            <a:spLocks noChangeArrowheads="1"/>
          </p:cNvSpPr>
          <p:nvPr/>
        </p:nvSpPr>
        <p:spPr bwMode="auto">
          <a:xfrm>
            <a:off x="5638800" y="1249364"/>
            <a:ext cx="2133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99"/>
                </a:solidFill>
                <a:latin typeface="Century Gothic" pitchFamily="34" charset="0"/>
              </a:rPr>
              <a:t>Hotel B</a:t>
            </a:r>
          </a:p>
        </p:txBody>
      </p:sp>
      <p:sp>
        <p:nvSpPr>
          <p:cNvPr id="61578" name="TextBox 12"/>
          <p:cNvSpPr txBox="1">
            <a:spLocks noChangeArrowheads="1"/>
          </p:cNvSpPr>
          <p:nvPr/>
        </p:nvSpPr>
        <p:spPr bwMode="auto">
          <a:xfrm>
            <a:off x="8077200" y="125095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spcBef>
                <a:spcPct val="0"/>
              </a:spcBef>
              <a:buFontTx/>
              <a:buNone/>
            </a:pPr>
            <a:r>
              <a:rPr lang="en-US" altLang="en-US" sz="1800">
                <a:solidFill>
                  <a:srgbClr val="000099"/>
                </a:solidFill>
                <a:latin typeface="Century Gothic" pitchFamily="34" charset="0"/>
              </a:rPr>
              <a:t>Hotel C</a:t>
            </a:r>
          </a:p>
        </p:txBody>
      </p:sp>
      <p:pic>
        <p:nvPicPr>
          <p:cNvPr id="2" name="Audio 1">
            <a:hlinkClick r:id="" action="ppaction://media"/>
            <a:extLst>
              <a:ext uri="{FF2B5EF4-FFF2-40B4-BE49-F238E27FC236}">
                <a16:creationId xmlns:a16="http://schemas.microsoft.com/office/drawing/2014/main" id="{5143753D-688B-4D28-9CD5-95BDA8142F3D}"/>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3" name="TextBox 2">
            <a:extLst>
              <a:ext uri="{FF2B5EF4-FFF2-40B4-BE49-F238E27FC236}">
                <a16:creationId xmlns:a16="http://schemas.microsoft.com/office/drawing/2014/main" id="{1A075E0E-01C3-47F6-B537-3E1134E7FC1F}"/>
              </a:ext>
            </a:extLst>
          </p:cNvPr>
          <p:cNvSpPr txBox="1"/>
          <p:nvPr/>
        </p:nvSpPr>
        <p:spPr>
          <a:xfrm>
            <a:off x="1143000" y="5415129"/>
            <a:ext cx="9906000" cy="1323439"/>
          </a:xfrm>
          <a:prstGeom prst="rect">
            <a:avLst/>
          </a:prstGeom>
          <a:noFill/>
        </p:spPr>
        <p:txBody>
          <a:bodyPr wrap="square" rtlCol="0">
            <a:spAutoFit/>
          </a:bodyPr>
          <a:lstStyle/>
          <a:p>
            <a:r>
              <a:rPr lang="en-US" sz="2000" b="1" dirty="0">
                <a:solidFill>
                  <a:srgbClr val="0070C0"/>
                </a:solidFill>
              </a:rPr>
              <a:t>Those who stayed in Hotel A have the highest percentage of illness — 9.0% versus 5.4% and 6.8 at other hotels (% Ill in Hotel A= 62 / 688 = 9.0%).</a:t>
            </a:r>
          </a:p>
          <a:p>
            <a:r>
              <a:rPr lang="en-US" sz="2000" b="1" dirty="0">
                <a:solidFill>
                  <a:srgbClr val="0070C0"/>
                </a:solidFill>
              </a:rPr>
              <a:t>The age group that has the highest percentage of ill persons is those aged 70 years or older (% Ill in &gt;70y in Hotel A = 11 / 54 = 20.4%)</a:t>
            </a:r>
          </a:p>
        </p:txBody>
      </p:sp>
    </p:spTree>
    <p:custDataLst>
      <p:tags r:id="rId1"/>
    </p:custDataLst>
    <p:extLst>
      <p:ext uri="{BB962C8B-B14F-4D97-AF65-F5344CB8AC3E}">
        <p14:creationId xmlns:p14="http://schemas.microsoft.com/office/powerpoint/2010/main" val="2689152553"/>
      </p:ext>
    </p:extLst>
  </p:cSld>
  <p:clrMapOvr>
    <a:masterClrMapping/>
  </p:clrMapOvr>
  <p:transition advTm="8279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81200" y="228600"/>
            <a:ext cx="8229600" cy="1143000"/>
          </a:xfrm>
        </p:spPr>
        <p:txBody>
          <a:bodyPr/>
          <a:lstStyle/>
          <a:p>
            <a:pPr eaLnBrk="1" hangingPunct="1"/>
            <a:r>
              <a:rPr lang="en-US" altLang="en-US" sz="3000" b="1" dirty="0">
                <a:solidFill>
                  <a:srgbClr val="FF0000"/>
                </a:solidFill>
                <a:latin typeface="Century Gothic" pitchFamily="34" charset="0"/>
              </a:rPr>
              <a:t>Legionnaires’ Disease Rate by Age Group</a:t>
            </a:r>
            <a:endParaRPr lang="nl-NL" altLang="en-US" sz="3000" b="1" dirty="0">
              <a:solidFill>
                <a:srgbClr val="FF0000"/>
              </a:solidFill>
              <a:latin typeface="Century Gothic" pitchFamily="34" charset="0"/>
            </a:endParaRPr>
          </a:p>
        </p:txBody>
      </p:sp>
      <p:cxnSp>
        <p:nvCxnSpPr>
          <p:cNvPr id="88" name="Straight Connector 87"/>
          <p:cNvCxnSpPr/>
          <p:nvPr/>
        </p:nvCxnSpPr>
        <p:spPr>
          <a:xfrm>
            <a:off x="2079626" y="1143000"/>
            <a:ext cx="8042275" cy="0"/>
          </a:xfrm>
          <a:prstGeom prst="line">
            <a:avLst/>
          </a:prstGeom>
          <a:ln>
            <a:solidFill>
              <a:srgbClr val="0039A6"/>
            </a:solidFill>
          </a:ln>
          <a:effectLst/>
        </p:spPr>
        <p:style>
          <a:lnRef idx="2">
            <a:schemeClr val="dk1"/>
          </a:lnRef>
          <a:fillRef idx="0">
            <a:schemeClr val="dk1"/>
          </a:fillRef>
          <a:effectRef idx="1">
            <a:schemeClr val="dk1"/>
          </a:effectRef>
          <a:fontRef idx="minor">
            <a:schemeClr val="tx1"/>
          </a:fontRef>
        </p:style>
      </p:cxnSp>
      <p:graphicFrame>
        <p:nvGraphicFramePr>
          <p:cNvPr id="48" name="Table 47" descr="Legionnaire's disease by age group." title="Legionnaire's Disease by Age"/>
          <p:cNvGraphicFramePr>
            <a:graphicFrameLocks noGrp="1"/>
          </p:cNvGraphicFramePr>
          <p:nvPr/>
        </p:nvGraphicFramePr>
        <p:xfrm>
          <a:off x="3032125" y="2981325"/>
          <a:ext cx="6096000" cy="25908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pPr algn="l"/>
                      <a:r>
                        <a:rPr lang="en-US" dirty="0">
                          <a:latin typeface="Century Gothic" panose="020B0502020202020204" pitchFamily="34" charset="0"/>
                        </a:rPr>
                        <a:t>Age (yrs)</a:t>
                      </a:r>
                    </a:p>
                  </a:txBody>
                  <a:tcPr>
                    <a:solidFill>
                      <a:srgbClr val="0039A6"/>
                    </a:solidFill>
                  </a:tcPr>
                </a:tc>
                <a:tc>
                  <a:txBody>
                    <a:bodyPr/>
                    <a:lstStyle/>
                    <a:p>
                      <a:pPr algn="ctr"/>
                      <a:r>
                        <a:rPr lang="en-US" dirty="0">
                          <a:latin typeface="Century Gothic" panose="020B0502020202020204" pitchFamily="34" charset="0"/>
                        </a:rPr>
                        <a:t>Sick</a:t>
                      </a:r>
                    </a:p>
                  </a:txBody>
                  <a:tcPr>
                    <a:solidFill>
                      <a:srgbClr val="0039A6"/>
                    </a:solidFill>
                  </a:tcPr>
                </a:tc>
                <a:tc>
                  <a:txBody>
                    <a:bodyPr/>
                    <a:lstStyle/>
                    <a:p>
                      <a:pPr algn="ctr"/>
                      <a:r>
                        <a:rPr lang="en-US" dirty="0">
                          <a:latin typeface="Century Gothic" panose="020B0502020202020204" pitchFamily="34" charset="0"/>
                        </a:rPr>
                        <a:t>Total</a:t>
                      </a:r>
                    </a:p>
                  </a:txBody>
                  <a:tcPr>
                    <a:solidFill>
                      <a:srgbClr val="0039A6"/>
                    </a:solidFill>
                  </a:tcPr>
                </a:tc>
                <a:tc>
                  <a:txBody>
                    <a:bodyPr/>
                    <a:lstStyle/>
                    <a:p>
                      <a:r>
                        <a:rPr lang="en-US" dirty="0">
                          <a:latin typeface="Century Gothic" panose="020B0502020202020204" pitchFamily="34" charset="0"/>
                        </a:rPr>
                        <a:t>Percentage</a:t>
                      </a:r>
                    </a:p>
                  </a:txBody>
                  <a:tcPr>
                    <a:solidFill>
                      <a:srgbClr val="0039A6"/>
                    </a:solidFill>
                  </a:tcPr>
                </a:tc>
                <a:extLst>
                  <a:ext uri="{0D108BD9-81ED-4DB2-BD59-A6C34878D82A}">
                    <a16:rowId xmlns:a16="http://schemas.microsoft.com/office/drawing/2014/main" val="10000"/>
                  </a:ext>
                </a:extLst>
              </a:tr>
              <a:tr h="31496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800" b="1" dirty="0">
                          <a:solidFill>
                            <a:srgbClr val="0039A6"/>
                          </a:solidFill>
                          <a:latin typeface="Century Gothic" pitchFamily="34" charset="0"/>
                          <a:sym typeface="Symbol" pitchFamily="18" charset="2"/>
                        </a:rPr>
                        <a:t>39</a:t>
                      </a:r>
                      <a:endParaRPr lang="en-US" altLang="en-US" sz="1800" b="1" dirty="0">
                        <a:solidFill>
                          <a:srgbClr val="0039A6"/>
                        </a:solidFill>
                        <a:latin typeface="Century Gothic" pitchFamily="34" charset="0"/>
                      </a:endParaRP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3</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44</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6.8</a:t>
                      </a:r>
                    </a:p>
                  </a:txBody>
                  <a:tcPr>
                    <a:solidFill>
                      <a:schemeClr val="bg1">
                        <a:lumMod val="75000"/>
                      </a:schemeClr>
                    </a:solidFill>
                  </a:tcPr>
                </a:tc>
                <a:extLst>
                  <a:ext uri="{0D108BD9-81ED-4DB2-BD59-A6C34878D82A}">
                    <a16:rowId xmlns:a16="http://schemas.microsoft.com/office/drawing/2014/main" val="10001"/>
                  </a:ext>
                </a:extLst>
              </a:tr>
              <a:tr h="370840">
                <a:tc>
                  <a:txBody>
                    <a:bodyPr/>
                    <a:lstStyle/>
                    <a:p>
                      <a:pPr algn="r"/>
                      <a:r>
                        <a:rPr lang="en-US" b="1" dirty="0">
                          <a:solidFill>
                            <a:srgbClr val="0039A6"/>
                          </a:solidFill>
                          <a:latin typeface="Century Gothic" panose="020B0502020202020204" pitchFamily="34" charset="0"/>
                        </a:rPr>
                        <a:t>40–49</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9</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160</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5.6</a:t>
                      </a:r>
                    </a:p>
                  </a:txBody>
                  <a:tcPr>
                    <a:solidFill>
                      <a:schemeClr val="bg1">
                        <a:lumMod val="75000"/>
                      </a:schemeClr>
                    </a:solidFill>
                  </a:tcPr>
                </a:tc>
                <a:extLst>
                  <a:ext uri="{0D108BD9-81ED-4DB2-BD59-A6C34878D82A}">
                    <a16:rowId xmlns:a16="http://schemas.microsoft.com/office/drawing/2014/main" val="10002"/>
                  </a:ext>
                </a:extLst>
              </a:tr>
              <a:tr h="370840">
                <a:tc>
                  <a:txBody>
                    <a:bodyPr/>
                    <a:lstStyle/>
                    <a:p>
                      <a:pPr algn="r"/>
                      <a:r>
                        <a:rPr lang="en-US" b="1" dirty="0">
                          <a:solidFill>
                            <a:srgbClr val="0039A6"/>
                          </a:solidFill>
                          <a:latin typeface="Century Gothic" panose="020B0502020202020204" pitchFamily="34" charset="0"/>
                        </a:rPr>
                        <a:t>50–59</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27</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320</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8.4</a:t>
                      </a:r>
                    </a:p>
                  </a:txBody>
                  <a:tcPr>
                    <a:solidFill>
                      <a:schemeClr val="bg1">
                        <a:lumMod val="75000"/>
                      </a:schemeClr>
                    </a:solidFill>
                  </a:tcPr>
                </a:tc>
                <a:extLst>
                  <a:ext uri="{0D108BD9-81ED-4DB2-BD59-A6C34878D82A}">
                    <a16:rowId xmlns:a16="http://schemas.microsoft.com/office/drawing/2014/main" val="10003"/>
                  </a:ext>
                </a:extLst>
              </a:tr>
              <a:tr h="370840">
                <a:tc>
                  <a:txBody>
                    <a:bodyPr/>
                    <a:lstStyle/>
                    <a:p>
                      <a:pPr algn="r"/>
                      <a:r>
                        <a:rPr lang="en-US" b="1" dirty="0">
                          <a:solidFill>
                            <a:srgbClr val="0039A6"/>
                          </a:solidFill>
                          <a:latin typeface="Century Gothic" panose="020B0502020202020204" pitchFamily="34" charset="0"/>
                        </a:rPr>
                        <a:t>60–69</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12</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108</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11.1</a:t>
                      </a:r>
                    </a:p>
                  </a:txBody>
                  <a:tcPr>
                    <a:solidFill>
                      <a:schemeClr val="bg1">
                        <a:lumMod val="75000"/>
                      </a:schemeClr>
                    </a:solidFill>
                  </a:tcPr>
                </a:tc>
                <a:extLst>
                  <a:ext uri="{0D108BD9-81ED-4DB2-BD59-A6C34878D82A}">
                    <a16:rowId xmlns:a16="http://schemas.microsoft.com/office/drawing/2014/main" val="10004"/>
                  </a:ext>
                </a:extLst>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800" b="1" dirty="0">
                          <a:solidFill>
                            <a:srgbClr val="0039A6"/>
                          </a:solidFill>
                          <a:latin typeface="Century Gothic" pitchFamily="34" charset="0"/>
                          <a:sym typeface="Symbol" pitchFamily="18" charset="2"/>
                        </a:rPr>
                        <a:t>70</a:t>
                      </a:r>
                      <a:endParaRPr lang="en-US" altLang="en-US" sz="1800" b="1" dirty="0">
                        <a:solidFill>
                          <a:srgbClr val="0039A6"/>
                        </a:solidFill>
                        <a:latin typeface="Century Gothic" pitchFamily="34" charset="0"/>
                      </a:endParaRP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11</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54</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20.4</a:t>
                      </a:r>
                    </a:p>
                  </a:txBody>
                  <a:tcPr>
                    <a:solidFill>
                      <a:schemeClr val="bg1">
                        <a:lumMod val="75000"/>
                      </a:schemeClr>
                    </a:solidFill>
                  </a:tcPr>
                </a:tc>
                <a:extLst>
                  <a:ext uri="{0D108BD9-81ED-4DB2-BD59-A6C34878D82A}">
                    <a16:rowId xmlns:a16="http://schemas.microsoft.com/office/drawing/2014/main" val="10005"/>
                  </a:ext>
                </a:extLst>
              </a:tr>
              <a:tr h="370840">
                <a:tc>
                  <a:txBody>
                    <a:bodyPr/>
                    <a:lstStyle/>
                    <a:p>
                      <a:pPr algn="r"/>
                      <a:r>
                        <a:rPr lang="en-US" b="1" dirty="0">
                          <a:solidFill>
                            <a:srgbClr val="0039A6"/>
                          </a:solidFill>
                          <a:latin typeface="Century Gothic" panose="020B0502020202020204" pitchFamily="34" charset="0"/>
                        </a:rPr>
                        <a:t>Unknown</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0</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2</a:t>
                      </a:r>
                    </a:p>
                  </a:txBody>
                  <a:tcPr>
                    <a:solidFill>
                      <a:schemeClr val="bg1">
                        <a:lumMod val="75000"/>
                      </a:schemeClr>
                    </a:solidFill>
                  </a:tcPr>
                </a:tc>
                <a:tc>
                  <a:txBody>
                    <a:bodyPr/>
                    <a:lstStyle/>
                    <a:p>
                      <a:pPr algn="r"/>
                      <a:r>
                        <a:rPr lang="en-US" b="1" dirty="0">
                          <a:solidFill>
                            <a:srgbClr val="0039A6"/>
                          </a:solidFill>
                          <a:latin typeface="Century Gothic" panose="020B0502020202020204" pitchFamily="34" charset="0"/>
                        </a:rPr>
                        <a:t>0</a:t>
                      </a:r>
                    </a:p>
                  </a:txBody>
                  <a:tcPr>
                    <a:solidFill>
                      <a:schemeClr val="bg1">
                        <a:lumMod val="75000"/>
                      </a:schemeClr>
                    </a:solidFill>
                  </a:tcPr>
                </a:tc>
                <a:extLst>
                  <a:ext uri="{0D108BD9-81ED-4DB2-BD59-A6C34878D82A}">
                    <a16:rowId xmlns:a16="http://schemas.microsoft.com/office/drawing/2014/main" val="10006"/>
                  </a:ext>
                </a:extLst>
              </a:tr>
            </a:tbl>
          </a:graphicData>
        </a:graphic>
      </p:graphicFrame>
      <p:sp>
        <p:nvSpPr>
          <p:cNvPr id="35886" name="Rectangle 48"/>
          <p:cNvSpPr>
            <a:spLocks noChangeArrowheads="1"/>
          </p:cNvSpPr>
          <p:nvPr/>
        </p:nvSpPr>
        <p:spPr bwMode="auto">
          <a:xfrm>
            <a:off x="4543426" y="2524126"/>
            <a:ext cx="1495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dirty="0">
                <a:solidFill>
                  <a:srgbClr val="003AA6"/>
                </a:solidFill>
                <a:latin typeface="Century Gothic" pitchFamily="34" charset="0"/>
              </a:rPr>
              <a:t>Frequency</a:t>
            </a:r>
          </a:p>
        </p:txBody>
      </p:sp>
      <p:sp>
        <p:nvSpPr>
          <p:cNvPr id="35887" name="Rectangle 49"/>
          <p:cNvSpPr>
            <a:spLocks noChangeArrowheads="1"/>
          </p:cNvSpPr>
          <p:nvPr/>
        </p:nvSpPr>
        <p:spPr bwMode="auto">
          <a:xfrm>
            <a:off x="6080126" y="2524126"/>
            <a:ext cx="14954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solidFill>
                  <a:srgbClr val="003AA6"/>
                </a:solidFill>
                <a:latin typeface="Century Gothic" pitchFamily="34" charset="0"/>
              </a:rPr>
              <a:t>Unit</a:t>
            </a:r>
          </a:p>
        </p:txBody>
      </p:sp>
      <p:sp>
        <p:nvSpPr>
          <p:cNvPr id="35888" name="Rectangle 50"/>
          <p:cNvSpPr>
            <a:spLocks noChangeArrowheads="1"/>
          </p:cNvSpPr>
          <p:nvPr/>
        </p:nvSpPr>
        <p:spPr bwMode="auto">
          <a:xfrm>
            <a:off x="7575551" y="2536825"/>
            <a:ext cx="149701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1600" b="1">
                <a:solidFill>
                  <a:srgbClr val="003AA6"/>
                </a:solidFill>
                <a:latin typeface="Century Gothic" pitchFamily="34" charset="0"/>
              </a:rPr>
              <a:t>Rate</a:t>
            </a:r>
          </a:p>
        </p:txBody>
      </p:sp>
      <p:sp>
        <p:nvSpPr>
          <p:cNvPr id="2" name="Right Arrow 1"/>
          <p:cNvSpPr/>
          <p:nvPr/>
        </p:nvSpPr>
        <p:spPr>
          <a:xfrm>
            <a:off x="6599238" y="4108450"/>
            <a:ext cx="457200" cy="304800"/>
          </a:xfrm>
          <a:prstGeom prst="rightArrow">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Right Arrow 54"/>
          <p:cNvSpPr/>
          <p:nvPr/>
        </p:nvSpPr>
        <p:spPr>
          <a:xfrm>
            <a:off x="8096250" y="4870450"/>
            <a:ext cx="457200" cy="304800"/>
          </a:xfrm>
          <a:prstGeom prst="rightArrow">
            <a:avLst/>
          </a:prstGeom>
          <a:solidFill>
            <a:srgbClr val="0039A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5891" name="Title 1"/>
          <p:cNvSpPr txBox="1">
            <a:spLocks/>
          </p:cNvSpPr>
          <p:nvPr/>
        </p:nvSpPr>
        <p:spPr bwMode="auto">
          <a:xfrm>
            <a:off x="4194175" y="1849438"/>
            <a:ext cx="37338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dirty="0">
                <a:solidFill>
                  <a:srgbClr val="003AA6"/>
                </a:solidFill>
                <a:latin typeface="Century Gothic" pitchFamily="34" charset="0"/>
              </a:rPr>
              <a:t>Time: July 21–24, 1976</a:t>
            </a:r>
            <a:endParaRPr lang="nl-NL" altLang="en-US" sz="2400" b="1" dirty="0">
              <a:solidFill>
                <a:srgbClr val="003AA6"/>
              </a:solidFill>
              <a:latin typeface="Century Gothic" pitchFamily="34" charset="0"/>
            </a:endParaRPr>
          </a:p>
        </p:txBody>
      </p:sp>
      <p:sp>
        <p:nvSpPr>
          <p:cNvPr id="35892" name="Rectangle 56"/>
          <p:cNvSpPr>
            <a:spLocks noChangeArrowheads="1"/>
          </p:cNvSpPr>
          <p:nvPr/>
        </p:nvSpPr>
        <p:spPr bwMode="auto">
          <a:xfrm>
            <a:off x="4614864" y="1393826"/>
            <a:ext cx="2930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b="1" dirty="0">
                <a:solidFill>
                  <a:srgbClr val="003AA6"/>
                </a:solidFill>
                <a:latin typeface="Century Gothic" pitchFamily="34" charset="0"/>
              </a:rPr>
              <a:t>Hotel A Residents</a:t>
            </a:r>
          </a:p>
        </p:txBody>
      </p:sp>
      <p:sp>
        <p:nvSpPr>
          <p:cNvPr id="35893" name="Slide Number Placeholder 1"/>
          <p:cNvSpPr txBox="1">
            <a:spLocks/>
          </p:cNvSpPr>
          <p:nvPr/>
        </p:nvSpPr>
        <p:spPr bwMode="auto">
          <a:xfrm>
            <a:off x="8077200" y="61722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spcBef>
                <a:spcPct val="0"/>
              </a:spcBef>
              <a:buFontTx/>
              <a:buNone/>
            </a:pPr>
            <a:fld id="{F39179CF-339F-4DF3-8568-633298A71DBF}" type="slidenum">
              <a:rPr lang="en-US" altLang="en-US" sz="1400">
                <a:solidFill>
                  <a:srgbClr val="0039A6"/>
                </a:solidFill>
                <a:latin typeface="Myriad Web Pro" charset="0"/>
              </a:rPr>
              <a:pPr algn="r" eaLnBrk="1" hangingPunct="1">
                <a:spcBef>
                  <a:spcPct val="0"/>
                </a:spcBef>
                <a:buFontTx/>
                <a:buNone/>
              </a:pPr>
              <a:t>25</a:t>
            </a:fld>
            <a:endParaRPr lang="en-US" altLang="en-US" sz="1400">
              <a:solidFill>
                <a:srgbClr val="0039A6"/>
              </a:solidFill>
              <a:latin typeface="Myriad Web Pro" charset="0"/>
            </a:endParaRPr>
          </a:p>
        </p:txBody>
      </p:sp>
      <p:sp>
        <p:nvSpPr>
          <p:cNvPr id="3" name="TextBox 2">
            <a:extLst>
              <a:ext uri="{FF2B5EF4-FFF2-40B4-BE49-F238E27FC236}">
                <a16:creationId xmlns:a16="http://schemas.microsoft.com/office/drawing/2014/main" id="{4A0002CF-F3B1-4AEF-A4D8-47BCEFA339BA}"/>
              </a:ext>
            </a:extLst>
          </p:cNvPr>
          <p:cNvSpPr txBox="1"/>
          <p:nvPr/>
        </p:nvSpPr>
        <p:spPr>
          <a:xfrm>
            <a:off x="1143000" y="5540375"/>
            <a:ext cx="9296400" cy="1508105"/>
          </a:xfrm>
          <a:prstGeom prst="rect">
            <a:avLst/>
          </a:prstGeom>
          <a:noFill/>
        </p:spPr>
        <p:txBody>
          <a:bodyPr wrap="square" rtlCol="0">
            <a:spAutoFit/>
          </a:bodyPr>
          <a:lstStyle/>
          <a:p>
            <a:r>
              <a:rPr lang="en-US" b="1" dirty="0">
                <a:solidFill>
                  <a:srgbClr val="0070C0"/>
                </a:solidFill>
              </a:rPr>
              <a:t>Those who stayed in Hotel A have the highest percentage of illness — 9.0% versus 5.4% and 6.8 at other hotels (% Ill in Hotel A= 62 / 688 = 9.0%)..</a:t>
            </a:r>
          </a:p>
          <a:p>
            <a:r>
              <a:rPr lang="en-US" b="1" dirty="0">
                <a:solidFill>
                  <a:srgbClr val="0070C0"/>
                </a:solidFill>
              </a:rPr>
              <a:t>The age group that has the highest percentage of ill persons is those aged 70 years or older </a:t>
            </a:r>
          </a:p>
          <a:p>
            <a:r>
              <a:rPr lang="en-US" b="1" dirty="0">
                <a:solidFill>
                  <a:srgbClr val="0070C0"/>
                </a:solidFill>
              </a:rPr>
              <a:t>(% Ill in &gt;70y in Hotel A = 11 / 54 = 20.4%)</a:t>
            </a:r>
          </a:p>
          <a:p>
            <a:endParaRPr lang="en-US" b="1" dirty="0">
              <a:solidFill>
                <a:srgbClr val="0070C0"/>
              </a:solidFill>
            </a:endParaRPr>
          </a:p>
        </p:txBody>
      </p:sp>
      <p:pic>
        <p:nvPicPr>
          <p:cNvPr id="4" name="Audio 3">
            <a:hlinkClick r:id="" action="ppaction://media"/>
            <a:extLst>
              <a:ext uri="{FF2B5EF4-FFF2-40B4-BE49-F238E27FC236}">
                <a16:creationId xmlns:a16="http://schemas.microsoft.com/office/drawing/2014/main" id="{9BA48443-1961-437C-BB74-5EBBC6B162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68463990"/>
      </p:ext>
    </p:extLst>
  </p:cSld>
  <p:clrMapOvr>
    <a:masterClrMapping/>
  </p:clrMapOvr>
  <p:transition advTm="79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2" grpId="0" animBg="1"/>
      <p:bldP spid="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4F2E38-DD0F-4AB7-B3A8-C145246D82B7}"/>
              </a:ext>
            </a:extLst>
          </p:cNvPr>
          <p:cNvSpPr>
            <a:spLocks noGrp="1"/>
          </p:cNvSpPr>
          <p:nvPr>
            <p:ph type="title"/>
          </p:nvPr>
        </p:nvSpPr>
        <p:spPr>
          <a:xfrm>
            <a:off x="838200" y="365125"/>
            <a:ext cx="10515600" cy="625475"/>
          </a:xfrm>
        </p:spPr>
        <p:txBody>
          <a:bodyPr>
            <a:normAutofit fontScale="90000"/>
          </a:bodyPr>
          <a:lstStyle/>
          <a:p>
            <a:r>
              <a:rPr lang="en-US" altLang="en-US" b="1" dirty="0">
                <a:solidFill>
                  <a:srgbClr val="FF0000"/>
                </a:solidFill>
                <a:latin typeface="Century Gothic" pitchFamily="34" charset="0"/>
              </a:rPr>
              <a:t>Legionnaires’ Disease</a:t>
            </a:r>
            <a:endParaRPr lang="en-US" dirty="0"/>
          </a:p>
        </p:txBody>
      </p:sp>
      <p:sp>
        <p:nvSpPr>
          <p:cNvPr id="4" name="Content Placeholder 3">
            <a:extLst>
              <a:ext uri="{FF2B5EF4-FFF2-40B4-BE49-F238E27FC236}">
                <a16:creationId xmlns:a16="http://schemas.microsoft.com/office/drawing/2014/main" id="{9FA845E0-C9B3-4BAF-AD9A-C6C63BAC6530}"/>
              </a:ext>
            </a:extLst>
          </p:cNvPr>
          <p:cNvSpPr>
            <a:spLocks noGrp="1"/>
          </p:cNvSpPr>
          <p:nvPr>
            <p:ph idx="1"/>
          </p:nvPr>
        </p:nvSpPr>
        <p:spPr>
          <a:xfrm>
            <a:off x="838200" y="1676400"/>
            <a:ext cx="10515600" cy="4500563"/>
          </a:xfrm>
        </p:spPr>
        <p:txBody>
          <a:bodyPr>
            <a:normAutofit/>
          </a:bodyPr>
          <a:lstStyle/>
          <a:p>
            <a:pPr marL="0" indent="0">
              <a:buNone/>
            </a:pPr>
            <a:r>
              <a:rPr lang="en-US" dirty="0">
                <a:solidFill>
                  <a:srgbClr val="0070C0"/>
                </a:solidFill>
              </a:rPr>
              <a:t>The age group that has the highest percentage of ill persons is those aged 70 years or older, regardless of where they were staying.</a:t>
            </a:r>
          </a:p>
          <a:p>
            <a:pPr marL="0" indent="0">
              <a:buNone/>
            </a:pPr>
            <a:r>
              <a:rPr lang="en-US" dirty="0">
                <a:solidFill>
                  <a:srgbClr val="0070C0"/>
                </a:solidFill>
              </a:rPr>
              <a:t/>
            </a:r>
            <a:br>
              <a:rPr lang="en-US" dirty="0">
                <a:solidFill>
                  <a:srgbClr val="0070C0"/>
                </a:solidFill>
              </a:rPr>
            </a:br>
            <a:r>
              <a:rPr lang="en-US" dirty="0">
                <a:solidFill>
                  <a:srgbClr val="0070C0"/>
                </a:solidFill>
              </a:rPr>
              <a:t>Combining all age groups, those who stayed in Hotel A have the highest percentage of illness — 9.0% versus 5.4% at other hotels.</a:t>
            </a:r>
          </a:p>
          <a:p>
            <a:pPr marL="0" indent="0">
              <a:buNone/>
            </a:pPr>
            <a:endParaRPr lang="en-US" dirty="0">
              <a:solidFill>
                <a:srgbClr val="0070C0"/>
              </a:solidFill>
            </a:endParaRPr>
          </a:p>
          <a:p>
            <a:pPr marL="0" indent="0">
              <a:buNone/>
            </a:pPr>
            <a:r>
              <a:rPr lang="en-US" u="sng" dirty="0">
                <a:solidFill>
                  <a:srgbClr val="0070C0"/>
                </a:solidFill>
              </a:rPr>
              <a:t>We can infer, therefore, that a connection exists between staying in Hotel A and becoming ill; we can also infer that older persons are somehow more susceptible to the disease.</a:t>
            </a:r>
          </a:p>
          <a:p>
            <a:endParaRPr lang="en-US" dirty="0"/>
          </a:p>
        </p:txBody>
      </p:sp>
      <p:pic>
        <p:nvPicPr>
          <p:cNvPr id="7" name="Audio 6">
            <a:hlinkClick r:id="" action="ppaction://media"/>
            <a:extLst>
              <a:ext uri="{FF2B5EF4-FFF2-40B4-BE49-F238E27FC236}">
                <a16:creationId xmlns:a16="http://schemas.microsoft.com/office/drawing/2014/main" id="{EDA50A51-8980-42A1-A316-E3163490D5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18838249"/>
      </p:ext>
    </p:extLst>
  </p:cSld>
  <p:clrMapOvr>
    <a:masterClrMapping/>
  </p:clrMapOvr>
  <mc:AlternateContent xmlns:mc="http://schemas.openxmlformats.org/markup-compatibility/2006" xmlns:p14="http://schemas.microsoft.com/office/powerpoint/2010/main">
    <mc:Choice Requires="p14">
      <p:transition spd="slow" p14:dur="2000" advTm="32533"/>
    </mc:Choice>
    <mc:Fallback xmlns="">
      <p:transition spd="slow" advTm="32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6400" y="304800"/>
            <a:ext cx="7886700" cy="772334"/>
          </a:xfrm>
        </p:spPr>
        <p:txBody>
          <a:bodyPr>
            <a:normAutofit/>
          </a:bodyPr>
          <a:lstStyle/>
          <a:p>
            <a:r>
              <a:rPr lang="en-US" altLang="en-US" sz="3600" b="1" dirty="0">
                <a:solidFill>
                  <a:srgbClr val="FF0000"/>
                </a:solidFill>
                <a:latin typeface="Century Gothic" pitchFamily="34" charset="0"/>
              </a:rPr>
              <a:t>Legionnaires’ Disease</a:t>
            </a:r>
            <a:endParaRPr lang="en-US" dirty="0">
              <a:solidFill>
                <a:srgbClr val="FF0000"/>
              </a:solidFill>
            </a:endParaRPr>
          </a:p>
        </p:txBody>
      </p:sp>
      <p:sp>
        <p:nvSpPr>
          <p:cNvPr id="4" name="Content Placeholder 3"/>
          <p:cNvSpPr>
            <a:spLocks noGrp="1"/>
          </p:cNvSpPr>
          <p:nvPr>
            <p:ph idx="1"/>
          </p:nvPr>
        </p:nvSpPr>
        <p:spPr>
          <a:xfrm>
            <a:off x="990600" y="1077134"/>
            <a:ext cx="10668000" cy="5638800"/>
          </a:xfrm>
        </p:spPr>
        <p:txBody>
          <a:bodyPr>
            <a:normAutofit fontScale="92500"/>
          </a:bodyPr>
          <a:lstStyle/>
          <a:p>
            <a:pPr>
              <a:lnSpc>
                <a:spcPct val="100000"/>
              </a:lnSpc>
              <a:spcBef>
                <a:spcPts val="0"/>
              </a:spcBef>
            </a:pPr>
            <a:r>
              <a:rPr lang="en-US" altLang="en-US" sz="3200" dirty="0">
                <a:solidFill>
                  <a:srgbClr val="0070C0"/>
                </a:solidFill>
              </a:rPr>
              <a:t>Five months after the first cases of Legionnaires’ disease occurred, results of the case-control study indicated that spending time in the lobby of Hotel A was a risk factor for illness</a:t>
            </a:r>
            <a:endParaRPr lang="en-US" altLang="en-US" sz="3200" dirty="0">
              <a:solidFill>
                <a:srgbClr val="0070C0"/>
              </a:solidFill>
              <a:cs typeface="Calibri" panose="020F0502020204030204" pitchFamily="34" charset="0"/>
            </a:endParaRPr>
          </a:p>
          <a:p>
            <a:pPr>
              <a:lnSpc>
                <a:spcPct val="100000"/>
              </a:lnSpc>
              <a:spcBef>
                <a:spcPts val="0"/>
              </a:spcBef>
            </a:pPr>
            <a:r>
              <a:rPr lang="en-US" altLang="en-US" sz="3200" dirty="0">
                <a:solidFill>
                  <a:srgbClr val="0070C0"/>
                </a:solidFill>
                <a:latin typeface="Calibri" panose="020F0502020204030204" pitchFamily="34" charset="0"/>
                <a:cs typeface="Calibri" panose="020F0502020204030204" pitchFamily="34" charset="0"/>
              </a:rPr>
              <a:t>In January 1977, the </a:t>
            </a:r>
            <a:r>
              <a:rPr lang="en-US" altLang="en-US" sz="3200" i="1" u="sng" dirty="0">
                <a:solidFill>
                  <a:srgbClr val="0070C0"/>
                </a:solidFill>
                <a:latin typeface="Calibri" panose="020F0502020204030204" pitchFamily="34" charset="0"/>
                <a:cs typeface="Calibri" panose="020F0502020204030204" pitchFamily="34" charset="0"/>
              </a:rPr>
              <a:t>Legionella</a:t>
            </a:r>
            <a:r>
              <a:rPr lang="en-US" altLang="en-US" sz="3200" u="sng" dirty="0">
                <a:solidFill>
                  <a:srgbClr val="0070C0"/>
                </a:solidFill>
                <a:latin typeface="Calibri" panose="020F0502020204030204" pitchFamily="34" charset="0"/>
                <a:cs typeface="Calibri" panose="020F0502020204030204" pitchFamily="34" charset="0"/>
              </a:rPr>
              <a:t> bacterium </a:t>
            </a:r>
            <a:r>
              <a:rPr lang="en-US" altLang="en-US" sz="3200" dirty="0">
                <a:solidFill>
                  <a:srgbClr val="0070C0"/>
                </a:solidFill>
                <a:latin typeface="Calibri" panose="020F0502020204030204" pitchFamily="34" charset="0"/>
                <a:cs typeface="Calibri" panose="020F0502020204030204" pitchFamily="34" charset="0"/>
              </a:rPr>
              <a:t>was finally identified and isolated and was found to be breeding in the cooling tower of the hotel’s air-conditioning system; the bacteria then spread through the building whenever the system was used. </a:t>
            </a:r>
          </a:p>
          <a:p>
            <a:pPr>
              <a:lnSpc>
                <a:spcPct val="100000"/>
              </a:lnSpc>
              <a:spcBef>
                <a:spcPts val="0"/>
              </a:spcBef>
            </a:pPr>
            <a:r>
              <a:rPr lang="en-US" altLang="en-US" sz="3200" dirty="0">
                <a:solidFill>
                  <a:srgbClr val="0070C0"/>
                </a:solidFill>
                <a:latin typeface="Calibri" panose="020F0502020204030204" pitchFamily="34" charset="0"/>
                <a:cs typeface="Calibri" panose="020F0502020204030204" pitchFamily="34" charset="0"/>
              </a:rPr>
              <a:t>Similar bacteria grew in warm waters in nature, such as hot springs, and also had been identified in air-conditioning cooling towers. </a:t>
            </a:r>
          </a:p>
          <a:p>
            <a:pPr>
              <a:lnSpc>
                <a:spcPct val="100000"/>
              </a:lnSpc>
              <a:spcBef>
                <a:spcPts val="0"/>
              </a:spcBef>
            </a:pPr>
            <a:r>
              <a:rPr lang="en-US" altLang="en-US" sz="3200" dirty="0">
                <a:solidFill>
                  <a:srgbClr val="0070C0"/>
                </a:solidFill>
                <a:latin typeface="Calibri" panose="020F0502020204030204" pitchFamily="34" charset="0"/>
                <a:cs typeface="Calibri" panose="020F0502020204030204" pitchFamily="34" charset="0"/>
              </a:rPr>
              <a:t>The finding from this outbreak investigation lead to development of new regulations worldwide for air conditioning systems.</a:t>
            </a:r>
          </a:p>
          <a:p>
            <a:pPr>
              <a:lnSpc>
                <a:spcPct val="100000"/>
              </a:lnSpc>
              <a:spcBef>
                <a:spcPts val="0"/>
              </a:spcBef>
            </a:pPr>
            <a:endParaRPr lang="en-US" sz="2400" dirty="0">
              <a:latin typeface="Calibri" panose="020F0502020204030204" pitchFamily="34" charset="0"/>
              <a:cs typeface="Calibri" panose="020F0502020204030204" pitchFamily="34" charset="0"/>
            </a:endParaRPr>
          </a:p>
        </p:txBody>
      </p:sp>
      <p:pic>
        <p:nvPicPr>
          <p:cNvPr id="2" name="Audio 1">
            <a:hlinkClick r:id="" action="ppaction://media"/>
            <a:extLst>
              <a:ext uri="{FF2B5EF4-FFF2-40B4-BE49-F238E27FC236}">
                <a16:creationId xmlns:a16="http://schemas.microsoft.com/office/drawing/2014/main" id="{6BF1AEFF-4CED-483D-8FB9-CB13161D4E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57027984"/>
      </p:ext>
    </p:extLst>
  </p:cSld>
  <p:clrMapOvr>
    <a:masterClrMapping/>
  </p:clrMapOvr>
  <mc:AlternateContent xmlns:mc="http://schemas.openxmlformats.org/markup-compatibility/2006" xmlns:p14="http://schemas.microsoft.com/office/powerpoint/2010/main">
    <mc:Choice Requires="p14">
      <p:transition spd="slow" p14:dur="2000" advTm="98025"/>
    </mc:Choice>
    <mc:Fallback xmlns="">
      <p:transition spd="slow" advTm="98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2"/>
          <p:cNvSpPr>
            <a:spLocks noGrp="1" noChangeArrowheads="1"/>
          </p:cNvSpPr>
          <p:nvPr>
            <p:ph type="title"/>
          </p:nvPr>
        </p:nvSpPr>
        <p:spPr>
          <a:xfrm>
            <a:off x="2209800" y="381000"/>
            <a:ext cx="7772400" cy="762000"/>
          </a:xfrm>
        </p:spPr>
        <p:txBody>
          <a:bodyPr>
            <a:normAutofit/>
          </a:bodyPr>
          <a:lstStyle/>
          <a:p>
            <a:pPr eaLnBrk="1" hangingPunct="1"/>
            <a:r>
              <a:rPr lang="en-US" altLang="en-US" sz="4000" b="1" dirty="0">
                <a:ln w="500">
                  <a:noFill/>
                </a:ln>
                <a:solidFill>
                  <a:srgbClr val="00B050"/>
                </a:solidFill>
                <a:latin typeface="+mn-lt"/>
              </a:rPr>
              <a:t>History…</a:t>
            </a:r>
          </a:p>
        </p:txBody>
      </p:sp>
      <p:sp>
        <p:nvSpPr>
          <p:cNvPr id="16389" name="Rectangle 3"/>
          <p:cNvSpPr>
            <a:spLocks noGrp="1" noChangeArrowheads="1"/>
          </p:cNvSpPr>
          <p:nvPr>
            <p:ph idx="1"/>
          </p:nvPr>
        </p:nvSpPr>
        <p:spPr>
          <a:xfrm>
            <a:off x="838200" y="1066800"/>
            <a:ext cx="10744200" cy="5638800"/>
          </a:xfrm>
        </p:spPr>
        <p:txBody>
          <a:bodyPr>
            <a:normAutofit/>
          </a:bodyPr>
          <a:lstStyle/>
          <a:p>
            <a:pPr marL="514350" indent="-514350">
              <a:lnSpc>
                <a:spcPct val="100000"/>
              </a:lnSpc>
              <a:buNone/>
            </a:pPr>
            <a:r>
              <a:rPr lang="en-US" altLang="en-US" sz="3200" b="1" dirty="0" smtClean="0">
                <a:solidFill>
                  <a:schemeClr val="accent1">
                    <a:lumMod val="75000"/>
                  </a:schemeClr>
                </a:solidFill>
              </a:rPr>
              <a:t>4) William </a:t>
            </a:r>
            <a:r>
              <a:rPr lang="en-US" altLang="en-US" sz="3200" b="1" dirty="0">
                <a:solidFill>
                  <a:schemeClr val="accent1">
                    <a:lumMod val="75000"/>
                  </a:schemeClr>
                </a:solidFill>
              </a:rPr>
              <a:t>Farr (1839): Established application of vital statistics to evaluate health problems…Founder of medical statistics</a:t>
            </a:r>
            <a:r>
              <a:rPr lang="en-US" altLang="en-US" sz="3200" b="1" dirty="0" smtClean="0">
                <a:solidFill>
                  <a:schemeClr val="accent1">
                    <a:lumMod val="75000"/>
                  </a:schemeClr>
                </a:solidFill>
              </a:rPr>
              <a:t>.</a:t>
            </a:r>
          </a:p>
          <a:p>
            <a:pPr marL="514350" indent="-514350">
              <a:lnSpc>
                <a:spcPct val="100000"/>
              </a:lnSpc>
              <a:buNone/>
            </a:pPr>
            <a:r>
              <a:rPr lang="en-US" altLang="en-US" sz="3200" b="1" dirty="0" smtClean="0">
                <a:solidFill>
                  <a:schemeClr val="accent1">
                    <a:lumMod val="75000"/>
                  </a:schemeClr>
                </a:solidFill>
              </a:rPr>
              <a:t>5</a:t>
            </a:r>
            <a:r>
              <a:rPr lang="en-US" altLang="en-US" sz="3200" b="1" dirty="0">
                <a:solidFill>
                  <a:schemeClr val="accent1">
                    <a:lumMod val="75000"/>
                  </a:schemeClr>
                </a:solidFill>
              </a:rPr>
              <a:t>)  </a:t>
            </a:r>
            <a:r>
              <a:rPr lang="en-US" altLang="en-US" sz="3200" b="1" dirty="0" smtClean="0">
                <a:solidFill>
                  <a:schemeClr val="accent1">
                    <a:lumMod val="75000"/>
                  </a:schemeClr>
                </a:solidFill>
              </a:rPr>
              <a:t>John </a:t>
            </a:r>
            <a:r>
              <a:rPr lang="en-US" altLang="en-US" sz="3200" b="1" dirty="0">
                <a:solidFill>
                  <a:schemeClr val="accent1">
                    <a:lumMod val="75000"/>
                  </a:schemeClr>
                </a:solidFill>
              </a:rPr>
              <a:t>Snow (1854): tested a hypothesis on the origin of an epidemic of cholera in London.</a:t>
            </a:r>
          </a:p>
          <a:p>
            <a:pPr marL="514350" indent="-514350">
              <a:lnSpc>
                <a:spcPct val="100000"/>
              </a:lnSpc>
              <a:buFontTx/>
              <a:buAutoNum type="arabicParenR" startAt="6"/>
            </a:pPr>
            <a:r>
              <a:rPr lang="en-US" altLang="en-US" sz="3200" b="1" dirty="0">
                <a:solidFill>
                  <a:schemeClr val="accent1">
                    <a:lumMod val="75000"/>
                  </a:schemeClr>
                </a:solidFill>
              </a:rPr>
              <a:t>Alexander Louis (1872): </a:t>
            </a:r>
            <a:r>
              <a:rPr lang="en-US" altLang="en-US" sz="3200" b="1" dirty="0" smtClean="0">
                <a:solidFill>
                  <a:schemeClr val="accent1">
                    <a:lumMod val="75000"/>
                  </a:schemeClr>
                </a:solidFill>
              </a:rPr>
              <a:t>French physician, Systematized </a:t>
            </a:r>
            <a:r>
              <a:rPr lang="en-US" altLang="en-US" sz="3200" b="1" dirty="0">
                <a:solidFill>
                  <a:schemeClr val="accent1">
                    <a:lumMod val="75000"/>
                  </a:schemeClr>
                </a:solidFill>
              </a:rPr>
              <a:t>application of numerical thinking (quantitative </a:t>
            </a:r>
            <a:r>
              <a:rPr lang="en-US" altLang="en-US" sz="3200" b="1" dirty="0" smtClean="0">
                <a:solidFill>
                  <a:schemeClr val="accent1">
                    <a:lumMod val="75000"/>
                  </a:schemeClr>
                </a:solidFill>
              </a:rPr>
              <a:t>reasoning and clinical trials).</a:t>
            </a:r>
            <a:endParaRPr lang="en-US" altLang="en-US" sz="3200" b="1" dirty="0">
              <a:solidFill>
                <a:schemeClr val="accent1">
                  <a:lumMod val="75000"/>
                </a:schemeClr>
              </a:solidFill>
            </a:endParaRPr>
          </a:p>
          <a:p>
            <a:pPr marL="514350" indent="-514350">
              <a:lnSpc>
                <a:spcPct val="100000"/>
              </a:lnSpc>
              <a:buFontTx/>
              <a:buAutoNum type="arabicParenR" startAt="6"/>
            </a:pPr>
            <a:r>
              <a:rPr lang="en-US" altLang="en-US" sz="3200" b="1" dirty="0" smtClean="0">
                <a:solidFill>
                  <a:schemeClr val="accent1">
                    <a:lumMod val="75000"/>
                  </a:schemeClr>
                </a:solidFill>
              </a:rPr>
              <a:t>Sir Bradford </a:t>
            </a:r>
            <a:r>
              <a:rPr lang="en-US" altLang="en-US" sz="3200" b="1" dirty="0">
                <a:solidFill>
                  <a:schemeClr val="accent1">
                    <a:lumMod val="75000"/>
                  </a:schemeClr>
                </a:solidFill>
              </a:rPr>
              <a:t>Hill (</a:t>
            </a:r>
            <a:r>
              <a:rPr lang="en-US" altLang="en-US" sz="3200" b="1" dirty="0" smtClean="0">
                <a:solidFill>
                  <a:schemeClr val="accent1">
                    <a:lumMod val="75000"/>
                  </a:schemeClr>
                </a:solidFill>
              </a:rPr>
              <a:t>1965): </a:t>
            </a:r>
            <a:r>
              <a:rPr lang="en-US" altLang="en-US" sz="3200" b="1" dirty="0">
                <a:solidFill>
                  <a:schemeClr val="accent1">
                    <a:lumMod val="75000"/>
                  </a:schemeClr>
                </a:solidFill>
              </a:rPr>
              <a:t>Suggested criteria for establishing causation. </a:t>
            </a:r>
            <a:endParaRPr lang="en-US" altLang="en-US" sz="3200" b="1" dirty="0" smtClean="0">
              <a:solidFill>
                <a:schemeClr val="accent1">
                  <a:lumMod val="75000"/>
                </a:schemeClr>
              </a:solidFill>
            </a:endParaRPr>
          </a:p>
          <a:p>
            <a:pPr marL="0" indent="0">
              <a:lnSpc>
                <a:spcPct val="100000"/>
              </a:lnSpc>
              <a:buNone/>
            </a:pPr>
            <a:r>
              <a:rPr lang="en-US" altLang="en-US" sz="3200" b="1" dirty="0">
                <a:solidFill>
                  <a:schemeClr val="accent1">
                    <a:lumMod val="75000"/>
                  </a:schemeClr>
                </a:solidFill>
              </a:rPr>
              <a:t>Epidemiology flourished as a scientific </a:t>
            </a:r>
            <a:r>
              <a:rPr lang="en-US" altLang="en-US" sz="3200" b="1" dirty="0" smtClean="0">
                <a:solidFill>
                  <a:schemeClr val="accent1">
                    <a:lumMod val="75000"/>
                  </a:schemeClr>
                </a:solidFill>
              </a:rPr>
              <a:t>discipline </a:t>
            </a:r>
            <a:r>
              <a:rPr lang="en-US" altLang="en-US" sz="3200" b="1" dirty="0">
                <a:solidFill>
                  <a:schemeClr val="accent1">
                    <a:lumMod val="75000"/>
                  </a:schemeClr>
                </a:solidFill>
              </a:rPr>
              <a:t>in 1940s</a:t>
            </a:r>
          </a:p>
          <a:p>
            <a:pPr marL="0" indent="0">
              <a:lnSpc>
                <a:spcPct val="100000"/>
              </a:lnSpc>
              <a:buNone/>
            </a:pPr>
            <a:endParaRPr lang="en-US" altLang="en-US" sz="3200" b="1" dirty="0" smtClean="0">
              <a:solidFill>
                <a:schemeClr val="accent1">
                  <a:lumMod val="75000"/>
                </a:schemeClr>
              </a:solidFill>
            </a:endParaRPr>
          </a:p>
          <a:p>
            <a:pPr marL="0" indent="0">
              <a:lnSpc>
                <a:spcPct val="100000"/>
              </a:lnSpc>
              <a:buNone/>
            </a:pPr>
            <a:endParaRPr lang="en-US" altLang="en-US" sz="3200" b="1" dirty="0">
              <a:solidFill>
                <a:schemeClr val="accent1">
                  <a:lumMod val="75000"/>
                </a:schemeClr>
              </a:solidFill>
            </a:endParaRPr>
          </a:p>
          <a:p>
            <a:pPr marL="0" indent="0">
              <a:buNone/>
            </a:pPr>
            <a:endParaRPr lang="en-US" altLang="en-US" sz="3200" b="1" dirty="0">
              <a:solidFill>
                <a:schemeClr val="accent1">
                  <a:lumMod val="75000"/>
                </a:schemeClr>
              </a:solidFill>
            </a:endParaRPr>
          </a:p>
          <a:p>
            <a:pPr eaLnBrk="1" hangingPunct="1">
              <a:buFontTx/>
              <a:buNone/>
            </a:pPr>
            <a:endParaRPr lang="en-US" altLang="en-US" sz="3200" b="1" dirty="0">
              <a:solidFill>
                <a:schemeClr val="accent1">
                  <a:lumMod val="75000"/>
                </a:schemeClr>
              </a:solidFill>
            </a:endParaRPr>
          </a:p>
        </p:txBody>
      </p:sp>
      <p:sp>
        <p:nvSpPr>
          <p:cNvPr id="16387" name="Slide Number Placeholder 5"/>
          <p:cNvSpPr>
            <a:spLocks noGrp="1"/>
          </p:cNvSpPr>
          <p:nvPr>
            <p:ph type="sldNum" sz="quarter" idx="12"/>
          </p:nvPr>
        </p:nvSpPr>
        <p:spPr>
          <a:noFill/>
          <a:ln>
            <a:miter lim="800000"/>
            <a:headEnd/>
            <a:tailEnd/>
          </a:ln>
        </p:spPr>
        <p:txBody>
          <a:bodyPr/>
          <a:lstStyle/>
          <a:p>
            <a:fld id="{1DB31843-B781-4253-8350-9F3E227A8BC2}" type="slidenum">
              <a:rPr lang="en-US" altLang="en-US"/>
              <a:pPr/>
              <a:t>3</a:t>
            </a:fld>
            <a:endParaRPr lang="en-US" altLang="en-US" dirty="0"/>
          </a:p>
        </p:txBody>
      </p:sp>
      <p:pic>
        <p:nvPicPr>
          <p:cNvPr id="2" name="Audio 1">
            <a:hlinkClick r:id="" action="ppaction://media"/>
            <a:extLst>
              <a:ext uri="{FF2B5EF4-FFF2-40B4-BE49-F238E27FC236}">
                <a16:creationId xmlns:a16="http://schemas.microsoft.com/office/drawing/2014/main" id="{E7AAC6F7-031F-4420-A6AC-B08E01CE62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16191382"/>
      </p:ext>
    </p:extLst>
  </p:cSld>
  <p:clrMapOvr>
    <a:masterClrMapping/>
  </p:clrMapOvr>
  <mc:AlternateContent xmlns:mc="http://schemas.openxmlformats.org/markup-compatibility/2006" xmlns:p14="http://schemas.microsoft.com/office/powerpoint/2010/main">
    <mc:Choice Requires="p14">
      <p:transition spd="slow" p14:dur="2000" advTm="88022"/>
    </mc:Choice>
    <mc:Fallback xmlns="">
      <p:transition spd="slow" advTm="8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5A10E9-18F8-458E-86BC-BBA91F0A965A}"/>
              </a:ext>
            </a:extLst>
          </p:cNvPr>
          <p:cNvPicPr>
            <a:picLocks noChangeAspect="1"/>
          </p:cNvPicPr>
          <p:nvPr/>
        </p:nvPicPr>
        <p:blipFill>
          <a:blip r:embed="rId4"/>
          <a:stretch>
            <a:fillRect/>
          </a:stretch>
        </p:blipFill>
        <p:spPr>
          <a:xfrm>
            <a:off x="1638300" y="234604"/>
            <a:ext cx="8915400" cy="6388792"/>
          </a:xfrm>
          <a:prstGeom prst="rect">
            <a:avLst/>
          </a:prstGeom>
        </p:spPr>
      </p:pic>
      <p:pic>
        <p:nvPicPr>
          <p:cNvPr id="3" name="Audio 2">
            <a:hlinkClick r:id="" action="ppaction://media"/>
            <a:extLst>
              <a:ext uri="{FF2B5EF4-FFF2-40B4-BE49-F238E27FC236}">
                <a16:creationId xmlns:a16="http://schemas.microsoft.com/office/drawing/2014/main" id="{DAD3FB06-2E49-42A6-B928-F3E339B405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72546027"/>
      </p:ext>
    </p:extLst>
  </p:cSld>
  <p:clrMapOvr>
    <a:masterClrMapping/>
  </p:clrMapOvr>
  <mc:AlternateContent xmlns:mc="http://schemas.openxmlformats.org/markup-compatibility/2006" xmlns:p14="http://schemas.microsoft.com/office/powerpoint/2010/main">
    <mc:Choice Requires="p14">
      <p:transition spd="slow" p14:dur="2000" advTm="26534"/>
    </mc:Choice>
    <mc:Fallback xmlns="">
      <p:transition spd="slow" advTm="26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81200" y="320040"/>
            <a:ext cx="8839200" cy="670560"/>
          </a:xfrm>
        </p:spPr>
        <p:txBody>
          <a:bodyPr>
            <a:normAutofit fontScale="90000"/>
          </a:bodyPr>
          <a:lstStyle/>
          <a:p>
            <a:pPr eaLnBrk="1" hangingPunct="1">
              <a:defRPr/>
            </a:pPr>
            <a:r>
              <a:rPr lang="en-US" b="1" dirty="0" smtClean="0">
                <a:ln w="500">
                  <a:noFill/>
                </a:ln>
                <a:solidFill>
                  <a:srgbClr val="EB75D2"/>
                </a:solidFill>
                <a:latin typeface="+mn-lt"/>
              </a:rPr>
              <a:t>Cholera Outbreak in London, 1854</a:t>
            </a:r>
            <a:endParaRPr lang="en-US" b="1" dirty="0">
              <a:ln w="500">
                <a:noFill/>
              </a:ln>
              <a:solidFill>
                <a:srgbClr val="EB75D2"/>
              </a:solidFill>
              <a:latin typeface="+mn-lt"/>
            </a:endParaRPr>
          </a:p>
        </p:txBody>
      </p:sp>
      <p:sp>
        <p:nvSpPr>
          <p:cNvPr id="26627" name="Rectangle 3"/>
          <p:cNvSpPr>
            <a:spLocks noGrp="1" noChangeArrowheads="1"/>
          </p:cNvSpPr>
          <p:nvPr>
            <p:ph idx="1"/>
          </p:nvPr>
        </p:nvSpPr>
        <p:spPr>
          <a:xfrm>
            <a:off x="838200" y="1143000"/>
            <a:ext cx="10896600" cy="5578476"/>
          </a:xfrm>
        </p:spPr>
        <p:txBody>
          <a:bodyPr>
            <a:noAutofit/>
          </a:bodyPr>
          <a:lstStyle/>
          <a:p>
            <a:pPr eaLnBrk="1" hangingPunct="1">
              <a:lnSpc>
                <a:spcPct val="100000"/>
              </a:lnSpc>
              <a:buNone/>
              <a:defRPr/>
            </a:pPr>
            <a:r>
              <a:rPr lang="en-US" dirty="0">
                <a:solidFill>
                  <a:srgbClr val="0070C0"/>
                </a:solidFill>
              </a:rPr>
              <a:t>John Snow conducted a series of investigations in London. Snow conducted his classical study in 1854 when an epidemic of cholera developed in the golden square of London. </a:t>
            </a:r>
          </a:p>
          <a:p>
            <a:pPr eaLnBrk="1" hangingPunct="1">
              <a:lnSpc>
                <a:spcPct val="100000"/>
              </a:lnSpc>
              <a:buNone/>
              <a:defRPr/>
            </a:pPr>
            <a:r>
              <a:rPr lang="en-US" dirty="0">
                <a:solidFill>
                  <a:srgbClr val="0070C0"/>
                </a:solidFill>
              </a:rPr>
              <a:t>During the time of microscope development, snow conducted studies of cholera outbreak both to discover the cause of cholera and how to prevent its recurrences. </a:t>
            </a:r>
          </a:p>
          <a:p>
            <a:pPr eaLnBrk="1" hangingPunct="1">
              <a:lnSpc>
                <a:spcPct val="100000"/>
              </a:lnSpc>
              <a:buNone/>
              <a:defRPr/>
            </a:pPr>
            <a:r>
              <a:rPr lang="en-US" dirty="0">
                <a:solidFill>
                  <a:srgbClr val="0070C0"/>
                </a:solidFill>
              </a:rPr>
              <a:t>During that time Farr and Snow had major disagreement about the cause of cholera. Farr adhered to what was called the miasmatic theory of diseases, according to this theory, which was commonly held at that time, diseases were transmitted by a </a:t>
            </a:r>
            <a:r>
              <a:rPr lang="en-US" u="sng" dirty="0">
                <a:solidFill>
                  <a:srgbClr val="0070C0"/>
                </a:solidFill>
              </a:rPr>
              <a:t>miasma</a:t>
            </a:r>
            <a:r>
              <a:rPr lang="en-US" dirty="0">
                <a:solidFill>
                  <a:srgbClr val="0070C0"/>
                </a:solidFill>
              </a:rPr>
              <a:t> or a cloud with bad smell that clung low on the earth surface. </a:t>
            </a:r>
          </a:p>
        </p:txBody>
      </p:sp>
      <p:sp>
        <p:nvSpPr>
          <p:cNvPr id="5" name="Slide Number Placeholder 5"/>
          <p:cNvSpPr>
            <a:spLocks noGrp="1"/>
          </p:cNvSpPr>
          <p:nvPr>
            <p:ph type="sldNum" sz="quarter" idx="12"/>
          </p:nvPr>
        </p:nvSpPr>
        <p:spPr/>
        <p:txBody>
          <a:bodyPr/>
          <a:lstStyle/>
          <a:p>
            <a:pPr>
              <a:defRPr/>
            </a:pPr>
            <a:fld id="{5D8C4B82-CC13-4745-B6E5-035B38AE7221}" type="slidenum">
              <a:rPr lang="en-US" altLang="en-US"/>
              <a:pPr>
                <a:defRPr/>
              </a:pPr>
              <a:t>5</a:t>
            </a:fld>
            <a:endParaRPr lang="en-US" altLang="en-US" dirty="0"/>
          </a:p>
        </p:txBody>
      </p:sp>
      <p:pic>
        <p:nvPicPr>
          <p:cNvPr id="2" name="Audio 1">
            <a:hlinkClick r:id="" action="ppaction://media"/>
            <a:extLst>
              <a:ext uri="{FF2B5EF4-FFF2-40B4-BE49-F238E27FC236}">
                <a16:creationId xmlns:a16="http://schemas.microsoft.com/office/drawing/2014/main" id="{66352425-1978-49FD-9BE8-E556108698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3305779"/>
      </p:ext>
    </p:extLst>
  </p:cSld>
  <p:clrMapOvr>
    <a:masterClrMapping/>
  </p:clrMapOvr>
  <p:transition advTm="995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now Cholera Map (dot)"/>
          <p:cNvPicPr>
            <a:picLocks noChangeAspect="1" noChangeArrowheads="1"/>
          </p:cNvPicPr>
          <p:nvPr/>
        </p:nvPicPr>
        <p:blipFill>
          <a:blip r:embed="rId4" cstate="print"/>
          <a:srcRect/>
          <a:stretch>
            <a:fillRect/>
          </a:stretch>
        </p:blipFill>
        <p:spPr bwMode="auto">
          <a:xfrm>
            <a:off x="1980802" y="0"/>
            <a:ext cx="7010798" cy="6858000"/>
          </a:xfrm>
          <a:prstGeom prst="rect">
            <a:avLst/>
          </a:prstGeom>
          <a:noFill/>
        </p:spPr>
      </p:pic>
      <p:pic>
        <p:nvPicPr>
          <p:cNvPr id="2" name="Audio 1">
            <a:hlinkClick r:id="" action="ppaction://media"/>
            <a:extLst>
              <a:ext uri="{FF2B5EF4-FFF2-40B4-BE49-F238E27FC236}">
                <a16:creationId xmlns:a16="http://schemas.microsoft.com/office/drawing/2014/main" id="{B411D4E1-9EF1-4859-A46E-A3D113CA66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4473514"/>
      </p:ext>
    </p:extLst>
  </p:cSld>
  <p:clrMapOvr>
    <a:masterClrMapping/>
  </p:clrMapOvr>
  <mc:AlternateContent xmlns:mc="http://schemas.openxmlformats.org/markup-compatibility/2006" xmlns:p14="http://schemas.microsoft.com/office/powerpoint/2010/main">
    <mc:Choice Requires="p14">
      <p:transition spd="slow" p14:dur="2000" advTm="165028"/>
    </mc:Choice>
    <mc:Fallback xmlns="">
      <p:transition spd="slow" advTm="165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981200" y="228600"/>
            <a:ext cx="7239000" cy="625475"/>
          </a:xfrm>
        </p:spPr>
        <p:txBody>
          <a:bodyPr>
            <a:normAutofit fontScale="90000"/>
          </a:bodyPr>
          <a:lstStyle/>
          <a:p>
            <a:pPr>
              <a:defRPr/>
            </a:pPr>
            <a:r>
              <a:rPr lang="en-US" b="1" dirty="0">
                <a:ln w="500">
                  <a:noFill/>
                </a:ln>
                <a:solidFill>
                  <a:srgbClr val="EB75D2"/>
                </a:solidFill>
              </a:rPr>
              <a:t>Cholera Outbreak in London, 1854</a:t>
            </a:r>
            <a:endParaRPr lang="en-US" b="1" dirty="0">
              <a:ln w="500">
                <a:noFill/>
              </a:ln>
              <a:solidFill>
                <a:srgbClr val="EB75D2"/>
              </a:solidFill>
              <a:latin typeface="+mn-lt"/>
            </a:endParaRPr>
          </a:p>
        </p:txBody>
      </p:sp>
      <p:sp>
        <p:nvSpPr>
          <p:cNvPr id="27651" name="Rectangle 3"/>
          <p:cNvSpPr>
            <a:spLocks noGrp="1" noChangeArrowheads="1"/>
          </p:cNvSpPr>
          <p:nvPr>
            <p:ph idx="1"/>
          </p:nvPr>
        </p:nvSpPr>
        <p:spPr>
          <a:xfrm>
            <a:off x="990600" y="1066800"/>
            <a:ext cx="11049000" cy="5791200"/>
          </a:xfrm>
        </p:spPr>
        <p:txBody>
          <a:bodyPr>
            <a:normAutofit fontScale="92500" lnSpcReduction="10000"/>
          </a:bodyPr>
          <a:lstStyle/>
          <a:p>
            <a:pPr>
              <a:buFont typeface="Wingdings" panose="05000000000000000000" pitchFamily="2" charset="2"/>
              <a:buChar char="§"/>
              <a:defRPr/>
            </a:pPr>
            <a:r>
              <a:rPr lang="en-US" sz="3200" dirty="0">
                <a:solidFill>
                  <a:srgbClr val="0070C0"/>
                </a:solidFill>
              </a:rPr>
              <a:t>However, Snow did not agree, he believed that cholera is transmitted through contaminated water. He began his investigation by determining where in this area in London persons with cholera lived and worked. He then used this information to map for distribution of diseases. </a:t>
            </a:r>
          </a:p>
          <a:p>
            <a:pPr>
              <a:buFont typeface="Wingdings" panose="05000000000000000000" pitchFamily="2" charset="2"/>
              <a:buChar char="§"/>
              <a:defRPr/>
            </a:pPr>
            <a:r>
              <a:rPr lang="en-US" sz="3200" dirty="0">
                <a:solidFill>
                  <a:srgbClr val="0070C0"/>
                </a:solidFill>
              </a:rPr>
              <a:t>Snow believed that water was the source of infection for cholera. He marked the location and searched the relationship between cases and water sources (water pumps). </a:t>
            </a:r>
          </a:p>
          <a:p>
            <a:pPr>
              <a:buFont typeface="Wingdings" panose="05000000000000000000" pitchFamily="2" charset="2"/>
              <a:buChar char="§"/>
              <a:defRPr/>
            </a:pPr>
            <a:r>
              <a:rPr lang="en-US" sz="3200" dirty="0">
                <a:solidFill>
                  <a:srgbClr val="0070C0"/>
                </a:solidFill>
              </a:rPr>
              <a:t>He found most cases clustered around the Broad Street pump.</a:t>
            </a:r>
          </a:p>
          <a:p>
            <a:pPr>
              <a:buFont typeface="Wingdings" panose="05000000000000000000" pitchFamily="2" charset="2"/>
              <a:buChar char="§"/>
              <a:defRPr/>
            </a:pPr>
            <a:r>
              <a:rPr lang="en-US" sz="3200" dirty="0">
                <a:solidFill>
                  <a:srgbClr val="0070C0"/>
                </a:solidFill>
              </a:rPr>
              <a:t>So, he decided to break the pump handle, which </a:t>
            </a:r>
            <a:r>
              <a:rPr lang="en-US" sz="3200" dirty="0" smtClean="0">
                <a:solidFill>
                  <a:srgbClr val="0070C0"/>
                </a:solidFill>
              </a:rPr>
              <a:t>stopped </a:t>
            </a:r>
            <a:r>
              <a:rPr lang="en-US" sz="3200" dirty="0">
                <a:solidFill>
                  <a:srgbClr val="0070C0"/>
                </a:solidFill>
              </a:rPr>
              <a:t>the outbreak.</a:t>
            </a:r>
          </a:p>
          <a:p>
            <a:pPr>
              <a:buFont typeface="Wingdings" panose="05000000000000000000" pitchFamily="2" charset="2"/>
              <a:buChar char="§"/>
              <a:defRPr/>
            </a:pPr>
            <a:r>
              <a:rPr lang="en-US" sz="3200" dirty="0">
                <a:solidFill>
                  <a:srgbClr val="0070C0"/>
                </a:solidFill>
              </a:rPr>
              <a:t>He found that cholera was transmitted </a:t>
            </a:r>
            <a:r>
              <a:rPr lang="en-US" sz="3200" dirty="0" smtClean="0">
                <a:solidFill>
                  <a:srgbClr val="0070C0"/>
                </a:solidFill>
              </a:rPr>
              <a:t>through </a:t>
            </a:r>
            <a:r>
              <a:rPr lang="en-US" sz="3200" dirty="0">
                <a:solidFill>
                  <a:srgbClr val="0070C0"/>
                </a:solidFill>
              </a:rPr>
              <a:t>contaminated water. This was a major achievement in epidemiology. </a:t>
            </a:r>
          </a:p>
        </p:txBody>
      </p:sp>
      <p:sp>
        <p:nvSpPr>
          <p:cNvPr id="5" name="Slide Number Placeholder 5"/>
          <p:cNvSpPr>
            <a:spLocks noGrp="1"/>
          </p:cNvSpPr>
          <p:nvPr>
            <p:ph type="sldNum" sz="quarter" idx="12"/>
          </p:nvPr>
        </p:nvSpPr>
        <p:spPr/>
        <p:txBody>
          <a:bodyPr/>
          <a:lstStyle/>
          <a:p>
            <a:pPr>
              <a:defRPr/>
            </a:pPr>
            <a:fld id="{A6245632-26C7-47C8-BBF0-320BD5981F50}" type="slidenum">
              <a:rPr lang="en-US" altLang="en-US"/>
              <a:pPr>
                <a:defRPr/>
              </a:pPr>
              <a:t>7</a:t>
            </a:fld>
            <a:endParaRPr lang="en-US" altLang="en-US"/>
          </a:p>
        </p:txBody>
      </p:sp>
    </p:spTree>
    <p:extLst>
      <p:ext uri="{BB962C8B-B14F-4D97-AF65-F5344CB8AC3E}">
        <p14:creationId xmlns:p14="http://schemas.microsoft.com/office/powerpoint/2010/main" val="1033471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Snow Epi Curve"/>
          <p:cNvPicPr>
            <a:picLocks noChangeAspect="1" noChangeArrowheads="1"/>
          </p:cNvPicPr>
          <p:nvPr/>
        </p:nvPicPr>
        <p:blipFill>
          <a:blip r:embed="rId4" cstate="print"/>
          <a:srcRect/>
          <a:stretch>
            <a:fillRect/>
          </a:stretch>
        </p:blipFill>
        <p:spPr bwMode="auto">
          <a:xfrm>
            <a:off x="1828801" y="1266850"/>
            <a:ext cx="7315200" cy="5608210"/>
          </a:xfrm>
          <a:prstGeom prst="rect">
            <a:avLst/>
          </a:prstGeom>
          <a:noFill/>
        </p:spPr>
      </p:pic>
      <p:pic>
        <p:nvPicPr>
          <p:cNvPr id="2" name="Picture 1"/>
          <p:cNvPicPr>
            <a:picLocks noChangeAspect="1"/>
          </p:cNvPicPr>
          <p:nvPr/>
        </p:nvPicPr>
        <p:blipFill rotWithShape="1">
          <a:blip r:embed="rId5"/>
          <a:srcRect l="2508" t="52088" r="62383" b="11169"/>
          <a:stretch/>
        </p:blipFill>
        <p:spPr>
          <a:xfrm>
            <a:off x="6477000" y="229459"/>
            <a:ext cx="4889180" cy="3841496"/>
          </a:xfrm>
          <a:prstGeom prst="rect">
            <a:avLst/>
          </a:prstGeom>
        </p:spPr>
      </p:pic>
      <p:pic>
        <p:nvPicPr>
          <p:cNvPr id="3" name="Audio 2">
            <a:hlinkClick r:id="" action="ppaction://media"/>
            <a:extLst>
              <a:ext uri="{FF2B5EF4-FFF2-40B4-BE49-F238E27FC236}">
                <a16:creationId xmlns:a16="http://schemas.microsoft.com/office/drawing/2014/main" id="{230EBE1A-B28E-47B4-B33B-8F75B78B4E0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0474826"/>
      </p:ext>
    </p:extLst>
  </p:cSld>
  <p:clrMapOvr>
    <a:masterClrMapping/>
  </p:clrMapOvr>
  <mc:AlternateContent xmlns:mc="http://schemas.openxmlformats.org/markup-compatibility/2006" xmlns:p14="http://schemas.microsoft.com/office/powerpoint/2010/main">
    <mc:Choice Requires="p14">
      <p:transition spd="slow" p14:dur="2000" advTm="75039"/>
    </mc:Choice>
    <mc:Fallback xmlns="">
      <p:transition spd="slow" advTm="75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now Pub Exterior"/>
          <p:cNvPicPr>
            <a:picLocks noChangeAspect="1" noChangeArrowheads="1"/>
          </p:cNvPicPr>
          <p:nvPr/>
        </p:nvPicPr>
        <p:blipFill>
          <a:blip r:embed="rId4" cstate="print"/>
          <a:srcRect/>
          <a:stretch>
            <a:fillRect/>
          </a:stretch>
        </p:blipFill>
        <p:spPr bwMode="auto">
          <a:xfrm>
            <a:off x="3755241" y="381000"/>
            <a:ext cx="4245759" cy="5105401"/>
          </a:xfrm>
          <a:prstGeom prst="rect">
            <a:avLst/>
          </a:prstGeom>
          <a:noFill/>
        </p:spPr>
      </p:pic>
      <p:pic>
        <p:nvPicPr>
          <p:cNvPr id="2" name="Picture 1"/>
          <p:cNvPicPr>
            <a:picLocks noChangeAspect="1"/>
          </p:cNvPicPr>
          <p:nvPr/>
        </p:nvPicPr>
        <p:blipFill>
          <a:blip r:embed="rId5"/>
          <a:stretch>
            <a:fillRect/>
          </a:stretch>
        </p:blipFill>
        <p:spPr>
          <a:xfrm>
            <a:off x="1741714" y="381000"/>
            <a:ext cx="8926286" cy="6248399"/>
          </a:xfrm>
          <a:prstGeom prst="rect">
            <a:avLst/>
          </a:prstGeom>
        </p:spPr>
      </p:pic>
      <p:pic>
        <p:nvPicPr>
          <p:cNvPr id="3" name="Audio 2">
            <a:hlinkClick r:id="" action="ppaction://media"/>
            <a:extLst>
              <a:ext uri="{FF2B5EF4-FFF2-40B4-BE49-F238E27FC236}">
                <a16:creationId xmlns:a16="http://schemas.microsoft.com/office/drawing/2014/main" id="{1B073C82-D0CB-421F-98CD-9F83D9449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7413189"/>
      </p:ext>
    </p:extLst>
  </p:cSld>
  <p:clrMapOvr>
    <a:masterClrMapping/>
  </p:clrMapOvr>
  <mc:AlternateContent xmlns:mc="http://schemas.openxmlformats.org/markup-compatibility/2006" xmlns:p14="http://schemas.microsoft.com/office/powerpoint/2010/main">
    <mc:Choice Requires="p14">
      <p:transition spd="slow" p14:dur="2000" advTm="70526"/>
    </mc:Choice>
    <mc:Fallback xmlns="">
      <p:transition spd="slow" advTm="7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0.5|0.5|0.5"/>
</p:tagLst>
</file>

<file path=ppt/tags/tag2.xml><?xml version="1.0" encoding="utf-8"?>
<p:tagLst xmlns:a="http://schemas.openxmlformats.org/drawingml/2006/main" xmlns:r="http://schemas.openxmlformats.org/officeDocument/2006/relationships" xmlns:p="http://schemas.openxmlformats.org/presentationml/2006/main">
  <p:tag name="TIMING" val="|30.6|1.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EPDPO">
  <a:themeElements>
    <a:clrScheme name="OSELS Light PPT Colors">
      <a:dk1>
        <a:srgbClr val="0039A6"/>
      </a:dk1>
      <a:lt1>
        <a:srgbClr val="FFFFFF"/>
      </a:lt1>
      <a:dk2>
        <a:srgbClr val="3077FF"/>
      </a:dk2>
      <a:lt2>
        <a:srgbClr val="4B4B4B"/>
      </a:lt2>
      <a:accent1>
        <a:srgbClr val="0039A6"/>
      </a:accent1>
      <a:accent2>
        <a:srgbClr val="9E302D"/>
      </a:accent2>
      <a:accent3>
        <a:srgbClr val="5B8F22"/>
      </a:accent3>
      <a:accent4>
        <a:srgbClr val="532E60"/>
      </a:accent4>
      <a:accent5>
        <a:srgbClr val="FDC82F"/>
      </a:accent5>
      <a:accent6>
        <a:srgbClr val="0CC6DE"/>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6CCFF"/>
        </a:solidFill>
        <a:ln w="9525">
          <a:miter lim="800000"/>
          <a:headEnd/>
          <a:tailEnd/>
        </a:ln>
      </a:spPr>
      <a:bodyPr wrap="none" rtlCol="0" anchor="ctr">
        <a:flatTx/>
      </a:bodyPr>
      <a:lstStyle>
        <a:defPPr algn="ctr">
          <a:defRPr sz="1200" b="1" dirty="0">
            <a:solidFill>
              <a:schemeClr val="bg1"/>
            </a:solidFill>
            <a:latin typeface="Tahoma" pitchFamily="34" charset="0"/>
          </a:defRPr>
        </a:defPPr>
      </a:lstStyle>
    </a:spDef>
    <a:lnDef>
      <a:spPr>
        <a:ln w="22225">
          <a:solidFill>
            <a:srgbClr val="0A0A0A"/>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154910</TotalTime>
  <Words>2714</Words>
  <Application>Microsoft Office PowerPoint</Application>
  <PresentationFormat>Widescreen</PresentationFormat>
  <Paragraphs>335</Paragraphs>
  <Slides>27</Slides>
  <Notes>7</Notes>
  <HiddenSlides>0</HiddenSlides>
  <MMClips>21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27</vt:i4>
      </vt:variant>
    </vt:vector>
  </HeadingPairs>
  <TitlesOfParts>
    <vt:vector size="39" baseType="lpstr">
      <vt:lpstr>Arial</vt:lpstr>
      <vt:lpstr>Calibri</vt:lpstr>
      <vt:lpstr>Calibri Light</vt:lpstr>
      <vt:lpstr>Century Gothic</vt:lpstr>
      <vt:lpstr>Courier New</vt:lpstr>
      <vt:lpstr>Myriad Web Pro</vt:lpstr>
      <vt:lpstr>Symbol</vt:lpstr>
      <vt:lpstr>Times New Roman</vt:lpstr>
      <vt:lpstr>Wingdings</vt:lpstr>
      <vt:lpstr>Wingdings 2</vt:lpstr>
      <vt:lpstr>Office Theme</vt:lpstr>
      <vt:lpstr>1_SEPDPO</vt:lpstr>
      <vt:lpstr>Historical Evolution of Epidemiology </vt:lpstr>
      <vt:lpstr>History of Epidemiology</vt:lpstr>
      <vt:lpstr>History…</vt:lpstr>
      <vt:lpstr>PowerPoint Presentation</vt:lpstr>
      <vt:lpstr>Cholera Outbreak in London, 1854</vt:lpstr>
      <vt:lpstr>PowerPoint Presentation</vt:lpstr>
      <vt:lpstr>Cholera Outbreak in London, 1854</vt:lpstr>
      <vt:lpstr>PowerPoint Presentation</vt:lpstr>
      <vt:lpstr>PowerPoint Presentation</vt:lpstr>
      <vt:lpstr>Sir Austin Bradford Hill,  1965 </vt:lpstr>
      <vt:lpstr>Guidelines for judging whether an association is causal</vt:lpstr>
      <vt:lpstr>Guidelines for judging whether an association is causal</vt:lpstr>
      <vt:lpstr>Framingham Study, Started 1948</vt:lpstr>
      <vt:lpstr>Doll and Hill study, 1950</vt:lpstr>
      <vt:lpstr>London Smog Disaster, 1952</vt:lpstr>
      <vt:lpstr>PowerPoint Presentation</vt:lpstr>
      <vt:lpstr>Epidemiology and Polio Vaccine</vt:lpstr>
      <vt:lpstr>Breast cancer screening (Swedish two country trial) </vt:lpstr>
      <vt:lpstr>Mysterious virus in the Four Corners Region of US</vt:lpstr>
      <vt:lpstr>Mysterious virus in the Four Corners Region of US</vt:lpstr>
      <vt:lpstr>Legionnaire’s disease outbreak</vt:lpstr>
      <vt:lpstr>Legionnaire’s disease outbreak</vt:lpstr>
      <vt:lpstr>PowerPoint Presentation</vt:lpstr>
      <vt:lpstr>PowerPoint Presentation</vt:lpstr>
      <vt:lpstr>Legionnaires’ Disease Rate by Age Group</vt:lpstr>
      <vt:lpstr>Legionnaires’ Disease</vt:lpstr>
      <vt:lpstr>Legionnaires’ Disease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History  of Epidemiology</dc:title>
  <dc:creator>L.C</dc:creator>
  <cp:lastModifiedBy>Dr. Sireen Al-Khaldi</cp:lastModifiedBy>
  <cp:revision>277</cp:revision>
  <cp:lastPrinted>2020-11-01T10:17:47Z</cp:lastPrinted>
  <dcterms:created xsi:type="dcterms:W3CDTF">2002-02-04T00:44:03Z</dcterms:created>
  <dcterms:modified xsi:type="dcterms:W3CDTF">2025-12-22T09:08:01Z</dcterms:modified>
</cp:coreProperties>
</file>