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sldIdLst>
    <p:sldId id="256" r:id="rId2"/>
    <p:sldId id="258" r:id="rId3"/>
    <p:sldId id="259" r:id="rId4"/>
    <p:sldId id="257" r:id="rId5"/>
    <p:sldId id="283" r:id="rId6"/>
    <p:sldId id="284" r:id="rId7"/>
    <p:sldId id="289" r:id="rId8"/>
    <p:sldId id="291" r:id="rId9"/>
    <p:sldId id="285" r:id="rId10"/>
    <p:sldId id="292" r:id="rId11"/>
    <p:sldId id="265" r:id="rId12"/>
    <p:sldId id="266" r:id="rId13"/>
    <p:sldId id="293" r:id="rId14"/>
    <p:sldId id="294" r:id="rId15"/>
    <p:sldId id="274" r:id="rId16"/>
    <p:sldId id="269" r:id="rId17"/>
    <p:sldId id="268" r:id="rId18"/>
    <p:sldId id="270" r:id="rId19"/>
    <p:sldId id="271" r:id="rId20"/>
    <p:sldId id="272" r:id="rId21"/>
    <p:sldId id="273" r:id="rId22"/>
    <p:sldId id="275" r:id="rId23"/>
    <p:sldId id="276" r:id="rId24"/>
    <p:sldId id="277" r:id="rId25"/>
    <p:sldId id="279" r:id="rId26"/>
    <p:sldId id="278"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6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1B1F-79ED-961D-0C26-E24F0245D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2D86EC-A750-EA19-C765-540B2CE15C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2ACF77-F7C9-84C7-3FC9-ED64F03BA48B}"/>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73037E4E-FC36-77FF-5DE8-F811D1148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EC1A6-E45E-9D04-5544-5C46231F24C9}"/>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75691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6A1F-2DB1-8D7D-24DC-C7F083905A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33AC76-C5EB-161F-CB55-4C39539D70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089E4-B79A-9240-C67E-25E4BA5E83D6}"/>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CC5CD626-C701-F278-65BD-FA96F482E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60267-0FAC-1BE7-CFBC-85585C3C88B7}"/>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223947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F63BFF-09F2-CB81-7A5C-87ABF664E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5892BE-4579-DCA2-3398-F1D66025D2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AF732-72FB-35E0-7EB4-256E62164D56}"/>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C3C9DAB8-417B-0DC0-2913-714EC8D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E5670-09EA-1488-688B-8A57ED290487}"/>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42205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A569-54EC-A923-5B25-159DEF7FB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97EF7-A7EF-7FD6-67FA-5524A986D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F6259-BFFE-BE0B-42FC-1F6F2DF44A8E}"/>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C1AD1FD1-7517-EB1E-4CFF-A759C45D2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4D36E-DE49-3194-CF22-EFAFFAF9395E}"/>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201139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95E6-7991-C685-8449-C0E65E4379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D7A11-886D-A3B3-11D5-569EB0D05F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511B75-F205-04CA-F83E-81E6AE55F684}"/>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85F20699-DEE7-36FC-ACA7-7EF1165DE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707C2-93BF-6FAD-D8CB-DD25363E3EE2}"/>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401662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90E2-FBBC-6766-A815-1191D0252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F48E1-B073-EBF0-44C1-958502D0E0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55D942-BE97-605D-AB5E-E4B477B31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494D85-3F12-2A11-F46F-2C1CD7FAD77B}"/>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6" name="Footer Placeholder 5">
            <a:extLst>
              <a:ext uri="{FF2B5EF4-FFF2-40B4-BE49-F238E27FC236}">
                <a16:creationId xmlns:a16="http://schemas.microsoft.com/office/drawing/2014/main" id="{0F005E1E-321E-E086-91D6-7DC407A2D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1A5B4-9430-6356-2BA5-77C104F832BF}"/>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363030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400D-230A-13AA-1CAB-C63BDA1622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7DAD6-370F-6972-842F-076D48F17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71CEBB-CFD5-3F65-A831-A5B67B376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6FDCE1-D1A0-092D-1C2A-ACE7255CB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3B9861-ED48-BFD4-6C50-418D93C282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C8C300-E76C-74C2-B837-0531307F7712}"/>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8" name="Footer Placeholder 7">
            <a:extLst>
              <a:ext uri="{FF2B5EF4-FFF2-40B4-BE49-F238E27FC236}">
                <a16:creationId xmlns:a16="http://schemas.microsoft.com/office/drawing/2014/main" id="{12917945-4611-1492-F1F6-B87D7612FF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51630D-4DC3-5B48-0B16-22158C4650CC}"/>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339979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174E-6097-6AF7-0432-7A3B67CF5D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7D84B-6D5F-4822-0024-C5172C1A43EB}"/>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4" name="Footer Placeholder 3">
            <a:extLst>
              <a:ext uri="{FF2B5EF4-FFF2-40B4-BE49-F238E27FC236}">
                <a16:creationId xmlns:a16="http://schemas.microsoft.com/office/drawing/2014/main" id="{1770FC5F-7F66-7001-5C53-AB20CB1C67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495AF2-91AA-6AE2-8B9D-3BC689144583}"/>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52613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F92AB-BF16-207C-0F73-74925A4DC0A2}"/>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3" name="Footer Placeholder 2">
            <a:extLst>
              <a:ext uri="{FF2B5EF4-FFF2-40B4-BE49-F238E27FC236}">
                <a16:creationId xmlns:a16="http://schemas.microsoft.com/office/drawing/2014/main" id="{E2057107-A7C0-BEEE-4B74-854FF19333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3ECBBA-405F-1836-81FF-3CD843C47D93}"/>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56234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9E97-0575-69A4-4B29-854F1CAC6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268391-9A1B-387D-BC4D-2508A643E2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58C30-966F-FCE5-5D80-C53CE37B7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03B3F-4269-57DD-5C69-A7481360EBB4}"/>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6" name="Footer Placeholder 5">
            <a:extLst>
              <a:ext uri="{FF2B5EF4-FFF2-40B4-BE49-F238E27FC236}">
                <a16:creationId xmlns:a16="http://schemas.microsoft.com/office/drawing/2014/main" id="{90FC36D0-BE1D-17BE-BEDB-18E1C05EA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2C792-9F2C-DB45-C05A-54B348163F17}"/>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257734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7AD1-E2F3-110A-BFDD-DE2CFEFCF9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F9631C-A18B-0042-38AB-C282C0024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C1880-495B-2FBB-545E-211AE2831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39DBE7-D3A5-576D-28A4-DA24ECD4F192}"/>
              </a:ext>
            </a:extLst>
          </p:cNvPr>
          <p:cNvSpPr>
            <a:spLocks noGrp="1"/>
          </p:cNvSpPr>
          <p:nvPr>
            <p:ph type="dt" sz="half" idx="10"/>
          </p:nvPr>
        </p:nvSpPr>
        <p:spPr/>
        <p:txBody>
          <a:bodyPr/>
          <a:lstStyle/>
          <a:p>
            <a:fld id="{B36D5D16-6C49-40E0-BDD6-83EF6C193F29}" type="datetimeFigureOut">
              <a:rPr lang="en-US" smtClean="0"/>
              <a:t>3/5/2026</a:t>
            </a:fld>
            <a:endParaRPr lang="en-US"/>
          </a:p>
        </p:txBody>
      </p:sp>
      <p:sp>
        <p:nvSpPr>
          <p:cNvPr id="6" name="Footer Placeholder 5">
            <a:extLst>
              <a:ext uri="{FF2B5EF4-FFF2-40B4-BE49-F238E27FC236}">
                <a16:creationId xmlns:a16="http://schemas.microsoft.com/office/drawing/2014/main" id="{F57A95A6-9F70-3A77-4A09-4D299A91F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FA80E-A22F-0F24-4491-6CEB5C49796A}"/>
              </a:ext>
            </a:extLst>
          </p:cNvPr>
          <p:cNvSpPr>
            <a:spLocks noGrp="1"/>
          </p:cNvSpPr>
          <p:nvPr>
            <p:ph type="sldNum" sz="quarter" idx="12"/>
          </p:nvPr>
        </p:nvSpPr>
        <p:spPr/>
        <p:txBody>
          <a:bodyPr/>
          <a:lstStyle/>
          <a:p>
            <a:fld id="{ED5687D8-7147-4CEF-96FF-7A2CAF803158}" type="slidenum">
              <a:rPr lang="en-US" smtClean="0"/>
              <a:t>‹#›</a:t>
            </a:fld>
            <a:endParaRPr lang="en-US"/>
          </a:p>
        </p:txBody>
      </p:sp>
    </p:spTree>
    <p:extLst>
      <p:ext uri="{BB962C8B-B14F-4D97-AF65-F5344CB8AC3E}">
        <p14:creationId xmlns:p14="http://schemas.microsoft.com/office/powerpoint/2010/main" val="97232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3DFED-9918-776A-C9D7-8ABB5A6E3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ADF96-1A78-E880-E1B0-E644FAFC0A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C2D2F-5439-659A-A188-DF6F09AE7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6D5D16-6C49-40E0-BDD6-83EF6C193F29}" type="datetimeFigureOut">
              <a:rPr lang="en-US" smtClean="0"/>
              <a:t>3/5/2026</a:t>
            </a:fld>
            <a:endParaRPr lang="en-US"/>
          </a:p>
        </p:txBody>
      </p:sp>
      <p:sp>
        <p:nvSpPr>
          <p:cNvPr id="5" name="Footer Placeholder 4">
            <a:extLst>
              <a:ext uri="{FF2B5EF4-FFF2-40B4-BE49-F238E27FC236}">
                <a16:creationId xmlns:a16="http://schemas.microsoft.com/office/drawing/2014/main" id="{9F21894C-F466-43DB-D424-7470B24EA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73DAA0-0F52-C584-3EAB-4335DCE6D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5687D8-7147-4CEF-96FF-7A2CAF803158}" type="slidenum">
              <a:rPr lang="en-US" smtClean="0"/>
              <a:t>‹#›</a:t>
            </a:fld>
            <a:endParaRPr lang="en-US"/>
          </a:p>
        </p:txBody>
      </p:sp>
    </p:spTree>
    <p:extLst>
      <p:ext uri="{BB962C8B-B14F-4D97-AF65-F5344CB8AC3E}">
        <p14:creationId xmlns:p14="http://schemas.microsoft.com/office/powerpoint/2010/main" val="334543983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18.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1" name="Group 1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112" name="Freeform: Shape 1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3" name="Freeform: Shape 1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4" name="Freeform: Shape 1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5" name="Freeform: Shape 1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6" name="Freeform: Shape 1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7" name="Freeform: Shape 1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8" name="Freeform: Shape 1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066C4835-1F7F-8239-5837-2F37B15E2FFB}"/>
              </a:ext>
            </a:extLst>
          </p:cNvPr>
          <p:cNvSpPr>
            <a:spLocks noGrp="1"/>
          </p:cNvSpPr>
          <p:nvPr>
            <p:ph type="ctrTitle"/>
          </p:nvPr>
        </p:nvSpPr>
        <p:spPr>
          <a:xfrm>
            <a:off x="3045368" y="2043663"/>
            <a:ext cx="6105194" cy="2031055"/>
          </a:xfrm>
        </p:spPr>
        <p:txBody>
          <a:bodyPr>
            <a:normAutofit/>
          </a:bodyPr>
          <a:lstStyle/>
          <a:p>
            <a:r>
              <a:rPr lang="en-US" sz="5200" b="1">
                <a:solidFill>
                  <a:schemeClr val="tx2"/>
                </a:solidFill>
              </a:rPr>
              <a:t>PHC IN JORDAN  &amp; HEALTH EDUCATION</a:t>
            </a:r>
          </a:p>
        </p:txBody>
      </p:sp>
    </p:spTree>
    <p:extLst>
      <p:ext uri="{BB962C8B-B14F-4D97-AF65-F5344CB8AC3E}">
        <p14:creationId xmlns:p14="http://schemas.microsoft.com/office/powerpoint/2010/main" val="262494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E9BE3B-1C36-5DA4-3433-CF4B46F37A25}"/>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EBEE87B-F8D9-5DA7-30A6-6DA0EF254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60E21141-DB70-8819-ADBA-28910A937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A03C8CC2-9E60-26AB-C045-57C1F8C6819C}"/>
              </a:ext>
            </a:extLst>
          </p:cNvPr>
          <p:cNvPicPr>
            <a:picLocks noChangeAspect="1"/>
          </p:cNvPicPr>
          <p:nvPr/>
        </p:nvPicPr>
        <p:blipFill>
          <a:blip r:embed="rId4"/>
          <a:stretch>
            <a:fillRect/>
          </a:stretch>
        </p:blipFill>
        <p:spPr>
          <a:xfrm>
            <a:off x="73978" y="-583"/>
            <a:ext cx="12118022" cy="6858000"/>
          </a:xfrm>
          <a:prstGeom prst="rect">
            <a:avLst/>
          </a:prstGeom>
        </p:spPr>
      </p:pic>
      <p:grpSp>
        <p:nvGrpSpPr>
          <p:cNvPr id="67" name="Group 66">
            <a:extLst>
              <a:ext uri="{FF2B5EF4-FFF2-40B4-BE49-F238E27FC236}">
                <a16:creationId xmlns:a16="http://schemas.microsoft.com/office/drawing/2014/main" id="{4FA97861-1CBB-F4CF-89F1-6429B72C90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59B89B2B-B609-C237-BE1E-9C35F5CD0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A4BD4551-4F2D-31F7-CC7D-1E467E211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CE1377D-ABA7-6F2E-B9D8-80FBADE5E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507CBFEE-99DC-740A-4136-9C8C635553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87037E2E-56D8-05E5-CED6-849A4AC15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26EE23FB-5551-3977-36A3-59B6C5389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D6654ABA-1668-2EDE-FE5D-B903455C3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5D91B672-C23F-5AB4-C1BA-2EDAD1674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3FF46B91-E48C-FE03-41C3-8EF681952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Recorded Sound">
            <a:hlinkClick r:id="" action="ppaction://media"/>
            <a:extLst>
              <a:ext uri="{FF2B5EF4-FFF2-40B4-BE49-F238E27FC236}">
                <a16:creationId xmlns:a16="http://schemas.microsoft.com/office/drawing/2014/main" id="{AF54A9EE-61A7-F419-F771-86D4151DC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5836" y="186128"/>
            <a:ext cx="609600" cy="609600"/>
          </a:xfrm>
          <a:prstGeom prst="rect">
            <a:avLst/>
          </a:prstGeom>
        </p:spPr>
      </p:pic>
    </p:spTree>
    <p:extLst>
      <p:ext uri="{BB962C8B-B14F-4D97-AF65-F5344CB8AC3E}">
        <p14:creationId xmlns:p14="http://schemas.microsoft.com/office/powerpoint/2010/main" val="2401539784"/>
      </p:ext>
    </p:extLst>
  </p:cSld>
  <p:clrMapOvr>
    <a:masterClrMapping/>
  </p:clrMapOvr>
  <mc:AlternateContent xmlns:mc="http://schemas.openxmlformats.org/markup-compatibility/2006" xmlns:p14="http://schemas.microsoft.com/office/powerpoint/2010/main">
    <mc:Choice Requires="p14">
      <p:transition spd="slow" p14:dur="2000" advTm="49137"/>
    </mc:Choice>
    <mc:Fallback xmlns="">
      <p:transition spd="slow" advTm="4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9C798-8E2B-5E23-DEB8-D6635A7879C6}"/>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760431D-AB5C-644C-989C-5EE568C3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A9898085-F467-DD75-32EA-A70FEBEE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9790E2D-6B86-21F9-B3D4-73CE7DBA4CEB}"/>
              </a:ext>
            </a:extLst>
          </p:cNvPr>
          <p:cNvPicPr>
            <a:picLocks noChangeAspect="1"/>
          </p:cNvPicPr>
          <p:nvPr/>
        </p:nvPicPr>
        <p:blipFill>
          <a:blip r:embed="rId4"/>
          <a:stretch>
            <a:fillRect/>
          </a:stretch>
        </p:blipFill>
        <p:spPr>
          <a:xfrm>
            <a:off x="179882" y="-583"/>
            <a:ext cx="11952143" cy="6858000"/>
          </a:xfrm>
          <a:prstGeom prst="rect">
            <a:avLst/>
          </a:prstGeom>
        </p:spPr>
      </p:pic>
      <p:grpSp>
        <p:nvGrpSpPr>
          <p:cNvPr id="67" name="Group 66">
            <a:extLst>
              <a:ext uri="{FF2B5EF4-FFF2-40B4-BE49-F238E27FC236}">
                <a16:creationId xmlns:a16="http://schemas.microsoft.com/office/drawing/2014/main" id="{8AB17D5A-7850-DADB-399E-6F4C69666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7DB1F73B-0291-CA0B-F068-7C9A97E1F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1A79E87A-863A-7CD1-8BB1-F88BBF393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6CE96CDD-1098-1FCB-C75C-2D6488B37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824E239B-BE7C-FB47-E504-307C30E20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9D07F972-A142-5B04-CA63-70F9620862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6D5FA697-55AC-5410-3C77-FBDF7DE3D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3FC8572F-89F1-38B7-F8F1-AED73156F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2F62C8DB-0D57-92C9-4D5C-A2C27015F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3C5A7CC1-AA51-95A5-01FC-F6D6D78D1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Recorded Sound">
            <a:hlinkClick r:id="" action="ppaction://media"/>
            <a:extLst>
              <a:ext uri="{FF2B5EF4-FFF2-40B4-BE49-F238E27FC236}">
                <a16:creationId xmlns:a16="http://schemas.microsoft.com/office/drawing/2014/main" id="{165E847D-719E-3060-2C07-410240A71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0503" y="905660"/>
            <a:ext cx="609600" cy="609600"/>
          </a:xfrm>
          <a:prstGeom prst="rect">
            <a:avLst/>
          </a:prstGeom>
        </p:spPr>
      </p:pic>
    </p:spTree>
    <p:extLst>
      <p:ext uri="{BB962C8B-B14F-4D97-AF65-F5344CB8AC3E}">
        <p14:creationId xmlns:p14="http://schemas.microsoft.com/office/powerpoint/2010/main" val="3024054869"/>
      </p:ext>
    </p:extLst>
  </p:cSld>
  <p:clrMapOvr>
    <a:masterClrMapping/>
  </p:clrMapOvr>
  <mc:AlternateContent xmlns:mc="http://schemas.openxmlformats.org/markup-compatibility/2006" xmlns:p14="http://schemas.microsoft.com/office/powerpoint/2010/main">
    <mc:Choice Requires="p14">
      <p:transition spd="slow" p14:dur="2000" advTm="80772"/>
    </mc:Choice>
    <mc:Fallback xmlns="">
      <p:transition spd="slow" advTm="8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91F445-DFB2-BA35-CB22-1200C0B249E7}"/>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AF21E48-5111-CFBB-81F8-356B2120D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F8BD9C9F-8561-442F-8894-5627E8D54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D790B905-421B-CA24-2C65-8648E1C185DB}"/>
              </a:ext>
            </a:extLst>
          </p:cNvPr>
          <p:cNvPicPr>
            <a:picLocks noChangeAspect="1"/>
          </p:cNvPicPr>
          <p:nvPr/>
        </p:nvPicPr>
        <p:blipFill>
          <a:blip r:embed="rId4"/>
          <a:stretch>
            <a:fillRect/>
          </a:stretch>
        </p:blipFill>
        <p:spPr>
          <a:xfrm>
            <a:off x="105236" y="0"/>
            <a:ext cx="12086764" cy="6543675"/>
          </a:xfrm>
          <a:prstGeom prst="rect">
            <a:avLst/>
          </a:prstGeom>
        </p:spPr>
      </p:pic>
      <p:grpSp>
        <p:nvGrpSpPr>
          <p:cNvPr id="67" name="Group 66">
            <a:extLst>
              <a:ext uri="{FF2B5EF4-FFF2-40B4-BE49-F238E27FC236}">
                <a16:creationId xmlns:a16="http://schemas.microsoft.com/office/drawing/2014/main" id="{5CE57FC5-E981-A259-372D-279AE8123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07CAC0B5-68B2-94EB-732B-D168933E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4A7CA4AF-11E2-7A53-986A-3278BF324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50F10E80-DA05-4752-2B3B-F04D63A87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E7D564B9-6F72-D778-BD43-301E49418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C67FD8DA-58A5-5805-1BE9-98A61577A0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30554CB6-6967-F717-4F79-CC5553F2B5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99570EE8-0E02-EDAC-B9BA-FC5A7EAD8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69B2B5A6-F0D6-DE07-9BC5-A549904D3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F7BB93D9-9097-B4C5-F149-0FFFA6411E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Recorded Sound">
            <a:hlinkClick r:id="" action="ppaction://media"/>
            <a:extLst>
              <a:ext uri="{FF2B5EF4-FFF2-40B4-BE49-F238E27FC236}">
                <a16:creationId xmlns:a16="http://schemas.microsoft.com/office/drawing/2014/main" id="{C3FD9F7F-720C-237A-B575-2EE4A3846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8013" y="579345"/>
            <a:ext cx="609600" cy="609600"/>
          </a:xfrm>
          <a:prstGeom prst="rect">
            <a:avLst/>
          </a:prstGeom>
        </p:spPr>
      </p:pic>
    </p:spTree>
    <p:extLst>
      <p:ext uri="{BB962C8B-B14F-4D97-AF65-F5344CB8AC3E}">
        <p14:creationId xmlns:p14="http://schemas.microsoft.com/office/powerpoint/2010/main" val="1434672422"/>
      </p:ext>
    </p:extLst>
  </p:cSld>
  <p:clrMapOvr>
    <a:masterClrMapping/>
  </p:clrMapOvr>
  <mc:AlternateContent xmlns:mc="http://schemas.openxmlformats.org/markup-compatibility/2006" xmlns:p14="http://schemas.microsoft.com/office/powerpoint/2010/main">
    <mc:Choice Requires="p14">
      <p:transition spd="slow" p14:dur="2000" advTm="53066"/>
    </mc:Choice>
    <mc:Fallback xmlns="">
      <p:transition spd="slow" advTm="5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0706A6-93D3-E36D-44C5-F49B5DB49122}"/>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CAE61910-5F31-0F62-EE7A-9D9AFED1F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6E6812BB-CFFF-26A3-29FB-29F8263CF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3C823A8-B436-4F6F-3D73-862F9B7607EC}"/>
              </a:ext>
            </a:extLst>
          </p:cNvPr>
          <p:cNvPicPr>
            <a:picLocks noChangeAspect="1"/>
          </p:cNvPicPr>
          <p:nvPr/>
        </p:nvPicPr>
        <p:blipFill>
          <a:blip r:embed="rId4"/>
          <a:stretch>
            <a:fillRect/>
          </a:stretch>
        </p:blipFill>
        <p:spPr>
          <a:xfrm>
            <a:off x="149901" y="21516"/>
            <a:ext cx="11891892" cy="6858000"/>
          </a:xfrm>
          <a:prstGeom prst="rect">
            <a:avLst/>
          </a:prstGeom>
        </p:spPr>
      </p:pic>
      <p:grpSp>
        <p:nvGrpSpPr>
          <p:cNvPr id="67" name="Group 66">
            <a:extLst>
              <a:ext uri="{FF2B5EF4-FFF2-40B4-BE49-F238E27FC236}">
                <a16:creationId xmlns:a16="http://schemas.microsoft.com/office/drawing/2014/main" id="{19464E03-907C-22E6-0C98-B5A1BE1E77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5C264C1C-7EBC-464B-41F0-0E05AA61D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DAB5D772-46DB-0E76-D8A4-FB0CA2EA0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4AC93867-0463-B66A-5C84-BD66B1291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E13EC3F0-B31E-7C6B-5B86-9CF17433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0E3FDFA5-81E8-C865-4A66-56BB7213E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93605A49-6D03-FF6C-E8CE-A8F05E81DE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C70F0475-0336-6E5D-FCEB-6992A1C35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3C7CF40B-2886-7374-0301-F5E21DF1E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2646F099-B630-E95A-0B48-635470577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 name="Recorded Sound">
            <a:hlinkClick r:id="" action="ppaction://media"/>
            <a:extLst>
              <a:ext uri="{FF2B5EF4-FFF2-40B4-BE49-F238E27FC236}">
                <a16:creationId xmlns:a16="http://schemas.microsoft.com/office/drawing/2014/main" id="{57DA6625-B2BE-AC9E-4315-2F65C6655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900" y="600860"/>
            <a:ext cx="609600" cy="609600"/>
          </a:xfrm>
          <a:prstGeom prst="rect">
            <a:avLst/>
          </a:prstGeom>
        </p:spPr>
      </p:pic>
    </p:spTree>
    <p:extLst>
      <p:ext uri="{BB962C8B-B14F-4D97-AF65-F5344CB8AC3E}">
        <p14:creationId xmlns:p14="http://schemas.microsoft.com/office/powerpoint/2010/main" val="1464568005"/>
      </p:ext>
    </p:extLst>
  </p:cSld>
  <p:clrMapOvr>
    <a:masterClrMapping/>
  </p:clrMapOvr>
  <mc:AlternateContent xmlns:mc="http://schemas.openxmlformats.org/markup-compatibility/2006" xmlns:p14="http://schemas.microsoft.com/office/powerpoint/2010/main">
    <mc:Choice Requires="p14">
      <p:transition spd="slow" p14:dur="2000" advTm="55434"/>
    </mc:Choice>
    <mc:Fallback xmlns="">
      <p:transition spd="slow" advTm="5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FDDD-F1BD-D2A0-F2D8-0D503557E7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FD819F2-670B-9367-A242-A6015E6BE6E3}"/>
              </a:ext>
            </a:extLst>
          </p:cNvPr>
          <p:cNvPicPr>
            <a:picLocks noChangeAspect="1"/>
          </p:cNvPicPr>
          <p:nvPr/>
        </p:nvPicPr>
        <p:blipFill>
          <a:blip r:embed="rId4"/>
          <a:stretch>
            <a:fillRect/>
          </a:stretch>
        </p:blipFill>
        <p:spPr>
          <a:xfrm>
            <a:off x="674558" y="164892"/>
            <a:ext cx="11032760" cy="6490741"/>
          </a:xfrm>
          <a:prstGeom prst="rect">
            <a:avLst/>
          </a:prstGeom>
        </p:spPr>
      </p:pic>
      <p:pic>
        <p:nvPicPr>
          <p:cNvPr id="3" name="Recorded Sound">
            <a:hlinkClick r:id="" action="ppaction://media"/>
            <a:extLst>
              <a:ext uri="{FF2B5EF4-FFF2-40B4-BE49-F238E27FC236}">
                <a16:creationId xmlns:a16="http://schemas.microsoft.com/office/drawing/2014/main" id="{6882A214-F6E8-5796-A428-329056CC6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3672" y="202367"/>
            <a:ext cx="609600" cy="609600"/>
          </a:xfrm>
          <a:prstGeom prst="rect">
            <a:avLst/>
          </a:prstGeom>
        </p:spPr>
      </p:pic>
    </p:spTree>
    <p:extLst>
      <p:ext uri="{BB962C8B-B14F-4D97-AF65-F5344CB8AC3E}">
        <p14:creationId xmlns:p14="http://schemas.microsoft.com/office/powerpoint/2010/main" val="3654955011"/>
      </p:ext>
    </p:extLst>
  </p:cSld>
  <p:clrMapOvr>
    <a:masterClrMapping/>
  </p:clrMapOvr>
  <mc:AlternateContent xmlns:mc="http://schemas.openxmlformats.org/markup-compatibility/2006" xmlns:p14="http://schemas.microsoft.com/office/powerpoint/2010/main">
    <mc:Choice Requires="p14">
      <p:transition spd="slow" p14:dur="2000" advTm="28086"/>
    </mc:Choice>
    <mc:Fallback xmlns="">
      <p:transition spd="slow" advTm="28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500987-C094-8521-5C83-76BB49BAD720}"/>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C355987-C515-5ADD-90D7-F44B7B266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507F6389-8770-A551-D93B-FAFF0B0D7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6683BCD5-E98A-A91A-8601-44DAC0CE2F5C}"/>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Health promotion</a:t>
            </a:r>
          </a:p>
        </p:txBody>
      </p:sp>
      <p:sp>
        <p:nvSpPr>
          <p:cNvPr id="40" name="Subtitle 39">
            <a:extLst>
              <a:ext uri="{FF2B5EF4-FFF2-40B4-BE49-F238E27FC236}">
                <a16:creationId xmlns:a16="http://schemas.microsoft.com/office/drawing/2014/main" id="{A76341F3-A320-4F8A-7817-E59C50EA5FCA}"/>
              </a:ext>
            </a:extLst>
          </p:cNvPr>
          <p:cNvSpPr>
            <a:spLocks noGrp="1"/>
          </p:cNvSpPr>
          <p:nvPr>
            <p:ph type="subTitle" idx="1"/>
          </p:nvPr>
        </p:nvSpPr>
        <p:spPr>
          <a:xfrm>
            <a:off x="1361395" y="1843790"/>
            <a:ext cx="9469211" cy="4706912"/>
          </a:xfrm>
        </p:spPr>
        <p:txBody>
          <a:bodyPr anchor="t">
            <a:normAutofit/>
          </a:bodyPr>
          <a:lstStyle/>
          <a:p>
            <a:pPr algn="l"/>
            <a:r>
              <a:rPr lang="en-US" sz="2800" dirty="0">
                <a:solidFill>
                  <a:schemeClr val="tx2"/>
                </a:solidFill>
              </a:rPr>
              <a:t>Health promotion encompasses a variety of activities aiming at improving the health status of the individual and the community . </a:t>
            </a:r>
          </a:p>
          <a:p>
            <a:pPr algn="l"/>
            <a:endParaRPr lang="en-US" sz="2800" dirty="0">
              <a:solidFill>
                <a:schemeClr val="tx2"/>
              </a:solidFill>
            </a:endParaRPr>
          </a:p>
          <a:p>
            <a:pPr algn="l"/>
            <a:r>
              <a:rPr lang="en-US" sz="2800" dirty="0">
                <a:solidFill>
                  <a:schemeClr val="tx2"/>
                </a:solidFill>
              </a:rPr>
              <a:t>And if successful, it will affect the lives of people, so health promoters should be equipped with practical skills, and should understand the values and ethics implicit in their work.</a:t>
            </a:r>
          </a:p>
          <a:p>
            <a:endParaRPr lang="en-US" dirty="0">
              <a:solidFill>
                <a:schemeClr val="tx2"/>
              </a:solidFill>
            </a:endParaRPr>
          </a:p>
        </p:txBody>
      </p:sp>
      <p:grpSp>
        <p:nvGrpSpPr>
          <p:cNvPr id="67" name="Group 66">
            <a:extLst>
              <a:ext uri="{FF2B5EF4-FFF2-40B4-BE49-F238E27FC236}">
                <a16:creationId xmlns:a16="http://schemas.microsoft.com/office/drawing/2014/main" id="{057B7D86-02A0-4DE1-2C0F-8EEDEFCE42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BC3F970F-94D1-C94E-249F-208F19C5E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3A466297-012E-0EFC-F583-67708C68F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9F777CE3-37D1-822E-01FB-CD97CAE5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3855FB4D-BD0B-301D-E5A1-46A590DC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7801AFFA-DA39-A1D0-80C2-A6030C0A98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C482E284-0F15-DC96-EB46-98CB9AE34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32A69806-F114-1D5F-B541-5405B3D94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8D96A556-625F-BEA0-7351-D539E261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12B82DEA-0D07-9F60-A107-1205E3FEC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8E0E53D7-A483-5248-1CC1-2E3E167BD0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2253" y="945942"/>
            <a:ext cx="609600" cy="609600"/>
          </a:xfrm>
          <a:prstGeom prst="rect">
            <a:avLst/>
          </a:prstGeom>
        </p:spPr>
      </p:pic>
    </p:spTree>
    <p:extLst>
      <p:ext uri="{BB962C8B-B14F-4D97-AF65-F5344CB8AC3E}">
        <p14:creationId xmlns:p14="http://schemas.microsoft.com/office/powerpoint/2010/main" val="3719986926"/>
      </p:ext>
    </p:extLst>
  </p:cSld>
  <p:clrMapOvr>
    <a:masterClrMapping/>
  </p:clrMapOvr>
  <mc:AlternateContent xmlns:mc="http://schemas.openxmlformats.org/markup-compatibility/2006" xmlns:p14="http://schemas.microsoft.com/office/powerpoint/2010/main">
    <mc:Choice Requires="p14">
      <p:transition spd="slow" p14:dur="2000" advTm="47917"/>
    </mc:Choice>
    <mc:Fallback xmlns="">
      <p:transition spd="slow" advTm="4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3A1486-65FC-9F46-DEE1-43641CA29455}"/>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84405A87-C3CB-D6F5-CFE8-6243CE712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9BDA4E5E-48EB-B2AB-B047-BD7733AE5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FB63AB0F-1F72-FEE3-A5AB-A588495ABB43}"/>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Health Education (HE) in Jordan</a:t>
            </a:r>
          </a:p>
        </p:txBody>
      </p:sp>
      <p:sp>
        <p:nvSpPr>
          <p:cNvPr id="40" name="Subtitle 39">
            <a:extLst>
              <a:ext uri="{FF2B5EF4-FFF2-40B4-BE49-F238E27FC236}">
                <a16:creationId xmlns:a16="http://schemas.microsoft.com/office/drawing/2014/main" id="{32ACA4CF-DB96-3D61-F9DF-40CC11247BEF}"/>
              </a:ext>
            </a:extLst>
          </p:cNvPr>
          <p:cNvSpPr>
            <a:spLocks noGrp="1"/>
          </p:cNvSpPr>
          <p:nvPr>
            <p:ph type="subTitle" idx="1"/>
          </p:nvPr>
        </p:nvSpPr>
        <p:spPr>
          <a:xfrm>
            <a:off x="1361395" y="1843790"/>
            <a:ext cx="9469211" cy="4706912"/>
          </a:xfrm>
        </p:spPr>
        <p:txBody>
          <a:bodyPr anchor="t">
            <a:normAutofit/>
          </a:bodyPr>
          <a:lstStyle/>
          <a:p>
            <a:pPr algn="l"/>
            <a:r>
              <a:rPr lang="en-US" dirty="0">
                <a:solidFill>
                  <a:schemeClr val="tx2"/>
                </a:solidFill>
              </a:rPr>
              <a:t>In Jordan, health education (HE) is an important pillar of the work of the Ministry of health. </a:t>
            </a:r>
          </a:p>
          <a:p>
            <a:pPr algn="l"/>
            <a:r>
              <a:rPr lang="en-US" dirty="0">
                <a:solidFill>
                  <a:schemeClr val="tx2"/>
                </a:solidFill>
              </a:rPr>
              <a:t>Recently the HE division was promoted to a full directorate, where qualified experts develop their HE plans, based on priorities, community needs, and information collected from different reports, surveys and studies. Their work also includes training of health workers and preparation of different HE media</a:t>
            </a:r>
          </a:p>
          <a:p>
            <a:pPr algn="l"/>
            <a:r>
              <a:rPr lang="en-US" dirty="0">
                <a:solidFill>
                  <a:schemeClr val="tx2"/>
                </a:solidFill>
              </a:rPr>
              <a:t>Unfortunately , the traditional health education approach used in Jordan , and many other countries, was aimed solely at changing people to fit the environment, and did little to make the environment a healthier place to live in.</a:t>
            </a:r>
          </a:p>
          <a:p>
            <a:endParaRPr lang="en-US" dirty="0">
              <a:solidFill>
                <a:schemeClr val="tx2"/>
              </a:solidFill>
            </a:endParaRPr>
          </a:p>
        </p:txBody>
      </p:sp>
      <p:grpSp>
        <p:nvGrpSpPr>
          <p:cNvPr id="67" name="Group 66">
            <a:extLst>
              <a:ext uri="{FF2B5EF4-FFF2-40B4-BE49-F238E27FC236}">
                <a16:creationId xmlns:a16="http://schemas.microsoft.com/office/drawing/2014/main" id="{2AFBAE84-86C2-79EC-4AF2-DF90F9206C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D24F0F12-994A-EE73-4DD8-6617AACD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C3A37A0B-07D3-7C8E-E3DB-3A6AA3039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65462290-7044-CE02-B4E3-2D1A78EEB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D7C90892-92F5-A2C2-F9D6-C7DF58FA0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F798FE71-7780-88B3-A155-51DBA929DC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A14222AA-C691-583E-DDCE-AFC6E188E2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6F4F1444-BF01-8EB4-02A5-378E662EF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29D5ECA3-79D8-D333-A7C5-B9D8DED69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D4F5007F-1881-8D79-BC2D-870784DB9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C2705784-17A7-5B39-2E1C-B1C5D9FC49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3675" y="425971"/>
            <a:ext cx="609600" cy="609600"/>
          </a:xfrm>
          <a:prstGeom prst="rect">
            <a:avLst/>
          </a:prstGeom>
        </p:spPr>
      </p:pic>
    </p:spTree>
    <p:extLst>
      <p:ext uri="{BB962C8B-B14F-4D97-AF65-F5344CB8AC3E}">
        <p14:creationId xmlns:p14="http://schemas.microsoft.com/office/powerpoint/2010/main" val="2658403717"/>
      </p:ext>
    </p:extLst>
  </p:cSld>
  <p:clrMapOvr>
    <a:masterClrMapping/>
  </p:clrMapOvr>
  <mc:AlternateContent xmlns:mc="http://schemas.openxmlformats.org/markup-compatibility/2006" xmlns:p14="http://schemas.microsoft.com/office/powerpoint/2010/main">
    <mc:Choice Requires="p14">
      <p:transition spd="slow" p14:dur="2000" advTm="72977"/>
    </mc:Choice>
    <mc:Fallback xmlns="">
      <p:transition spd="slow" advTm="7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C3B56-5D1C-04D2-27C0-C1B579904C41}"/>
            </a:ext>
          </a:extLst>
        </p:cNvPr>
        <p:cNvGrpSpPr/>
        <p:nvPr/>
      </p:nvGrpSpPr>
      <p:grpSpPr>
        <a:xfrm>
          <a:off x="0" y="0"/>
          <a:ext cx="0" cy="0"/>
          <a:chOff x="0" y="0"/>
          <a:chExt cx="0" cy="0"/>
        </a:xfrm>
      </p:grpSpPr>
      <p:sp useBgFill="1">
        <p:nvSpPr>
          <p:cNvPr id="176" name="Rectangle 175">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4B31F6A7-A381-CBCD-A9D1-0D07C49CEB11}"/>
              </a:ext>
            </a:extLst>
          </p:cNvPr>
          <p:cNvPicPr>
            <a:picLocks noChangeAspect="1"/>
          </p:cNvPicPr>
          <p:nvPr/>
        </p:nvPicPr>
        <p:blipFill>
          <a:blip r:embed="rId4"/>
          <a:stretch>
            <a:fillRect/>
          </a:stretch>
        </p:blipFill>
        <p:spPr>
          <a:xfrm>
            <a:off x="1" y="284813"/>
            <a:ext cx="7211212" cy="6386288"/>
          </a:xfrm>
          <a:prstGeom prst="rect">
            <a:avLst/>
          </a:prstGeom>
        </p:spPr>
      </p:pic>
      <p:sp>
        <p:nvSpPr>
          <p:cNvPr id="177" name="Right Triangle 17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9" name="Rectangle 17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FC207789-D91D-1A78-3273-BE433251BEE5}"/>
              </a:ext>
            </a:extLst>
          </p:cNvPr>
          <p:cNvSpPr>
            <a:spLocks noGrp="1"/>
          </p:cNvSpPr>
          <p:nvPr>
            <p:ph type="ctrTitle"/>
          </p:nvPr>
        </p:nvSpPr>
        <p:spPr>
          <a:xfrm>
            <a:off x="8052497" y="1056640"/>
            <a:ext cx="3197660" cy="3125746"/>
          </a:xfrm>
        </p:spPr>
        <p:txBody>
          <a:bodyPr anchor="b">
            <a:normAutofit/>
          </a:bodyPr>
          <a:lstStyle/>
          <a:p>
            <a:pPr algn="l"/>
            <a:r>
              <a:rPr lang="ar-SA" sz="5000"/>
              <a:t>مديرية الرعاية</a:t>
            </a:r>
            <a:r>
              <a:rPr lang="en-US" sz="5000"/>
              <a:t>   </a:t>
            </a:r>
            <a:r>
              <a:rPr lang="ar-SA" sz="5000"/>
              <a:t> الصحية الاساسية </a:t>
            </a:r>
            <a:endParaRPr lang="en-US" sz="5000" dirty="0"/>
          </a:p>
        </p:txBody>
      </p:sp>
      <p:pic>
        <p:nvPicPr>
          <p:cNvPr id="2" name="Recorded Sound">
            <a:hlinkClick r:id="" action="ppaction://media"/>
            <a:extLst>
              <a:ext uri="{FF2B5EF4-FFF2-40B4-BE49-F238E27FC236}">
                <a16:creationId xmlns:a16="http://schemas.microsoft.com/office/drawing/2014/main" id="{A2470B66-A072-B7F9-6C80-99DF66F4E9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3396" y="1586654"/>
            <a:ext cx="609600" cy="609600"/>
          </a:xfrm>
          <a:prstGeom prst="rect">
            <a:avLst/>
          </a:prstGeom>
        </p:spPr>
      </p:pic>
    </p:spTree>
    <p:extLst>
      <p:ext uri="{BB962C8B-B14F-4D97-AF65-F5344CB8AC3E}">
        <p14:creationId xmlns:p14="http://schemas.microsoft.com/office/powerpoint/2010/main" val="3677630205"/>
      </p:ext>
    </p:extLst>
  </p:cSld>
  <p:clrMapOvr>
    <a:masterClrMapping/>
  </p:clrMapOvr>
  <mc:AlternateContent xmlns:mc="http://schemas.openxmlformats.org/markup-compatibility/2006" xmlns:p14="http://schemas.microsoft.com/office/powerpoint/2010/main">
    <mc:Choice Requires="p14">
      <p:transition spd="slow" p14:dur="2000" advTm="80573"/>
    </mc:Choice>
    <mc:Fallback xmlns="">
      <p:transition spd="slow" advTm="8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55E257-FA5F-9226-AB88-20731F152855}"/>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41EE5E5-26AC-90BD-5931-0B9D5EB72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B460FEC5-CC85-07D3-EE45-6225EDAE6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AE984A45-62CD-8AB1-64BA-F3E93ACFABEE}"/>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Health Education (HE)</a:t>
            </a:r>
          </a:p>
        </p:txBody>
      </p:sp>
      <p:sp>
        <p:nvSpPr>
          <p:cNvPr id="40" name="Subtitle 39">
            <a:extLst>
              <a:ext uri="{FF2B5EF4-FFF2-40B4-BE49-F238E27FC236}">
                <a16:creationId xmlns:a16="http://schemas.microsoft.com/office/drawing/2014/main" id="{CF5FCC01-BBF7-236F-CF36-BF8D33A9EC79}"/>
              </a:ext>
            </a:extLst>
          </p:cNvPr>
          <p:cNvSpPr>
            <a:spLocks noGrp="1"/>
          </p:cNvSpPr>
          <p:nvPr>
            <p:ph type="subTitle" idx="1"/>
          </p:nvPr>
        </p:nvSpPr>
        <p:spPr>
          <a:xfrm>
            <a:off x="1361395" y="1843790"/>
            <a:ext cx="9469211" cy="4706912"/>
          </a:xfrm>
        </p:spPr>
        <p:txBody>
          <a:bodyPr anchor="t">
            <a:normAutofit/>
          </a:bodyPr>
          <a:lstStyle/>
          <a:p>
            <a:pPr algn="l"/>
            <a:r>
              <a:rPr lang="en-US" sz="2800" dirty="0">
                <a:solidFill>
                  <a:schemeClr val="tx2"/>
                </a:solidFill>
              </a:rPr>
              <a:t>IMPORTANCE OF HE:</a:t>
            </a:r>
          </a:p>
          <a:p>
            <a:pPr marL="457200" indent="-457200" algn="l">
              <a:buFont typeface="Wingdings" panose="05000000000000000000" pitchFamily="2" charset="2"/>
              <a:buChar char="Ø"/>
            </a:pPr>
            <a:r>
              <a:rPr lang="en-US" sz="2800" dirty="0">
                <a:solidFill>
                  <a:schemeClr val="tx2"/>
                </a:solidFill>
              </a:rPr>
              <a:t>First line of Prevention</a:t>
            </a:r>
          </a:p>
          <a:p>
            <a:pPr marL="457200" indent="-457200" algn="l">
              <a:buFont typeface="Wingdings" panose="05000000000000000000" pitchFamily="2" charset="2"/>
              <a:buChar char="Ø"/>
            </a:pPr>
            <a:r>
              <a:rPr lang="en-US" sz="2800" dirty="0">
                <a:solidFill>
                  <a:schemeClr val="tx2"/>
                </a:solidFill>
              </a:rPr>
              <a:t>Skeleton of primary health care services.</a:t>
            </a:r>
          </a:p>
          <a:p>
            <a:pPr marL="457200" indent="-457200" algn="l">
              <a:buFont typeface="Wingdings" panose="05000000000000000000" pitchFamily="2" charset="2"/>
              <a:buChar char="Ø"/>
            </a:pPr>
            <a:r>
              <a:rPr lang="en-US" sz="2800" dirty="0">
                <a:solidFill>
                  <a:schemeClr val="tx2"/>
                </a:solidFill>
              </a:rPr>
              <a:t>Essential for Health Promotion and Preventive Services.</a:t>
            </a:r>
          </a:p>
          <a:p>
            <a:pPr marL="457200" indent="-457200" algn="l">
              <a:buFont typeface="Wingdings" panose="05000000000000000000" pitchFamily="2" charset="2"/>
              <a:buChar char="Ø"/>
            </a:pPr>
            <a:r>
              <a:rPr lang="en-US" sz="2800" dirty="0">
                <a:solidFill>
                  <a:schemeClr val="tx2"/>
                </a:solidFill>
              </a:rPr>
              <a:t>Helping people to understand their behavior and how it may affect their health</a:t>
            </a:r>
            <a:r>
              <a:rPr lang="en-US" dirty="0">
                <a:solidFill>
                  <a:schemeClr val="tx2"/>
                </a:solidFill>
              </a:rPr>
              <a:t>.</a:t>
            </a:r>
          </a:p>
          <a:p>
            <a:endParaRPr lang="en-US" dirty="0">
              <a:solidFill>
                <a:schemeClr val="tx2"/>
              </a:solidFill>
            </a:endParaRPr>
          </a:p>
        </p:txBody>
      </p:sp>
      <p:grpSp>
        <p:nvGrpSpPr>
          <p:cNvPr id="67" name="Group 66">
            <a:extLst>
              <a:ext uri="{FF2B5EF4-FFF2-40B4-BE49-F238E27FC236}">
                <a16:creationId xmlns:a16="http://schemas.microsoft.com/office/drawing/2014/main" id="{008B0BDB-084B-E188-95C4-AE0F690617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D012A771-14B0-8C14-684E-701702BA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D32E8041-21BF-9DCB-F84F-80EB9F49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016D556-897A-D3CA-DA6D-462F1DDC1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E1C86BA4-07C5-9368-5827-43DE296C0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8102D7C6-450A-5AC3-EAEC-D699962C25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AAB3F22C-3F11-4A5E-D94D-05D60B749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C4AF2A5D-3144-611F-14D4-B7236C4CA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211E815-17EA-9857-943A-39FB473FF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284EF4CD-B383-EBA6-1A04-59EB53DED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810659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7DECDC-586A-05F5-E13F-3AAB1607B67A}"/>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08C15715-9E67-BE4E-7C37-698C116E2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55BD3364-05C4-ECD4-C14A-F2D36A470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0E15A24C-59DC-B885-4903-FA762DD44145}"/>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Main goal of health education is:</a:t>
            </a:r>
          </a:p>
        </p:txBody>
      </p:sp>
      <p:sp>
        <p:nvSpPr>
          <p:cNvPr id="40" name="Subtitle 39">
            <a:extLst>
              <a:ext uri="{FF2B5EF4-FFF2-40B4-BE49-F238E27FC236}">
                <a16:creationId xmlns:a16="http://schemas.microsoft.com/office/drawing/2014/main" id="{A127EE7D-627E-1084-9ABD-FB14090DE578}"/>
              </a:ext>
            </a:extLst>
          </p:cNvPr>
          <p:cNvSpPr>
            <a:spLocks noGrp="1"/>
          </p:cNvSpPr>
          <p:nvPr>
            <p:ph type="subTitle" idx="1"/>
          </p:nvPr>
        </p:nvSpPr>
        <p:spPr>
          <a:xfrm>
            <a:off x="1361395" y="1843790"/>
            <a:ext cx="9469211" cy="4706912"/>
          </a:xfrm>
        </p:spPr>
        <p:txBody>
          <a:bodyPr anchor="t">
            <a:normAutofit/>
          </a:bodyPr>
          <a:lstStyle/>
          <a:p>
            <a:pPr algn="l"/>
            <a:r>
              <a:rPr lang="en-US" sz="2800" dirty="0">
                <a:solidFill>
                  <a:schemeClr val="tx2"/>
                </a:solidFill>
              </a:rPr>
              <a:t>To improve the quality of life individual and Community in all aspects: health, social, economic and political, taking in consideration that health is a state of complete physical, psychological and social well being and not the mere absence of diseases.</a:t>
            </a:r>
          </a:p>
        </p:txBody>
      </p:sp>
      <p:grpSp>
        <p:nvGrpSpPr>
          <p:cNvPr id="67" name="Group 66">
            <a:extLst>
              <a:ext uri="{FF2B5EF4-FFF2-40B4-BE49-F238E27FC236}">
                <a16:creationId xmlns:a16="http://schemas.microsoft.com/office/drawing/2014/main" id="{D8535BCF-044A-D9DA-5364-BC8135ED22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A05128E0-FF0E-2420-18E8-8697D2D7F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1E443C74-A84E-2C0F-0E4A-F1DC05C97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5E9CD0CB-080F-2A68-6DDE-59577ADD6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C20D0CFA-83E3-B0B3-1669-7BE797096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20BFEE7C-D3D1-F85F-5B3C-D79139F92C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9085794C-FE46-F605-87C7-954BC6128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F00931C0-0913-C421-F564-CD15334AC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29AA39B-4159-1D8C-C6D7-BD59561EE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CA5BD689-7FD5-5BCD-88EE-916C9A47B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0997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88B7A4-D3AD-07C9-44D0-8E0519202ADE}"/>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409FA6E7-B892-A77B-B9F2-12EA2C88B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23D79F5-552B-9088-6EBC-B84B63D90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Title 38">
            <a:extLst>
              <a:ext uri="{FF2B5EF4-FFF2-40B4-BE49-F238E27FC236}">
                <a16:creationId xmlns:a16="http://schemas.microsoft.com/office/drawing/2014/main" id="{3DA9AFDA-EE91-25B9-06F4-CBC098588D3C}"/>
              </a:ext>
            </a:extLst>
          </p:cNvPr>
          <p:cNvSpPr>
            <a:spLocks noGrp="1"/>
          </p:cNvSpPr>
          <p:nvPr>
            <p:ph type="ctrTitle"/>
          </p:nvPr>
        </p:nvSpPr>
        <p:spPr>
          <a:xfrm>
            <a:off x="753771" y="230350"/>
            <a:ext cx="10684151" cy="1991979"/>
          </a:xfrm>
        </p:spPr>
        <p:txBody>
          <a:bodyPr anchor="b">
            <a:normAutofit fontScale="90000"/>
          </a:bodyPr>
          <a:lstStyle/>
          <a:p>
            <a:r>
              <a:rPr lang="en-US" sz="5200" dirty="0">
                <a:solidFill>
                  <a:schemeClr val="tx2"/>
                </a:solidFill>
              </a:rPr>
              <a:t>Current health status and health care in Jordan according to population and family health survey (JPFHS)</a:t>
            </a:r>
          </a:p>
        </p:txBody>
      </p:sp>
      <p:sp>
        <p:nvSpPr>
          <p:cNvPr id="40" name="Subtitle 39">
            <a:extLst>
              <a:ext uri="{FF2B5EF4-FFF2-40B4-BE49-F238E27FC236}">
                <a16:creationId xmlns:a16="http://schemas.microsoft.com/office/drawing/2014/main" id="{5252DCEF-ED48-8BCC-CB9F-7B4263614323}"/>
              </a:ext>
            </a:extLst>
          </p:cNvPr>
          <p:cNvSpPr>
            <a:spLocks noGrp="1"/>
          </p:cNvSpPr>
          <p:nvPr>
            <p:ph type="subTitle" idx="1"/>
          </p:nvPr>
        </p:nvSpPr>
        <p:spPr>
          <a:xfrm>
            <a:off x="1265500" y="2655055"/>
            <a:ext cx="9469211" cy="4389253"/>
          </a:xfrm>
        </p:spPr>
        <p:txBody>
          <a:bodyPr anchor="t">
            <a:normAutofit/>
          </a:bodyPr>
          <a:lstStyle/>
          <a:p>
            <a:pPr algn="l"/>
            <a:r>
              <a:rPr lang="en-US" sz="2800" dirty="0">
                <a:solidFill>
                  <a:schemeClr val="tx2"/>
                </a:solidFill>
              </a:rPr>
              <a:t>Health status has improved significantly during the past quarter  century. Some important indexes to go with that are:</a:t>
            </a:r>
          </a:p>
          <a:p>
            <a:pPr marL="342900" indent="-342900" algn="l">
              <a:buFont typeface="Arial" panose="020B0604020202020204" pitchFamily="34" charset="0"/>
              <a:buChar char="•"/>
            </a:pPr>
            <a:r>
              <a:rPr lang="en-US" sz="2800" dirty="0">
                <a:solidFill>
                  <a:schemeClr val="tx2"/>
                </a:solidFill>
              </a:rPr>
              <a:t>Life expectancy at birth increased from 49 years in 1965 to 66 years in 1990 to 73 yrs (71.6 males and 74.4 females) in 2012, and</a:t>
            </a:r>
            <a:r>
              <a:rPr lang="en-US" sz="2800" dirty="0">
                <a:solidFill>
                  <a:srgbClr val="FF0000"/>
                </a:solidFill>
              </a:rPr>
              <a:t> 73.3 </a:t>
            </a:r>
            <a:r>
              <a:rPr lang="en-US" sz="2800" dirty="0">
                <a:solidFill>
                  <a:schemeClr val="tx2"/>
                </a:solidFill>
              </a:rPr>
              <a:t>in </a:t>
            </a:r>
            <a:r>
              <a:rPr lang="en-US" sz="2800" dirty="0">
                <a:solidFill>
                  <a:srgbClr val="FF0000"/>
                </a:solidFill>
              </a:rPr>
              <a:t>2023 </a:t>
            </a:r>
            <a:r>
              <a:rPr lang="en-US" sz="2800" dirty="0">
                <a:solidFill>
                  <a:schemeClr val="tx2"/>
                </a:solidFill>
              </a:rPr>
              <a:t>(72.3   males and 75.1  females)  according to HPC publications</a:t>
            </a:r>
          </a:p>
          <a:p>
            <a:pPr marL="342900" indent="-342900" algn="l">
              <a:buFont typeface="Arial" panose="020B0604020202020204" pitchFamily="34" charset="0"/>
              <a:buChar char="•"/>
            </a:pPr>
            <a:r>
              <a:rPr lang="en-US" sz="2800" dirty="0">
                <a:solidFill>
                  <a:schemeClr val="tx2"/>
                </a:solidFill>
              </a:rPr>
              <a:t>Ranging from 57 in developing countries to 78 years in developed countries).</a:t>
            </a:r>
          </a:p>
        </p:txBody>
      </p:sp>
      <p:grpSp>
        <p:nvGrpSpPr>
          <p:cNvPr id="67" name="Group 66">
            <a:extLst>
              <a:ext uri="{FF2B5EF4-FFF2-40B4-BE49-F238E27FC236}">
                <a16:creationId xmlns:a16="http://schemas.microsoft.com/office/drawing/2014/main" id="{0B38876E-F1CE-ACE4-1CD2-7AEC85A5AC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36BA379F-06B1-B5EF-7125-E9DA1E587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2C97033E-7771-4FC9-AF63-D4751DB34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525593F8-6242-75FC-311C-DDDCD66CC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EBAF02E5-5CDD-B58C-A928-822CB3D6C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38862773-3F14-6084-9055-CF43C9894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4FB3C1CA-D1D3-6EAB-0566-8FBB51CFC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EC17F424-8246-2B30-BBD9-28340F728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02F8FF4-77D5-BC9F-DD48-9F24E0103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FC8AB20B-6A18-1604-6BE7-679C6F90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corded Sound">
            <a:hlinkClick r:id="" action="ppaction://media"/>
            <a:extLst>
              <a:ext uri="{FF2B5EF4-FFF2-40B4-BE49-F238E27FC236}">
                <a16:creationId xmlns:a16="http://schemas.microsoft.com/office/drawing/2014/main" id="{ED5E07DC-0052-679A-66D9-8ED62B6AD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42653" y="1705883"/>
            <a:ext cx="609600" cy="609600"/>
          </a:xfrm>
          <a:prstGeom prst="rect">
            <a:avLst/>
          </a:prstGeom>
        </p:spPr>
      </p:pic>
    </p:spTree>
    <p:extLst>
      <p:ext uri="{BB962C8B-B14F-4D97-AF65-F5344CB8AC3E}">
        <p14:creationId xmlns:p14="http://schemas.microsoft.com/office/powerpoint/2010/main" val="3211132795"/>
      </p:ext>
    </p:extLst>
  </p:cSld>
  <p:clrMapOvr>
    <a:masterClrMapping/>
  </p:clrMapOvr>
  <mc:AlternateContent xmlns:mc="http://schemas.openxmlformats.org/markup-compatibility/2006" xmlns:p14="http://schemas.microsoft.com/office/powerpoint/2010/main">
    <mc:Choice Requires="p14">
      <p:transition spd="slow" p14:dur="2000" advTm="39302"/>
    </mc:Choice>
    <mc:Fallback xmlns="">
      <p:transition spd="slow" advTm="3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BC6CD4-50AF-9639-04C5-ECD77159078E}"/>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CEA52D8-4168-C5FE-5871-0F6BFA84B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89585427-B55B-0B0C-C035-0764DF450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6668885F-A3DA-8B73-01D4-8DEE42C593E1}"/>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Who is the health educator?</a:t>
            </a:r>
          </a:p>
        </p:txBody>
      </p:sp>
      <p:sp>
        <p:nvSpPr>
          <p:cNvPr id="40" name="Subtitle 39">
            <a:extLst>
              <a:ext uri="{FF2B5EF4-FFF2-40B4-BE49-F238E27FC236}">
                <a16:creationId xmlns:a16="http://schemas.microsoft.com/office/drawing/2014/main" id="{66BF5CD2-A490-225A-4379-9646EFD609CB}"/>
              </a:ext>
            </a:extLst>
          </p:cNvPr>
          <p:cNvSpPr>
            <a:spLocks noGrp="1"/>
          </p:cNvSpPr>
          <p:nvPr>
            <p:ph type="subTitle" idx="1"/>
          </p:nvPr>
        </p:nvSpPr>
        <p:spPr>
          <a:xfrm>
            <a:off x="1361395" y="1843790"/>
            <a:ext cx="9469211" cy="4706912"/>
          </a:xfrm>
        </p:spPr>
        <p:txBody>
          <a:bodyPr anchor="t">
            <a:normAutofit/>
          </a:bodyPr>
          <a:lstStyle/>
          <a:p>
            <a:pPr marL="457200" indent="-457200" algn="l">
              <a:buFont typeface="Wingdings" panose="05000000000000000000" pitchFamily="2" charset="2"/>
              <a:buChar char="v"/>
            </a:pPr>
            <a:r>
              <a:rPr lang="en-US" sz="2800" dirty="0">
                <a:solidFill>
                  <a:schemeClr val="tx2"/>
                </a:solidFill>
              </a:rPr>
              <a:t>Specialist :  person who is especially trained to do health education work.</a:t>
            </a:r>
          </a:p>
          <a:p>
            <a:pPr marL="457200" indent="-457200" algn="l">
              <a:buFont typeface="Wingdings" panose="05000000000000000000" pitchFamily="2" charset="2"/>
              <a:buChar char="v"/>
            </a:pPr>
            <a:r>
              <a:rPr lang="en-US" sz="2800" dirty="0">
                <a:solidFill>
                  <a:schemeClr val="tx2"/>
                </a:solidFill>
              </a:rPr>
              <a:t> Any health worker who is concerned with helping people to improve their health knowledge and skills.</a:t>
            </a:r>
          </a:p>
          <a:p>
            <a:pPr marL="457200" indent="-457200" algn="l">
              <a:buFont typeface="Wingdings" panose="05000000000000000000" pitchFamily="2" charset="2"/>
              <a:buChar char="v"/>
            </a:pPr>
            <a:r>
              <a:rPr lang="en-US" sz="2800" dirty="0">
                <a:solidFill>
                  <a:schemeClr val="tx2"/>
                </a:solidFill>
              </a:rPr>
              <a:t>Any person in the Community can participate in health education process, like teacher, mothers… etc.</a:t>
            </a:r>
          </a:p>
          <a:p>
            <a:endParaRPr lang="en-US" dirty="0">
              <a:solidFill>
                <a:schemeClr val="tx2"/>
              </a:solidFill>
            </a:endParaRPr>
          </a:p>
        </p:txBody>
      </p:sp>
      <p:grpSp>
        <p:nvGrpSpPr>
          <p:cNvPr id="67" name="Group 66">
            <a:extLst>
              <a:ext uri="{FF2B5EF4-FFF2-40B4-BE49-F238E27FC236}">
                <a16:creationId xmlns:a16="http://schemas.microsoft.com/office/drawing/2014/main" id="{4DAFA179-54D9-48A0-623C-BDC62F00B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7365FEF9-4F0E-81B9-7650-A9ACED837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5908DC7D-297B-8329-1450-0BE8A089F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B16A00D9-81C4-473B-8F05-C84C5CE43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A3644F1B-CACE-A037-2A64-70FF40EDCC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E2BA324C-4366-C715-EF34-C2C26A6034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74721371-1110-15AC-8AEE-4AECC9555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F5B73D95-852C-1E04-92F0-4572B532D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8329F8B4-C66C-AA3A-71FA-365F363E4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4C873227-4719-405B-61EA-0FC48F75F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57165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873EFF-57E7-9128-E317-2806444BD6B1}"/>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F0844D5A-9A19-74F0-9E95-18A488FE6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4EC1B241-5953-3F90-FD08-F89B535A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80EF054C-B0BC-D589-104C-E03A94608FFB}"/>
              </a:ext>
            </a:extLst>
          </p:cNvPr>
          <p:cNvSpPr>
            <a:spLocks noGrp="1"/>
          </p:cNvSpPr>
          <p:nvPr>
            <p:ph type="ctrTitle"/>
          </p:nvPr>
        </p:nvSpPr>
        <p:spPr>
          <a:xfrm>
            <a:off x="753771" y="159110"/>
            <a:ext cx="10684151" cy="1991979"/>
          </a:xfrm>
        </p:spPr>
        <p:txBody>
          <a:bodyPr anchor="b">
            <a:normAutofit/>
          </a:bodyPr>
          <a:lstStyle/>
          <a:p>
            <a:r>
              <a:rPr lang="en-US" sz="5200" dirty="0">
                <a:solidFill>
                  <a:schemeClr val="tx2"/>
                </a:solidFill>
              </a:rPr>
              <a:t>Target groups for health education programs</a:t>
            </a:r>
          </a:p>
        </p:txBody>
      </p:sp>
      <p:sp>
        <p:nvSpPr>
          <p:cNvPr id="40" name="Subtitle 39">
            <a:extLst>
              <a:ext uri="{FF2B5EF4-FFF2-40B4-BE49-F238E27FC236}">
                <a16:creationId xmlns:a16="http://schemas.microsoft.com/office/drawing/2014/main" id="{A3A14F5E-F078-9D60-0A7E-FAAE44D8C942}"/>
              </a:ext>
            </a:extLst>
          </p:cNvPr>
          <p:cNvSpPr>
            <a:spLocks noGrp="1"/>
          </p:cNvSpPr>
          <p:nvPr>
            <p:ph type="subTitle" idx="1"/>
          </p:nvPr>
        </p:nvSpPr>
        <p:spPr>
          <a:xfrm>
            <a:off x="1265500" y="2499524"/>
            <a:ext cx="9561114" cy="4706912"/>
          </a:xfrm>
        </p:spPr>
        <p:txBody>
          <a:bodyPr anchor="t">
            <a:normAutofit/>
          </a:bodyPr>
          <a:lstStyle/>
          <a:p>
            <a:pPr marL="457200" indent="-457200" algn="l">
              <a:buFont typeface="+mj-lt"/>
              <a:buAutoNum type="arabicPeriod"/>
            </a:pPr>
            <a:r>
              <a:rPr lang="en-US" b="1" dirty="0">
                <a:solidFill>
                  <a:schemeClr val="tx2"/>
                </a:solidFill>
              </a:rPr>
              <a:t>women</a:t>
            </a:r>
            <a:r>
              <a:rPr lang="en-US" dirty="0">
                <a:solidFill>
                  <a:schemeClr val="tx2"/>
                </a:solidFill>
              </a:rPr>
              <a:t> have the role of raising children and teaching them practices and concepts as the personal hygiene and nutrition. also, women must be aware of the basics of preventive of health services.</a:t>
            </a:r>
          </a:p>
          <a:p>
            <a:pPr marL="457200" indent="-457200" algn="l">
              <a:buFont typeface="+mj-lt"/>
              <a:buAutoNum type="arabicPeriod"/>
            </a:pPr>
            <a:r>
              <a:rPr lang="en-US" b="1" dirty="0">
                <a:solidFill>
                  <a:schemeClr val="tx2"/>
                </a:solidFill>
              </a:rPr>
              <a:t>Children</a:t>
            </a:r>
            <a:r>
              <a:rPr lang="en-US" dirty="0">
                <a:solidFill>
                  <a:schemeClr val="tx2"/>
                </a:solidFill>
              </a:rPr>
              <a:t>: any concept learned in childhood will affect behavior in adult life major subjects in health education for children are sanitation, nutrition, personal hygiene and environment.</a:t>
            </a:r>
          </a:p>
          <a:p>
            <a:pPr marL="457200" indent="-457200" algn="l">
              <a:buFont typeface="+mj-lt"/>
              <a:buAutoNum type="arabicPeriod"/>
            </a:pPr>
            <a:r>
              <a:rPr lang="en-US" b="1" dirty="0">
                <a:solidFill>
                  <a:schemeClr val="tx2"/>
                </a:solidFill>
              </a:rPr>
              <a:t>Elderly</a:t>
            </a:r>
            <a:r>
              <a:rPr lang="en-US" dirty="0">
                <a:solidFill>
                  <a:schemeClr val="tx2"/>
                </a:solidFill>
              </a:rPr>
              <a:t>.</a:t>
            </a:r>
          </a:p>
          <a:p>
            <a:endParaRPr lang="en-US" dirty="0">
              <a:solidFill>
                <a:schemeClr val="tx2"/>
              </a:solidFill>
            </a:endParaRPr>
          </a:p>
        </p:txBody>
      </p:sp>
      <p:grpSp>
        <p:nvGrpSpPr>
          <p:cNvPr id="67" name="Group 66">
            <a:extLst>
              <a:ext uri="{FF2B5EF4-FFF2-40B4-BE49-F238E27FC236}">
                <a16:creationId xmlns:a16="http://schemas.microsoft.com/office/drawing/2014/main" id="{A826BEE1-1407-3080-CDC5-51420299E5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04C94722-E330-DA55-552C-600D46057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092CBB60-643D-7A57-B9CF-57646D58B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480070B-D098-AD38-B0FB-3515F82FB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EBA96BCA-90BD-486F-9501-B78A5A49E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60E1A468-0947-B046-4B9D-734531A761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52DB4F9F-AA9E-B34C-6AC0-821094BE5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648DB7E8-B5F7-E480-9760-963CB0C49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91EA24BD-6681-5C8B-6E5F-465BA787C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347139B1-D23F-0791-0C4F-ED762447CB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09257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2F1D5A-7470-553D-D1C9-D27B240DF873}"/>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F53E60A5-022C-86F5-9A9F-70B800DB7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8AE1849D-CFAF-CDAA-153F-FBF73C3E9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95A85B94-DAB0-5A9D-F644-C7FA0A9CA3D9}"/>
              </a:ext>
            </a:extLst>
          </p:cNvPr>
          <p:cNvSpPr>
            <a:spLocks noGrp="1"/>
          </p:cNvSpPr>
          <p:nvPr>
            <p:ph type="ctrTitle"/>
          </p:nvPr>
        </p:nvSpPr>
        <p:spPr>
          <a:xfrm>
            <a:off x="753771" y="-390843"/>
            <a:ext cx="10684151" cy="1991979"/>
          </a:xfrm>
        </p:spPr>
        <p:txBody>
          <a:bodyPr anchor="b">
            <a:normAutofit/>
          </a:bodyPr>
          <a:lstStyle/>
          <a:p>
            <a:r>
              <a:rPr lang="en-US" sz="5200" dirty="0">
                <a:solidFill>
                  <a:schemeClr val="tx2"/>
                </a:solidFill>
              </a:rPr>
              <a:t>Approaches of HE</a:t>
            </a:r>
          </a:p>
        </p:txBody>
      </p:sp>
      <p:sp>
        <p:nvSpPr>
          <p:cNvPr id="40" name="Subtitle 39">
            <a:extLst>
              <a:ext uri="{FF2B5EF4-FFF2-40B4-BE49-F238E27FC236}">
                <a16:creationId xmlns:a16="http://schemas.microsoft.com/office/drawing/2014/main" id="{30124C5C-057C-7939-0C62-34CD2CFC0169}"/>
              </a:ext>
            </a:extLst>
          </p:cNvPr>
          <p:cNvSpPr>
            <a:spLocks noGrp="1"/>
          </p:cNvSpPr>
          <p:nvPr>
            <p:ph type="subTitle" idx="1"/>
          </p:nvPr>
        </p:nvSpPr>
        <p:spPr>
          <a:xfrm>
            <a:off x="1361395" y="1843790"/>
            <a:ext cx="9469211" cy="4706912"/>
          </a:xfrm>
        </p:spPr>
        <p:txBody>
          <a:bodyPr anchor="t">
            <a:normAutofit/>
          </a:bodyPr>
          <a:lstStyle/>
          <a:p>
            <a:pPr algn="l"/>
            <a:r>
              <a:rPr lang="en-US" sz="2800" dirty="0">
                <a:solidFill>
                  <a:schemeClr val="tx2"/>
                </a:solidFill>
              </a:rPr>
              <a:t>Specialists  identify </a:t>
            </a:r>
            <a:r>
              <a:rPr lang="en-US" sz="2800" b="1" i="1" dirty="0">
                <a:solidFill>
                  <a:schemeClr val="tx2"/>
                </a:solidFill>
              </a:rPr>
              <a:t>five </a:t>
            </a:r>
            <a:r>
              <a:rPr lang="en-US" sz="2800" dirty="0">
                <a:solidFill>
                  <a:schemeClr val="tx2"/>
                </a:solidFill>
              </a:rPr>
              <a:t>approaches that can be used   individually or in combination to achieve the desired goal:</a:t>
            </a:r>
          </a:p>
          <a:p>
            <a:pPr algn="l"/>
            <a:endParaRPr lang="en-US" sz="2800" dirty="0">
              <a:solidFill>
                <a:schemeClr val="tx2"/>
              </a:solidFill>
            </a:endParaRPr>
          </a:p>
          <a:p>
            <a:pPr algn="l"/>
            <a:r>
              <a:rPr lang="en-US" sz="2800" dirty="0">
                <a:solidFill>
                  <a:schemeClr val="tx2"/>
                </a:solidFill>
              </a:rPr>
              <a:t>1- </a:t>
            </a:r>
            <a:r>
              <a:rPr lang="en-US" sz="2800" b="1" dirty="0">
                <a:solidFill>
                  <a:schemeClr val="tx2"/>
                </a:solidFill>
              </a:rPr>
              <a:t>The medical approach  </a:t>
            </a:r>
            <a:r>
              <a:rPr lang="en-US" sz="2800" dirty="0">
                <a:solidFill>
                  <a:schemeClr val="tx2"/>
                </a:solidFill>
              </a:rPr>
              <a:t>involves medical intervention to prevent ill health using a persuasive method and expects patients to comply with the recommended intervention.</a:t>
            </a:r>
          </a:p>
          <a:p>
            <a:endParaRPr lang="en-US" dirty="0">
              <a:solidFill>
                <a:schemeClr val="tx2"/>
              </a:solidFill>
            </a:endParaRPr>
          </a:p>
        </p:txBody>
      </p:sp>
      <p:grpSp>
        <p:nvGrpSpPr>
          <p:cNvPr id="67" name="Group 66">
            <a:extLst>
              <a:ext uri="{FF2B5EF4-FFF2-40B4-BE49-F238E27FC236}">
                <a16:creationId xmlns:a16="http://schemas.microsoft.com/office/drawing/2014/main" id="{1D7BC9CB-2174-8EE4-557C-8670E14C6D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C77670C5-A73F-C2B2-F597-E1FFE2CE2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0D2FB42D-49FD-488C-6E38-9A15BDE8C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6281E78C-C0C1-C836-A534-B6FC202C9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D839DBDF-D111-1AD7-FA09-E54ED7180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BBD1D54A-940F-6D86-34A9-AA7DAE5D4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32C99BEA-E3A5-15AA-5590-C6DC24EA7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745FC33F-ABA0-8209-1DD2-49BDA87C0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EE9BAC03-4BCC-D154-D330-C0C76723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2596D748-F35F-2F1E-E018-B033DE7E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1F1E6F8E-BB3B-8E2F-16B6-89C67FE57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398" y="566734"/>
            <a:ext cx="609600" cy="609600"/>
          </a:xfrm>
          <a:prstGeom prst="rect">
            <a:avLst/>
          </a:prstGeom>
        </p:spPr>
      </p:pic>
      <p:pic>
        <p:nvPicPr>
          <p:cNvPr id="3" name="Recorded Sound">
            <a:hlinkClick r:id="" action="ppaction://media"/>
            <a:extLst>
              <a:ext uri="{FF2B5EF4-FFF2-40B4-BE49-F238E27FC236}">
                <a16:creationId xmlns:a16="http://schemas.microsoft.com/office/drawing/2014/main" id="{649CE384-B841-CF1C-DF7E-9AD3ADFED6C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438398" y="1413915"/>
            <a:ext cx="609600" cy="609600"/>
          </a:xfrm>
          <a:prstGeom prst="rect">
            <a:avLst/>
          </a:prstGeom>
        </p:spPr>
      </p:pic>
    </p:spTree>
    <p:extLst>
      <p:ext uri="{BB962C8B-B14F-4D97-AF65-F5344CB8AC3E}">
        <p14:creationId xmlns:p14="http://schemas.microsoft.com/office/powerpoint/2010/main" val="3150681335"/>
      </p:ext>
    </p:extLst>
  </p:cSld>
  <p:clrMapOvr>
    <a:masterClrMapping/>
  </p:clrMapOvr>
  <mc:AlternateContent xmlns:mc="http://schemas.openxmlformats.org/markup-compatibility/2006" xmlns:p14="http://schemas.microsoft.com/office/powerpoint/2010/main">
    <mc:Choice Requires="p14">
      <p:transition spd="slow" p14:dur="2000" advTm="26781"/>
    </mc:Choice>
    <mc:Fallback xmlns="">
      <p:transition spd="slow" advTm="2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1" fill="hold"/>
                                        <p:tgtEl>
                                          <p:spTgt spid="2"/>
                                        </p:tgtEl>
                                      </p:cBhvr>
                                    </p:cmd>
                                  </p:childTnLst>
                                </p:cTn>
                              </p:par>
                            </p:childTnLst>
                          </p:cTn>
                        </p:par>
                        <p:par>
                          <p:cTn id="7" fill="hold">
                            <p:stCondLst>
                              <p:cond delay="26781"/>
                            </p:stCondLst>
                            <p:childTnLst>
                              <p:par>
                                <p:cTn id="8" presetID="1" presetClass="mediacall" presetSubtype="0" fill="hold" nodeType="afterEffect">
                                  <p:stCondLst>
                                    <p:cond delay="0"/>
                                  </p:stCondLst>
                                  <p:childTnLst>
                                    <p:cmd type="call" cmd="playFrom(0.0)">
                                      <p:cBhvr>
                                        <p:cTn id="9" dur="12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9D093E-9553-9CE7-E84B-FE17F09AD9BE}"/>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4E803BA6-6EDB-4ECE-84C7-E3A21F24A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C658A4B0-73CC-4089-7F9A-D14D67450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31BDA145-4CD0-057B-7CD0-9165EACE13AE}"/>
              </a:ext>
            </a:extLst>
          </p:cNvPr>
          <p:cNvSpPr>
            <a:spLocks noGrp="1"/>
          </p:cNvSpPr>
          <p:nvPr>
            <p:ph type="subTitle" idx="1"/>
          </p:nvPr>
        </p:nvSpPr>
        <p:spPr>
          <a:xfrm>
            <a:off x="1481319" y="1319138"/>
            <a:ext cx="9469211" cy="4706912"/>
          </a:xfrm>
        </p:spPr>
        <p:txBody>
          <a:bodyPr anchor="t">
            <a:normAutofit/>
          </a:bodyPr>
          <a:lstStyle/>
          <a:p>
            <a:pPr algn="l"/>
            <a:r>
              <a:rPr lang="en-US" sz="2800" b="1" dirty="0">
                <a:solidFill>
                  <a:schemeClr val="tx2"/>
                </a:solidFill>
              </a:rPr>
              <a:t>2.   The educational approach </a:t>
            </a:r>
            <a:r>
              <a:rPr lang="en-US" sz="2800" dirty="0">
                <a:solidFill>
                  <a:schemeClr val="tx2"/>
                </a:solidFill>
              </a:rPr>
              <a:t>provides information and helps people to explore their values and make their own decisions. </a:t>
            </a:r>
          </a:p>
          <a:p>
            <a:pPr algn="l"/>
            <a:r>
              <a:rPr lang="en-US" sz="2800" b="1" dirty="0">
                <a:solidFill>
                  <a:schemeClr val="tx2"/>
                </a:solidFill>
              </a:rPr>
              <a:t>3. The change in behavior approach </a:t>
            </a:r>
            <a:r>
              <a:rPr lang="en-US" sz="2800" dirty="0">
                <a:solidFill>
                  <a:schemeClr val="tx2"/>
                </a:solidFill>
              </a:rPr>
              <a:t>involves changing people’s attitudes so that they adopt healthy lifestyles as defined by the health promoters. This approach can be applied using locally available methods and media such as leaflets and posters. </a:t>
            </a:r>
          </a:p>
          <a:p>
            <a:endParaRPr lang="en-US" dirty="0">
              <a:solidFill>
                <a:schemeClr val="tx2"/>
              </a:solidFill>
            </a:endParaRPr>
          </a:p>
        </p:txBody>
      </p:sp>
      <p:grpSp>
        <p:nvGrpSpPr>
          <p:cNvPr id="67" name="Group 66">
            <a:extLst>
              <a:ext uri="{FF2B5EF4-FFF2-40B4-BE49-F238E27FC236}">
                <a16:creationId xmlns:a16="http://schemas.microsoft.com/office/drawing/2014/main" id="{07773A83-33B8-8BEB-2EB9-C3977D36C7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B25A98EF-3D1C-7213-42A6-9A3249EB7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7CC4B0CB-D2DA-B35C-7AE6-02514205F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E90B956-1921-D710-57ED-9FFB5091A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2E79D698-F454-1633-9307-A956C5144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AD2F922D-99EB-01A6-696E-77B70DC6FA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5AE376B2-E4EB-9FB8-806F-CD0B4DE5D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6E1EE326-9EE1-0617-2FA3-095077E012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DC988AE2-A173-0F28-3E7E-9BAC8592D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0945F6C5-F247-660A-6BAF-52CF56834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EF592054-7609-90B1-CCE2-4207C9B19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6205" y="600860"/>
            <a:ext cx="609600" cy="609600"/>
          </a:xfrm>
          <a:prstGeom prst="rect">
            <a:avLst/>
          </a:prstGeom>
        </p:spPr>
      </p:pic>
    </p:spTree>
    <p:extLst>
      <p:ext uri="{BB962C8B-B14F-4D97-AF65-F5344CB8AC3E}">
        <p14:creationId xmlns:p14="http://schemas.microsoft.com/office/powerpoint/2010/main" val="2952933328"/>
      </p:ext>
    </p:extLst>
  </p:cSld>
  <p:clrMapOvr>
    <a:masterClrMapping/>
  </p:clrMapOvr>
  <mc:AlternateContent xmlns:mc="http://schemas.openxmlformats.org/markup-compatibility/2006" xmlns:p14="http://schemas.microsoft.com/office/powerpoint/2010/main">
    <mc:Choice Requires="p14">
      <p:transition spd="slow" p14:dur="2000" advTm="38185"/>
    </mc:Choice>
    <mc:Fallback xmlns="">
      <p:transition spd="slow" advTm="3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C9993-FA0E-4AEF-882A-DCC7BD9CCD6E}"/>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DFE5650-F7FE-F342-25C5-F0F68EB51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D3B890EE-F35C-2713-0F01-773A65D84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1BE302F8-0309-4BE6-1072-7E3C3E247B4A}"/>
              </a:ext>
            </a:extLst>
          </p:cNvPr>
          <p:cNvSpPr>
            <a:spLocks noGrp="1"/>
          </p:cNvSpPr>
          <p:nvPr>
            <p:ph type="subTitle" idx="1"/>
          </p:nvPr>
        </p:nvSpPr>
        <p:spPr>
          <a:xfrm>
            <a:off x="1990982" y="1469036"/>
            <a:ext cx="9469211" cy="4706912"/>
          </a:xfrm>
        </p:spPr>
        <p:txBody>
          <a:bodyPr anchor="t">
            <a:normAutofit/>
          </a:bodyPr>
          <a:lstStyle/>
          <a:p>
            <a:pPr algn="l"/>
            <a:r>
              <a:rPr lang="en-US" sz="2800" b="1" dirty="0">
                <a:solidFill>
                  <a:schemeClr val="tx2"/>
                </a:solidFill>
              </a:rPr>
              <a:t>4.The individual -centered approach </a:t>
            </a:r>
            <a:r>
              <a:rPr lang="en-US" sz="2800" dirty="0">
                <a:solidFill>
                  <a:schemeClr val="tx2"/>
                </a:solidFill>
              </a:rPr>
              <a:t>considered the individual to have a right to control his own health, so he should be helped to identify his concerns, and gain the knowledge he needs to make changes happen.</a:t>
            </a:r>
          </a:p>
          <a:p>
            <a:pPr algn="l"/>
            <a:endParaRPr lang="en-US" sz="2800" dirty="0">
              <a:solidFill>
                <a:schemeClr val="tx2"/>
              </a:solidFill>
            </a:endParaRPr>
          </a:p>
          <a:p>
            <a:pPr algn="l"/>
            <a:r>
              <a:rPr lang="en-US" sz="2800" b="1" dirty="0">
                <a:solidFill>
                  <a:schemeClr val="tx2"/>
                </a:solidFill>
              </a:rPr>
              <a:t> 5. The change in society approach </a:t>
            </a:r>
            <a:r>
              <a:rPr lang="en-US" sz="2800" dirty="0">
                <a:solidFill>
                  <a:schemeClr val="tx2"/>
                </a:solidFill>
              </a:rPr>
              <a:t>aims at changing the society rather than the individual by putting health on the political agenda at all levels, and by shaping the environment so that it becomes conductive to health.</a:t>
            </a:r>
          </a:p>
          <a:p>
            <a:endParaRPr lang="en-US" dirty="0">
              <a:solidFill>
                <a:schemeClr val="tx2"/>
              </a:solidFill>
            </a:endParaRPr>
          </a:p>
        </p:txBody>
      </p:sp>
      <p:grpSp>
        <p:nvGrpSpPr>
          <p:cNvPr id="67" name="Group 66">
            <a:extLst>
              <a:ext uri="{FF2B5EF4-FFF2-40B4-BE49-F238E27FC236}">
                <a16:creationId xmlns:a16="http://schemas.microsoft.com/office/drawing/2014/main" id="{5DDEB1DF-FF24-AB2D-5483-C91EE87459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962A31A0-84E3-199D-C658-CFFAD1328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F8A35AA6-855A-9571-C10F-68E95458A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F148B75B-E712-7B21-59AB-A7A55C61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D175C563-E730-8C79-0AD8-6449045D2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3A2B8AED-6BA7-D0D2-22D9-46CAA6DDFD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2AEB2B5B-9B2D-8011-29B0-7877A8D6B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BBD33CDE-670A-A788-BF11-7025B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CAEDE0DC-E74C-0A54-80E3-ECDB684E0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3474E670-2B29-91A7-1916-4DAF4883D3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3E1E830A-2847-D581-66F6-7A225299F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38398" y="828207"/>
            <a:ext cx="609600" cy="609600"/>
          </a:xfrm>
          <a:prstGeom prst="rect">
            <a:avLst/>
          </a:prstGeom>
        </p:spPr>
      </p:pic>
    </p:spTree>
    <p:extLst>
      <p:ext uri="{BB962C8B-B14F-4D97-AF65-F5344CB8AC3E}">
        <p14:creationId xmlns:p14="http://schemas.microsoft.com/office/powerpoint/2010/main" val="2757001377"/>
      </p:ext>
    </p:extLst>
  </p:cSld>
  <p:clrMapOvr>
    <a:masterClrMapping/>
  </p:clrMapOvr>
  <mc:AlternateContent xmlns:mc="http://schemas.openxmlformats.org/markup-compatibility/2006" xmlns:p14="http://schemas.microsoft.com/office/powerpoint/2010/main">
    <mc:Choice Requires="p14">
      <p:transition spd="slow" p14:dur="2000" advTm="40320"/>
    </mc:Choice>
    <mc:Fallback xmlns="">
      <p:transition spd="slow" advTm="4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0B022A-927A-3D8A-8C3A-AF68A0C42245}"/>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17219FAE-762B-469E-15A8-1EDD99051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7FFB1986-3C7A-8051-8436-D2E2BE965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93B571A1-A185-408C-DE68-AA0774F431B7}"/>
              </a:ext>
            </a:extLst>
          </p:cNvPr>
          <p:cNvSpPr>
            <a:spLocks noGrp="1"/>
          </p:cNvSpPr>
          <p:nvPr>
            <p:ph type="subTitle" idx="1"/>
          </p:nvPr>
        </p:nvSpPr>
        <p:spPr>
          <a:xfrm>
            <a:off x="1779651" y="1557689"/>
            <a:ext cx="9469211" cy="4706912"/>
          </a:xfrm>
        </p:spPr>
        <p:txBody>
          <a:bodyPr anchor="t">
            <a:normAutofit/>
          </a:bodyPr>
          <a:lstStyle/>
          <a:p>
            <a:pPr marL="457200" indent="-457200" algn="l">
              <a:buFont typeface="Wingdings" panose="05000000000000000000" pitchFamily="2" charset="2"/>
              <a:buChar char="ü"/>
            </a:pPr>
            <a:r>
              <a:rPr lang="en-US" sz="2800" dirty="0">
                <a:solidFill>
                  <a:schemeClr val="tx2"/>
                </a:solidFill>
              </a:rPr>
              <a:t>Primary health care is the first point of contact between a community and its country’s health system. </a:t>
            </a:r>
          </a:p>
          <a:p>
            <a:pPr marL="457200" indent="-457200" algn="l">
              <a:buFont typeface="Wingdings" panose="05000000000000000000" pitchFamily="2" charset="2"/>
              <a:buChar char="ü"/>
            </a:pPr>
            <a:endParaRPr lang="en-US" sz="2800" dirty="0">
              <a:solidFill>
                <a:schemeClr val="tx2"/>
              </a:solidFill>
            </a:endParaRPr>
          </a:p>
          <a:p>
            <a:pPr marL="457200" indent="-457200" algn="l">
              <a:buFont typeface="Wingdings" panose="05000000000000000000" pitchFamily="2" charset="2"/>
              <a:buChar char="ü"/>
            </a:pPr>
            <a:r>
              <a:rPr lang="en-US" sz="2800" dirty="0">
                <a:solidFill>
                  <a:schemeClr val="tx2"/>
                </a:solidFill>
              </a:rPr>
              <a:t>The World Bank estimates that 90% of all health needs can be met at the primary health care level.</a:t>
            </a:r>
          </a:p>
          <a:p>
            <a:pPr marL="457200" indent="-457200" algn="l">
              <a:buFont typeface="Wingdings" panose="05000000000000000000" pitchFamily="2" charset="2"/>
              <a:buChar char="ü"/>
            </a:pPr>
            <a:endParaRPr lang="en-US" sz="2800" dirty="0">
              <a:solidFill>
                <a:schemeClr val="tx2"/>
              </a:solidFill>
            </a:endParaRPr>
          </a:p>
          <a:p>
            <a:pPr marL="457200" indent="-457200" algn="l">
              <a:buFont typeface="Wingdings" panose="05000000000000000000" pitchFamily="2" charset="2"/>
              <a:buChar char="ü"/>
            </a:pPr>
            <a:r>
              <a:rPr lang="en-US" sz="2800" dirty="0">
                <a:solidFill>
                  <a:schemeClr val="tx2"/>
                </a:solidFill>
              </a:rPr>
              <a:t>Investment in primary health care is a cost-effective investment – it helps reduce the need for more costly, complex care by preventing illness and promoting general health</a:t>
            </a:r>
          </a:p>
          <a:p>
            <a:endParaRPr lang="en-US" dirty="0">
              <a:solidFill>
                <a:schemeClr val="tx2"/>
              </a:solidFill>
            </a:endParaRPr>
          </a:p>
        </p:txBody>
      </p:sp>
      <p:grpSp>
        <p:nvGrpSpPr>
          <p:cNvPr id="67" name="Group 66">
            <a:extLst>
              <a:ext uri="{FF2B5EF4-FFF2-40B4-BE49-F238E27FC236}">
                <a16:creationId xmlns:a16="http://schemas.microsoft.com/office/drawing/2014/main" id="{ED21D344-179D-5EAD-BBB7-7EA026524F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874742D5-2A84-79AB-F12F-5D4A1B81A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0AFF3F4A-F4CE-E8E1-EE7D-4E370726B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3EDC9F28-C097-AC2D-8569-72B25858C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657B08AB-4483-9B26-0BF2-ABBE36E1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638B5BA9-4666-F72C-6B83-D697E22D05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968F027E-F26C-6735-659E-5BEC402A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DBEB8CEE-50E7-DB07-53AB-9CFD424BC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DE95FDBE-48D2-C4EA-88AB-F39F48310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A7D3E107-55B1-E056-07BE-8FD4AD657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BD5473D6-14FB-1F54-0123-25699AE51857}"/>
              </a:ext>
            </a:extLst>
          </p:cNvPr>
          <p:cNvPicPr>
            <a:picLocks noChangeAspect="1"/>
          </p:cNvPicPr>
          <p:nvPr/>
        </p:nvPicPr>
        <p:blipFill>
          <a:blip r:embed="rId4"/>
          <a:stretch>
            <a:fillRect/>
          </a:stretch>
        </p:blipFill>
        <p:spPr>
          <a:xfrm>
            <a:off x="-1229406" y="-1154242"/>
            <a:ext cx="10614396" cy="3031183"/>
          </a:xfrm>
          <a:prstGeom prst="rect">
            <a:avLst/>
          </a:prstGeom>
        </p:spPr>
      </p:pic>
      <p:pic>
        <p:nvPicPr>
          <p:cNvPr id="2" name="Recorded Sound">
            <a:hlinkClick r:id="" action="ppaction://media"/>
            <a:extLst>
              <a:ext uri="{FF2B5EF4-FFF2-40B4-BE49-F238E27FC236}">
                <a16:creationId xmlns:a16="http://schemas.microsoft.com/office/drawing/2014/main" id="{7A33FEC5-97FE-D1DD-CC0C-356A3AC0A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1110" y="751940"/>
            <a:ext cx="609600" cy="609600"/>
          </a:xfrm>
          <a:prstGeom prst="rect">
            <a:avLst/>
          </a:prstGeom>
        </p:spPr>
      </p:pic>
    </p:spTree>
    <p:extLst>
      <p:ext uri="{BB962C8B-B14F-4D97-AF65-F5344CB8AC3E}">
        <p14:creationId xmlns:p14="http://schemas.microsoft.com/office/powerpoint/2010/main" val="1804751119"/>
      </p:ext>
    </p:extLst>
  </p:cSld>
  <p:clrMapOvr>
    <a:masterClrMapping/>
  </p:clrMapOvr>
  <mc:AlternateContent xmlns:mc="http://schemas.openxmlformats.org/markup-compatibility/2006" xmlns:p14="http://schemas.microsoft.com/office/powerpoint/2010/main">
    <mc:Choice Requires="p14">
      <p:transition spd="slow" p14:dur="2000" advTm="25307"/>
    </mc:Choice>
    <mc:Fallback xmlns="">
      <p:transition spd="slow" advTm="2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8FEE2A-35D9-C74E-8BD7-719D9A7A706F}"/>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C9D4B6C7-2B32-CC63-4503-132741A2B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0728EB27-68AC-5889-7953-4B2098F3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19BBFC75-9A0F-2540-A63E-5DF92D62B0E0}"/>
              </a:ext>
            </a:extLst>
          </p:cNvPr>
          <p:cNvSpPr>
            <a:spLocks noGrp="1"/>
          </p:cNvSpPr>
          <p:nvPr>
            <p:ph type="subTitle" idx="1"/>
          </p:nvPr>
        </p:nvSpPr>
        <p:spPr>
          <a:xfrm>
            <a:off x="1556267" y="916281"/>
            <a:ext cx="9469211" cy="4706912"/>
          </a:xfrm>
        </p:spPr>
        <p:txBody>
          <a:bodyPr anchor="t">
            <a:normAutofit/>
          </a:bodyPr>
          <a:lstStyle/>
          <a:p>
            <a:pPr marL="457200" indent="-457200" algn="l">
              <a:buFont typeface="Wingdings" panose="05000000000000000000" pitchFamily="2" charset="2"/>
              <a:buChar char="ü"/>
            </a:pPr>
            <a:r>
              <a:rPr lang="en-US" sz="2800" dirty="0">
                <a:solidFill>
                  <a:schemeClr val="tx2"/>
                </a:solidFill>
              </a:rPr>
              <a:t>Health education is the translation of health knowledge into desirable individual and Community behavioral patterns by means of educational process.</a:t>
            </a:r>
          </a:p>
          <a:p>
            <a:pPr marL="457200" indent="-457200" algn="l">
              <a:buFont typeface="Wingdings" panose="05000000000000000000" pitchFamily="2" charset="2"/>
              <a:buChar char="ü"/>
            </a:pPr>
            <a:r>
              <a:rPr lang="en-US" sz="2800" dirty="0">
                <a:solidFill>
                  <a:schemeClr val="tx2"/>
                </a:solidFill>
              </a:rPr>
              <a:t>Health education is the skeleton of PHC system –since no other activity can be performed without health education.</a:t>
            </a:r>
          </a:p>
          <a:p>
            <a:pPr marL="457200" indent="-457200" algn="l">
              <a:buFont typeface="Wingdings" panose="05000000000000000000" pitchFamily="2" charset="2"/>
              <a:buChar char="ü"/>
            </a:pPr>
            <a:r>
              <a:rPr lang="en-US" sz="2800" dirty="0">
                <a:solidFill>
                  <a:schemeClr val="tx2"/>
                </a:solidFill>
              </a:rPr>
              <a:t>The needs and interests of individuals, families, groups, organizations and communities are at the heart of health education program.</a:t>
            </a:r>
          </a:p>
          <a:p>
            <a:pPr marL="457200" indent="-457200" algn="l">
              <a:buFont typeface="Wingdings" panose="05000000000000000000" pitchFamily="2" charset="2"/>
              <a:buChar char="ü"/>
            </a:pPr>
            <a:r>
              <a:rPr lang="en-US" sz="2800" dirty="0">
                <a:solidFill>
                  <a:schemeClr val="tx2"/>
                </a:solidFill>
              </a:rPr>
              <a:t>Health education is the responsibility of every person in the   Community. </a:t>
            </a:r>
          </a:p>
          <a:p>
            <a:endParaRPr lang="en-US" dirty="0">
              <a:solidFill>
                <a:schemeClr val="tx2"/>
              </a:solidFill>
            </a:endParaRPr>
          </a:p>
        </p:txBody>
      </p:sp>
      <p:grpSp>
        <p:nvGrpSpPr>
          <p:cNvPr id="67" name="Group 66">
            <a:extLst>
              <a:ext uri="{FF2B5EF4-FFF2-40B4-BE49-F238E27FC236}">
                <a16:creationId xmlns:a16="http://schemas.microsoft.com/office/drawing/2014/main" id="{6638E9E3-8EF2-DB93-9C90-CDBF087A75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657CAE10-93AB-BD88-F2C0-A80337E88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2DACBA1-E8F0-7C9F-F2EE-01543DD37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A04A388-F64C-E2D8-3B03-3E2A65D73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427E38F4-C39B-7C5F-53EA-96041CB93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36F2EFCF-8BB5-8628-F8DC-90A1643B99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5B24B7DE-0AD9-7CEE-A7A6-6BA5EE5306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9DAF9BC2-2DCE-BBF2-283F-2766B1536B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342B0F69-7A2C-75CC-145B-4257BA1AA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621D3F94-302D-1728-35ED-C2FDD8697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8145E646-F7C5-A1CF-526F-067EA8A50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247" y="5013593"/>
            <a:ext cx="609600" cy="609600"/>
          </a:xfrm>
          <a:prstGeom prst="rect">
            <a:avLst/>
          </a:prstGeom>
        </p:spPr>
      </p:pic>
    </p:spTree>
    <p:extLst>
      <p:ext uri="{BB962C8B-B14F-4D97-AF65-F5344CB8AC3E}">
        <p14:creationId xmlns:p14="http://schemas.microsoft.com/office/powerpoint/2010/main" val="2701018791"/>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9AA8ED-C45D-0AFB-AFEC-56B81DD13854}"/>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0C5B73D0-EF1B-F09D-11F8-00F10B21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CAF60F89-D112-C188-8B2B-567C69D3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6BA2F6EC-9695-067C-8FB3-8881D45E344E}"/>
              </a:ext>
            </a:extLst>
          </p:cNvPr>
          <p:cNvSpPr>
            <a:spLocks noGrp="1"/>
          </p:cNvSpPr>
          <p:nvPr>
            <p:ph type="subTitle" idx="1"/>
          </p:nvPr>
        </p:nvSpPr>
        <p:spPr>
          <a:xfrm>
            <a:off x="1616227" y="3057993"/>
            <a:ext cx="9469211" cy="4706912"/>
          </a:xfrm>
        </p:spPr>
        <p:txBody>
          <a:bodyPr anchor="t">
            <a:normAutofit/>
          </a:bodyPr>
          <a:lstStyle/>
          <a:p>
            <a:r>
              <a:rPr lang="en-US" sz="8000" dirty="0">
                <a:solidFill>
                  <a:schemeClr val="tx2"/>
                </a:solidFill>
                <a:latin typeface="Bernard MT Condensed" panose="02050806060905020404" pitchFamily="18" charset="0"/>
              </a:rPr>
              <a:t>THANK YOU </a:t>
            </a:r>
          </a:p>
        </p:txBody>
      </p:sp>
      <p:grpSp>
        <p:nvGrpSpPr>
          <p:cNvPr id="67" name="Group 66">
            <a:extLst>
              <a:ext uri="{FF2B5EF4-FFF2-40B4-BE49-F238E27FC236}">
                <a16:creationId xmlns:a16="http://schemas.microsoft.com/office/drawing/2014/main" id="{615ED2DB-0803-9AED-5AFF-F10B85D065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16B960AB-55C4-2303-2538-AF9B38525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8FF95ECB-85CA-3139-3AA9-44E7F57C4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350DE513-74D9-BBF2-5AFE-9A338888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0D559C16-FD8E-04FD-7099-74120FD1C3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0D33D129-C8C5-2F63-624E-CA33A31899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1298E349-26B7-9098-BA2C-9C27184C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50273F26-FB30-177B-3438-AA95896F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0E2F89C-519F-52F5-E866-12A192EA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E9C46B3-7E06-27C8-052F-3E82B2566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1126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59D35D-4601-1AAC-FDC4-61C57704BF2A}"/>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3984E269-B91C-7869-E457-C4303DDAA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F1502C8-1257-3CFA-FB93-9E43E3E3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Title 38">
            <a:extLst>
              <a:ext uri="{FF2B5EF4-FFF2-40B4-BE49-F238E27FC236}">
                <a16:creationId xmlns:a16="http://schemas.microsoft.com/office/drawing/2014/main" id="{E4EBF53A-BB3C-BD82-210F-F04035DC43D5}"/>
              </a:ext>
            </a:extLst>
          </p:cNvPr>
          <p:cNvSpPr>
            <a:spLocks noGrp="1"/>
          </p:cNvSpPr>
          <p:nvPr>
            <p:ph type="ctrTitle"/>
          </p:nvPr>
        </p:nvSpPr>
        <p:spPr>
          <a:xfrm>
            <a:off x="5310935" y="6859440"/>
            <a:ext cx="10684151" cy="1991979"/>
          </a:xfrm>
        </p:spPr>
        <p:txBody>
          <a:bodyPr anchor="b">
            <a:normAutofit/>
          </a:bodyPr>
          <a:lstStyle/>
          <a:p>
            <a:endParaRPr lang="en-US" sz="5200" dirty="0">
              <a:solidFill>
                <a:schemeClr val="tx2"/>
              </a:solidFill>
            </a:endParaRPr>
          </a:p>
        </p:txBody>
      </p:sp>
      <p:sp>
        <p:nvSpPr>
          <p:cNvPr id="40" name="Subtitle 39">
            <a:extLst>
              <a:ext uri="{FF2B5EF4-FFF2-40B4-BE49-F238E27FC236}">
                <a16:creationId xmlns:a16="http://schemas.microsoft.com/office/drawing/2014/main" id="{88366AFF-A402-46DB-E680-64A51F64FA6B}"/>
              </a:ext>
            </a:extLst>
          </p:cNvPr>
          <p:cNvSpPr>
            <a:spLocks noGrp="1"/>
          </p:cNvSpPr>
          <p:nvPr>
            <p:ph type="subTitle" idx="1"/>
          </p:nvPr>
        </p:nvSpPr>
        <p:spPr>
          <a:xfrm>
            <a:off x="1140817" y="1188945"/>
            <a:ext cx="9469211" cy="5967540"/>
          </a:xfrm>
        </p:spPr>
        <p:txBody>
          <a:bodyPr anchor="t">
            <a:normAutofit/>
          </a:bodyPr>
          <a:lstStyle/>
          <a:p>
            <a:pPr algn="l" eaLnBrk="1" hangingPunct="1">
              <a:defRPr/>
            </a:pPr>
            <a:r>
              <a:rPr lang="en-US" sz="2800" dirty="0">
                <a:solidFill>
                  <a:schemeClr val="tx2"/>
                </a:solidFill>
              </a:rPr>
              <a:t>b. Infant mortality decreased from 130 in 1960 to 35 per 1000 live births in 1992 to 17 in 2012 ,</a:t>
            </a:r>
          </a:p>
          <a:p>
            <a:pPr algn="l" eaLnBrk="1" hangingPunct="1">
              <a:defRPr/>
            </a:pPr>
            <a:r>
              <a:rPr lang="en-US" sz="2800" b="1" u="sng" dirty="0">
                <a:solidFill>
                  <a:schemeClr val="tx2"/>
                </a:solidFill>
              </a:rPr>
              <a:t>Dropped to 14 per 1000 live births in 2023(HPC )</a:t>
            </a:r>
          </a:p>
          <a:p>
            <a:pPr marL="0" indent="0" algn="l" eaLnBrk="1" hangingPunct="1">
              <a:buNone/>
              <a:defRPr/>
            </a:pPr>
            <a:endParaRPr lang="en-US" sz="2800" dirty="0">
              <a:solidFill>
                <a:schemeClr val="tx2"/>
              </a:solidFill>
            </a:endParaRPr>
          </a:p>
          <a:p>
            <a:pPr marL="0" indent="0" algn="l" eaLnBrk="1" hangingPunct="1">
              <a:buNone/>
              <a:defRPr/>
            </a:pPr>
            <a:r>
              <a:rPr lang="en-AU" sz="2800" dirty="0">
                <a:solidFill>
                  <a:schemeClr val="tx2"/>
                </a:solidFill>
              </a:rPr>
              <a:t>Infant mortality: The probability of dying between birth and the first birthday. </a:t>
            </a:r>
          </a:p>
          <a:p>
            <a:endParaRPr lang="en-US" dirty="0">
              <a:solidFill>
                <a:schemeClr val="tx2"/>
              </a:solidFill>
            </a:endParaRPr>
          </a:p>
        </p:txBody>
      </p:sp>
      <p:grpSp>
        <p:nvGrpSpPr>
          <p:cNvPr id="67" name="Group 66">
            <a:extLst>
              <a:ext uri="{FF2B5EF4-FFF2-40B4-BE49-F238E27FC236}">
                <a16:creationId xmlns:a16="http://schemas.microsoft.com/office/drawing/2014/main" id="{CF3284C3-450A-7D43-6EB4-B47E9CDDB3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B36EB6AC-8992-094D-A3EC-26D26A046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270ED0DD-6B11-F026-6297-16A35658E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9A8B68E5-5420-E3E0-600A-36C359177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E1EFCFEF-1D17-E58B-B922-A38FE606A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6CF4FD5F-7F9E-018F-79EB-9549B98F7A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C3E7ECCA-9858-0ECC-35A0-706C10F2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504EB858-1A91-0DCD-B247-C4E8FD508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AEE125B4-C110-AB45-8920-8F30EF78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67369B55-686C-77F0-F0E9-98924E13F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corded Sound">
            <a:hlinkClick r:id="" action="ppaction://media"/>
            <a:extLst>
              <a:ext uri="{FF2B5EF4-FFF2-40B4-BE49-F238E27FC236}">
                <a16:creationId xmlns:a16="http://schemas.microsoft.com/office/drawing/2014/main" id="{DF53A773-8798-E695-E3F5-133FA5B5E7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33598" y="571289"/>
            <a:ext cx="609600" cy="609600"/>
          </a:xfrm>
          <a:prstGeom prst="rect">
            <a:avLst/>
          </a:prstGeom>
        </p:spPr>
      </p:pic>
    </p:spTree>
    <p:extLst>
      <p:ext uri="{BB962C8B-B14F-4D97-AF65-F5344CB8AC3E}">
        <p14:creationId xmlns:p14="http://schemas.microsoft.com/office/powerpoint/2010/main" val="2448506879"/>
      </p:ext>
    </p:extLst>
  </p:cSld>
  <p:clrMapOvr>
    <a:masterClrMapping/>
  </p:clrMapOvr>
  <mc:AlternateContent xmlns:mc="http://schemas.openxmlformats.org/markup-compatibility/2006" xmlns:p14="http://schemas.microsoft.com/office/powerpoint/2010/main">
    <mc:Choice Requires="p14">
      <p:transition spd="slow" p14:dur="2000" advTm="30484"/>
    </mc:Choice>
    <mc:Fallback xmlns="">
      <p:transition spd="slow" advTm="3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a:extLst>
              <a:ext uri="{FF2B5EF4-FFF2-40B4-BE49-F238E27FC236}">
                <a16:creationId xmlns:a16="http://schemas.microsoft.com/office/drawing/2014/main" id="{7B5A47A9-8458-6EA6-1D13-62CF896B78EE}"/>
              </a:ext>
            </a:extLst>
          </p:cNvPr>
          <p:cNvSpPr>
            <a:spLocks noGrp="1"/>
          </p:cNvSpPr>
          <p:nvPr>
            <p:ph type="ctrTitle"/>
          </p:nvPr>
        </p:nvSpPr>
        <p:spPr>
          <a:xfrm>
            <a:off x="513363" y="205106"/>
            <a:ext cx="5612994" cy="1454051"/>
          </a:xfrm>
        </p:spPr>
        <p:txBody>
          <a:bodyPr vert="horz" lIns="91440" tIns="45720" rIns="91440" bIns="45720" rtlCol="0" anchor="ctr">
            <a:normAutofit/>
          </a:bodyPr>
          <a:lstStyle/>
          <a:p>
            <a:pPr algn="l"/>
            <a:r>
              <a:rPr lang="en-US" sz="3600" b="1" kern="1200" dirty="0">
                <a:solidFill>
                  <a:schemeClr val="tx2"/>
                </a:solidFill>
                <a:latin typeface="+mj-lt"/>
                <a:ea typeface="+mj-ea"/>
                <a:cs typeface="+mj-cs"/>
              </a:rPr>
              <a:t>Selected Indicators 2023</a:t>
            </a:r>
          </a:p>
        </p:txBody>
      </p:sp>
      <p:sp>
        <p:nvSpPr>
          <p:cNvPr id="40" name="Subtitle 39">
            <a:extLst>
              <a:ext uri="{FF2B5EF4-FFF2-40B4-BE49-F238E27FC236}">
                <a16:creationId xmlns:a16="http://schemas.microsoft.com/office/drawing/2014/main" id="{B8F8DC24-EA38-58D0-0891-3201C3848803}"/>
              </a:ext>
            </a:extLst>
          </p:cNvPr>
          <p:cNvSpPr>
            <a:spLocks noGrp="1"/>
          </p:cNvSpPr>
          <p:nvPr>
            <p:ph type="subTitle" idx="1"/>
          </p:nvPr>
        </p:nvSpPr>
        <p:spPr>
          <a:xfrm>
            <a:off x="356202" y="1379622"/>
            <a:ext cx="7978259" cy="5067874"/>
          </a:xfrm>
        </p:spPr>
        <p:txBody>
          <a:bodyPr vert="horz" lIns="91440" tIns="45720" rIns="91440" bIns="45720" rtlCol="0" anchor="ctr">
            <a:normAutofit/>
          </a:bodyPr>
          <a:lstStyle/>
          <a:p>
            <a:pPr indent="-228600" algn="l">
              <a:buFont typeface="Arial" panose="020B0604020202020204" pitchFamily="34" charset="0"/>
              <a:buChar char="•"/>
            </a:pPr>
            <a:r>
              <a:rPr lang="en-US" dirty="0">
                <a:solidFill>
                  <a:schemeClr val="tx2"/>
                </a:solidFill>
              </a:rPr>
              <a:t>Total Population 11,800,000 .   (HPC ,2025)</a:t>
            </a:r>
          </a:p>
          <a:p>
            <a:pPr indent="-228600" algn="l">
              <a:buFont typeface="Arial" panose="020B0604020202020204" pitchFamily="34" charset="0"/>
              <a:buChar char="•"/>
            </a:pPr>
            <a:r>
              <a:rPr lang="en-US" dirty="0">
                <a:solidFill>
                  <a:schemeClr val="tx2"/>
                </a:solidFill>
              </a:rPr>
              <a:t>2.1% Population Growth Rate.  (HPC ,2025)</a:t>
            </a:r>
          </a:p>
          <a:p>
            <a:pPr indent="-228600" algn="l">
              <a:buFont typeface="Arial" panose="020B0604020202020204" pitchFamily="34" charset="0"/>
              <a:buChar char="•"/>
            </a:pPr>
            <a:r>
              <a:rPr lang="en-US" dirty="0">
                <a:solidFill>
                  <a:schemeClr val="tx2"/>
                </a:solidFill>
              </a:rPr>
              <a:t>Population Doubling Time (years) 29 </a:t>
            </a:r>
          </a:p>
          <a:p>
            <a:pPr indent="-228600" algn="l">
              <a:buFont typeface="Arial" panose="020B0604020202020204" pitchFamily="34" charset="0"/>
              <a:buChar char="•"/>
            </a:pPr>
            <a:r>
              <a:rPr lang="en-US" dirty="0">
                <a:solidFill>
                  <a:schemeClr val="tx2"/>
                </a:solidFill>
              </a:rPr>
              <a:t>34.4% Population Less Than 15 Year of Age (HPC ,2023)</a:t>
            </a:r>
          </a:p>
          <a:p>
            <a:pPr indent="-228600" algn="l">
              <a:buFont typeface="Arial" panose="020B0604020202020204" pitchFamily="34" charset="0"/>
              <a:buChar char="•"/>
            </a:pPr>
            <a:r>
              <a:rPr lang="en-US" dirty="0">
                <a:solidFill>
                  <a:schemeClr val="tx2"/>
                </a:solidFill>
              </a:rPr>
              <a:t>3.7% Population Age 65+years</a:t>
            </a:r>
          </a:p>
          <a:p>
            <a:pPr indent="-228600" algn="l">
              <a:buFont typeface="Arial" panose="020B0604020202020204" pitchFamily="34" charset="0"/>
              <a:buChar char="•"/>
            </a:pPr>
            <a:r>
              <a:rPr lang="en-US" dirty="0">
                <a:solidFill>
                  <a:schemeClr val="tx2"/>
                </a:solidFill>
              </a:rPr>
              <a:t>75.3 yrs. Life Expectancy at Birth (73.8 yrs. Male , 77 yrs. Female  (HPC ,2025)</a:t>
            </a:r>
          </a:p>
          <a:p>
            <a:pPr indent="-228600" algn="l">
              <a:buFont typeface="Arial" panose="020B0604020202020204" pitchFamily="34" charset="0"/>
              <a:buChar char="•"/>
            </a:pPr>
            <a:r>
              <a:rPr lang="en-US" dirty="0">
                <a:solidFill>
                  <a:schemeClr val="tx2"/>
                </a:solidFill>
              </a:rPr>
              <a:t>Jordanian women median age at marriage  is 22.4 years, for males would marry 5 years later. </a:t>
            </a:r>
          </a:p>
          <a:p>
            <a:pPr indent="-228600" algn="l">
              <a:buFont typeface="Arial" panose="020B0604020202020204" pitchFamily="34" charset="0"/>
              <a:buChar char="•"/>
            </a:pPr>
            <a:r>
              <a:rPr lang="en-US" dirty="0">
                <a:solidFill>
                  <a:schemeClr val="tx2"/>
                </a:solidFill>
              </a:rPr>
              <a:t> Total fertility rate dropped from  5.6 to 3.7 to 3.5 to </a:t>
            </a:r>
            <a:r>
              <a:rPr lang="en-US" dirty="0">
                <a:solidFill>
                  <a:srgbClr val="C00000"/>
                </a:solidFill>
              </a:rPr>
              <a:t>2.6</a:t>
            </a:r>
            <a:r>
              <a:rPr lang="en-US" dirty="0">
                <a:solidFill>
                  <a:schemeClr val="tx2"/>
                </a:solidFill>
              </a:rPr>
              <a:t> on 1990 and 2002 ,2012 , </a:t>
            </a:r>
            <a:r>
              <a:rPr lang="en-US" dirty="0">
                <a:solidFill>
                  <a:srgbClr val="C00000"/>
                </a:solidFill>
              </a:rPr>
              <a:t>2023</a:t>
            </a:r>
            <a:r>
              <a:rPr lang="en-US" dirty="0">
                <a:solidFill>
                  <a:schemeClr val="tx2"/>
                </a:solidFill>
              </a:rPr>
              <a:t> respectively</a:t>
            </a:r>
          </a:p>
          <a:p>
            <a:pPr indent="-228600" algn="l">
              <a:buFont typeface="Arial" panose="020B0604020202020204" pitchFamily="34" charset="0"/>
              <a:buChar char="•"/>
            </a:pPr>
            <a:endParaRPr lang="en-US" sz="1500" dirty="0">
              <a:solidFill>
                <a:schemeClr val="tx2"/>
              </a:solidFill>
            </a:endParaRPr>
          </a:p>
        </p:txBody>
      </p:sp>
      <p:grpSp>
        <p:nvGrpSpPr>
          <p:cNvPr id="120" name="Group 119">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10" name="Freeform: Shape 109">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 name="Graphic 121" descr="Upward trend">
            <a:extLst>
              <a:ext uri="{FF2B5EF4-FFF2-40B4-BE49-F238E27FC236}">
                <a16:creationId xmlns:a16="http://schemas.microsoft.com/office/drawing/2014/main" id="{FC1203C5-68D3-BF02-E9C1-2851B306A28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6676" y="1649913"/>
            <a:ext cx="3620021" cy="3620021"/>
          </a:xfrm>
          <a:prstGeom prst="rect">
            <a:avLst/>
          </a:prstGeom>
        </p:spPr>
      </p:pic>
      <p:pic>
        <p:nvPicPr>
          <p:cNvPr id="2" name="Recorded Sound">
            <a:hlinkClick r:id="" action="ppaction://media"/>
            <a:extLst>
              <a:ext uri="{FF2B5EF4-FFF2-40B4-BE49-F238E27FC236}">
                <a16:creationId xmlns:a16="http://schemas.microsoft.com/office/drawing/2014/main" id="{0CE5AE68-54AB-1B90-8510-56E9AF5946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1212" y="532251"/>
            <a:ext cx="609600" cy="609600"/>
          </a:xfrm>
          <a:prstGeom prst="rect">
            <a:avLst/>
          </a:prstGeom>
        </p:spPr>
      </p:pic>
    </p:spTree>
    <p:extLst>
      <p:ext uri="{BB962C8B-B14F-4D97-AF65-F5344CB8AC3E}">
        <p14:creationId xmlns:p14="http://schemas.microsoft.com/office/powerpoint/2010/main" val="468798406"/>
      </p:ext>
    </p:extLst>
  </p:cSld>
  <p:clrMapOvr>
    <a:masterClrMapping/>
  </p:clrMapOvr>
  <mc:AlternateContent xmlns:mc="http://schemas.openxmlformats.org/markup-compatibility/2006" xmlns:p14="http://schemas.microsoft.com/office/powerpoint/2010/main">
    <mc:Choice Requires="p14">
      <p:transition spd="slow" p14:dur="2000" advTm="63540"/>
    </mc:Choice>
    <mc:Fallback xmlns="">
      <p:transition spd="slow" advTm="6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E5D8-3E66-76A9-95BB-3208D60745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EDEC99-2291-4427-996F-1CF7621B5CAF}"/>
              </a:ext>
            </a:extLst>
          </p:cNvPr>
          <p:cNvPicPr>
            <a:picLocks noChangeAspect="1"/>
          </p:cNvPicPr>
          <p:nvPr/>
        </p:nvPicPr>
        <p:blipFill>
          <a:blip r:embed="rId4"/>
          <a:stretch>
            <a:fillRect/>
          </a:stretch>
        </p:blipFill>
        <p:spPr>
          <a:xfrm>
            <a:off x="0" y="152400"/>
            <a:ext cx="12192001" cy="6553200"/>
          </a:xfrm>
          <a:prstGeom prst="rect">
            <a:avLst/>
          </a:prstGeom>
        </p:spPr>
      </p:pic>
      <p:pic>
        <p:nvPicPr>
          <p:cNvPr id="3" name="Recorded Sound">
            <a:hlinkClick r:id="" action="ppaction://media"/>
            <a:extLst>
              <a:ext uri="{FF2B5EF4-FFF2-40B4-BE49-F238E27FC236}">
                <a16:creationId xmlns:a16="http://schemas.microsoft.com/office/drawing/2014/main" id="{24DF4870-9D7C-3096-F089-CBEFBFD87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33613" y="1325381"/>
            <a:ext cx="609600" cy="609600"/>
          </a:xfrm>
          <a:prstGeom prst="rect">
            <a:avLst/>
          </a:prstGeom>
        </p:spPr>
      </p:pic>
    </p:spTree>
    <p:extLst>
      <p:ext uri="{BB962C8B-B14F-4D97-AF65-F5344CB8AC3E}">
        <p14:creationId xmlns:p14="http://schemas.microsoft.com/office/powerpoint/2010/main" val="237367815"/>
      </p:ext>
    </p:extLst>
  </p:cSld>
  <p:clrMapOvr>
    <a:masterClrMapping/>
  </p:clrMapOvr>
  <mc:AlternateContent xmlns:mc="http://schemas.openxmlformats.org/markup-compatibility/2006" xmlns:p14="http://schemas.microsoft.com/office/powerpoint/2010/main">
    <mc:Choice Requires="p14">
      <p:transition spd="slow" p14:dur="2000" advTm="37348"/>
    </mc:Choice>
    <mc:Fallback xmlns="">
      <p:transition spd="slow" advTm="3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50B99-15C2-286F-29F8-A0C4AE7E4C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F85825-B8B7-1286-3357-A12259627916}"/>
              </a:ext>
            </a:extLst>
          </p:cNvPr>
          <p:cNvPicPr>
            <a:picLocks noChangeAspect="1"/>
          </p:cNvPicPr>
          <p:nvPr/>
        </p:nvPicPr>
        <p:blipFill>
          <a:blip r:embed="rId4"/>
          <a:stretch>
            <a:fillRect/>
          </a:stretch>
        </p:blipFill>
        <p:spPr>
          <a:xfrm>
            <a:off x="1690687" y="471487"/>
            <a:ext cx="8810625" cy="5915025"/>
          </a:xfrm>
          <a:prstGeom prst="rect">
            <a:avLst/>
          </a:prstGeom>
        </p:spPr>
      </p:pic>
      <p:pic>
        <p:nvPicPr>
          <p:cNvPr id="3" name="Recorded Sound">
            <a:hlinkClick r:id="" action="ppaction://media"/>
            <a:extLst>
              <a:ext uri="{FF2B5EF4-FFF2-40B4-BE49-F238E27FC236}">
                <a16:creationId xmlns:a16="http://schemas.microsoft.com/office/drawing/2014/main" id="{BF70A79B-CA5E-817C-F9CB-8DB30831E5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4381" y="1460292"/>
            <a:ext cx="609600" cy="609600"/>
          </a:xfrm>
          <a:prstGeom prst="rect">
            <a:avLst/>
          </a:prstGeom>
        </p:spPr>
      </p:pic>
    </p:spTree>
    <p:extLst>
      <p:ext uri="{BB962C8B-B14F-4D97-AF65-F5344CB8AC3E}">
        <p14:creationId xmlns:p14="http://schemas.microsoft.com/office/powerpoint/2010/main" val="2806818851"/>
      </p:ext>
    </p:extLst>
  </p:cSld>
  <p:clrMapOvr>
    <a:masterClrMapping/>
  </p:clrMapOvr>
  <mc:AlternateContent xmlns:mc="http://schemas.openxmlformats.org/markup-compatibility/2006" xmlns:p14="http://schemas.microsoft.com/office/powerpoint/2010/main">
    <mc:Choice Requires="p14">
      <p:transition spd="slow" p14:dur="2000" advTm="31609"/>
    </mc:Choice>
    <mc:Fallback xmlns="">
      <p:transition spd="slow" advTm="3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21846-36F7-9F2F-E096-1EED0FE1D715}"/>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28346AC8-A0A0-F068-9135-2B639F2AA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2B8F80A3-2876-071A-BD48-700C7F740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0A0B86A0-BF90-FC96-BE51-629C0EADE28D}"/>
              </a:ext>
            </a:extLst>
          </p:cNvPr>
          <p:cNvSpPr>
            <a:spLocks noGrp="1"/>
          </p:cNvSpPr>
          <p:nvPr>
            <p:ph type="subTitle" idx="1"/>
          </p:nvPr>
        </p:nvSpPr>
        <p:spPr>
          <a:xfrm>
            <a:off x="1265500" y="2820139"/>
            <a:ext cx="9477962" cy="4706912"/>
          </a:xfrm>
        </p:spPr>
        <p:txBody>
          <a:bodyPr anchor="t">
            <a:normAutofit/>
          </a:bodyPr>
          <a:lstStyle/>
          <a:p>
            <a:pPr algn="l"/>
            <a:r>
              <a:rPr lang="en-US" sz="2800" dirty="0">
                <a:solidFill>
                  <a:schemeClr val="tx2"/>
                </a:solidFill>
              </a:rPr>
              <a:t>As a  result of changes in fertility, mortality, and migration dynamics, the proportion of the population under 15 years of age declined from 51 percent in 1979 to 39 percent by 2002 to 37.3% by 2012 to 34.4 by 2023, while the proportion of those age 65 and over has been rising from 2.1% (JPFHS, 2002) to 3.2 % by the year 2012 to 3.7% by the year 2023.</a:t>
            </a:r>
          </a:p>
          <a:p>
            <a:endParaRPr lang="en-US" dirty="0">
              <a:solidFill>
                <a:schemeClr val="tx2"/>
              </a:solidFill>
            </a:endParaRPr>
          </a:p>
        </p:txBody>
      </p:sp>
      <p:grpSp>
        <p:nvGrpSpPr>
          <p:cNvPr id="67" name="Group 66">
            <a:extLst>
              <a:ext uri="{FF2B5EF4-FFF2-40B4-BE49-F238E27FC236}">
                <a16:creationId xmlns:a16="http://schemas.microsoft.com/office/drawing/2014/main" id="{AC83824F-C1E1-D85E-04DA-6EED5CBA5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1F1061D8-F46C-C763-C953-40784B44C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53FCF3EC-9BCF-BC99-1C7C-E550452BD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BAE1A42-3472-1B71-CDE5-268327721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0D434B7A-5F89-16AD-E7E6-1E7689A79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58280D5F-BFE1-94D8-2727-286490FE85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ACE8F177-FB3E-EADE-C46F-3CF0D97D9F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5551F11A-F75B-0DB6-C4C4-2184B66F0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83E42BB0-790D-408F-35E4-B8B1D92C0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E4E00F23-44D8-275C-1546-7D9886251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F5BB2DBC-342C-A91D-0E4C-575FD3A2ED62}"/>
              </a:ext>
            </a:extLst>
          </p:cNvPr>
          <p:cNvSpPr txBox="1"/>
          <p:nvPr/>
        </p:nvSpPr>
        <p:spPr>
          <a:xfrm>
            <a:off x="777422" y="442250"/>
            <a:ext cx="11109777" cy="1692771"/>
          </a:xfrm>
          <a:prstGeom prst="rect">
            <a:avLst/>
          </a:prstGeom>
          <a:noFill/>
        </p:spPr>
        <p:txBody>
          <a:bodyPr wrap="square">
            <a:spAutoFit/>
          </a:bodyPr>
          <a:lstStyle/>
          <a:p>
            <a:r>
              <a:rPr kumimoji="0" lang="en-US" sz="5200" b="0" i="0" u="none" strike="noStrike" kern="1200" cap="none" spc="0" normalizeH="0" baseline="0" noProof="0" dirty="0">
                <a:ln>
                  <a:noFill/>
                </a:ln>
                <a:solidFill>
                  <a:srgbClr val="0E2841"/>
                </a:solidFill>
                <a:effectLst/>
                <a:uLnTx/>
                <a:uFillTx/>
                <a:latin typeface="Aptos Display" panose="02110004020202020204"/>
                <a:ea typeface="+mj-ea"/>
                <a:cs typeface="+mj-cs"/>
              </a:rPr>
              <a:t>Primary Health Care Provision in Jordan: Summary, Update and Challenges</a:t>
            </a:r>
            <a:endParaRPr lang="en-US" dirty="0"/>
          </a:p>
        </p:txBody>
      </p:sp>
      <p:pic>
        <p:nvPicPr>
          <p:cNvPr id="2" name="Recorded Sound">
            <a:hlinkClick r:id="" action="ppaction://media"/>
            <a:extLst>
              <a:ext uri="{FF2B5EF4-FFF2-40B4-BE49-F238E27FC236}">
                <a16:creationId xmlns:a16="http://schemas.microsoft.com/office/drawing/2014/main" id="{94D049DD-CB50-B6EB-0BD1-E0BDC40097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47453" y="2116121"/>
            <a:ext cx="609600" cy="609600"/>
          </a:xfrm>
          <a:prstGeom prst="rect">
            <a:avLst/>
          </a:prstGeom>
        </p:spPr>
      </p:pic>
    </p:spTree>
    <p:extLst>
      <p:ext uri="{BB962C8B-B14F-4D97-AF65-F5344CB8AC3E}">
        <p14:creationId xmlns:p14="http://schemas.microsoft.com/office/powerpoint/2010/main" val="3529945446"/>
      </p:ext>
    </p:extLst>
  </p:cSld>
  <p:clrMapOvr>
    <a:masterClrMapping/>
  </p:clrMapOvr>
  <mc:AlternateContent xmlns:mc="http://schemas.openxmlformats.org/markup-compatibility/2006" xmlns:p14="http://schemas.microsoft.com/office/powerpoint/2010/main">
    <mc:Choice Requires="p14">
      <p:transition spd="slow" p14:dur="2000" advTm="33354"/>
    </mc:Choice>
    <mc:Fallback xmlns="">
      <p:transition spd="slow" advTm="3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847D53-F2C2-1B9E-A49C-7FE254537748}"/>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BA2F071F-7330-C791-804A-5B25A5D5B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F2DF09D4-9C0A-F295-EB2B-37C5F948B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Subtitle 39">
            <a:extLst>
              <a:ext uri="{FF2B5EF4-FFF2-40B4-BE49-F238E27FC236}">
                <a16:creationId xmlns:a16="http://schemas.microsoft.com/office/drawing/2014/main" id="{0D59A974-0CFE-2A98-6974-C466AD2707CB}"/>
              </a:ext>
            </a:extLst>
          </p:cNvPr>
          <p:cNvSpPr>
            <a:spLocks noGrp="1"/>
          </p:cNvSpPr>
          <p:nvPr>
            <p:ph type="subTitle" idx="1"/>
          </p:nvPr>
        </p:nvSpPr>
        <p:spPr>
          <a:xfrm>
            <a:off x="1564468" y="1795085"/>
            <a:ext cx="9469211" cy="4706912"/>
          </a:xfrm>
        </p:spPr>
        <p:txBody>
          <a:bodyPr anchor="t">
            <a:normAutofit/>
          </a:bodyPr>
          <a:lstStyle/>
          <a:p>
            <a:pPr algn="l"/>
            <a:r>
              <a:rPr lang="en-US" sz="2800" dirty="0">
                <a:solidFill>
                  <a:schemeClr val="tx2"/>
                </a:solidFill>
              </a:rPr>
              <a:t>While low infant mortality rates and high life expectancy - are among the best in the region, the population growth rate continues to be a major development constraint - especially when analyzed considering the quantity and quality of services to be provided to accommodate this rapid increase in population. </a:t>
            </a:r>
          </a:p>
          <a:p>
            <a:endParaRPr lang="en-US" dirty="0">
              <a:solidFill>
                <a:schemeClr val="tx2"/>
              </a:solidFill>
            </a:endParaRPr>
          </a:p>
        </p:txBody>
      </p:sp>
      <p:grpSp>
        <p:nvGrpSpPr>
          <p:cNvPr id="67" name="Group 66">
            <a:extLst>
              <a:ext uri="{FF2B5EF4-FFF2-40B4-BE49-F238E27FC236}">
                <a16:creationId xmlns:a16="http://schemas.microsoft.com/office/drawing/2014/main" id="{E2F4BB4D-FF84-6220-808A-1297F23E6D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8E1829EC-9590-622C-F31A-33B98CABA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DF9918CC-FEA0-C2D4-9238-C76D4BE82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850AF1E1-DF99-C3FA-BFAE-9FCACEDA60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55A96B03-D943-6489-DB3F-CFDDADBA5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F8C5A3FE-7AE5-57B6-0738-4AA2CBAB5B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270C311B-52D2-244A-103B-66D988A89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E5B6B1E8-E8ED-FF0E-5FE1-92C05C6C5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5602DD09-7064-EADB-5FCC-3BAD7CFD4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B061BDEA-AE0E-AC6F-A613-888EC82314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299ACFB5-6B96-EB86-87B8-833AF4F1FA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1405" y="710974"/>
            <a:ext cx="609600" cy="609600"/>
          </a:xfrm>
          <a:prstGeom prst="rect">
            <a:avLst/>
          </a:prstGeom>
        </p:spPr>
      </p:pic>
    </p:spTree>
    <p:extLst>
      <p:ext uri="{BB962C8B-B14F-4D97-AF65-F5344CB8AC3E}">
        <p14:creationId xmlns:p14="http://schemas.microsoft.com/office/powerpoint/2010/main" val="4250285498"/>
      </p:ext>
    </p:extLst>
  </p:cSld>
  <p:clrMapOvr>
    <a:masterClrMapping/>
  </p:clrMapOvr>
  <mc:AlternateContent xmlns:mc="http://schemas.openxmlformats.org/markup-compatibility/2006" xmlns:p14="http://schemas.microsoft.com/office/powerpoint/2010/main">
    <mc:Choice Requires="p14">
      <p:transition spd="slow" p14:dur="2000" advTm="36755"/>
    </mc:Choice>
    <mc:Fallback xmlns="">
      <p:transition spd="slow" advTm="3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6EFC5F-AED8-1704-B4BE-F0B170FB203C}"/>
            </a:ext>
          </a:extLst>
        </p:cNvPr>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B7AF98E-E3A0-B6A5-1818-AFAA9D401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47BFAFC8-F897-D41C-4A5C-260D08BFF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itle 38">
            <a:extLst>
              <a:ext uri="{FF2B5EF4-FFF2-40B4-BE49-F238E27FC236}">
                <a16:creationId xmlns:a16="http://schemas.microsoft.com/office/drawing/2014/main" id="{82CB4F71-B075-897B-D850-5CF69E8E76BE}"/>
              </a:ext>
            </a:extLst>
          </p:cNvPr>
          <p:cNvSpPr>
            <a:spLocks noGrp="1"/>
          </p:cNvSpPr>
          <p:nvPr>
            <p:ph type="ctrTitle"/>
          </p:nvPr>
        </p:nvSpPr>
        <p:spPr>
          <a:xfrm>
            <a:off x="1233456" y="2397325"/>
            <a:ext cx="10684151" cy="1991979"/>
          </a:xfrm>
        </p:spPr>
        <p:txBody>
          <a:bodyPr anchor="b">
            <a:normAutofit/>
          </a:bodyPr>
          <a:lstStyle/>
          <a:p>
            <a:r>
              <a:rPr lang="en-US" sz="5200" b="1" dirty="0">
                <a:solidFill>
                  <a:schemeClr val="tx2"/>
                </a:solidFill>
              </a:rPr>
              <a:t>Causes of Death ( Mortality )</a:t>
            </a:r>
            <a:br>
              <a:rPr lang="en-US" sz="5200" b="1" dirty="0">
                <a:solidFill>
                  <a:schemeClr val="tx2"/>
                </a:solidFill>
              </a:rPr>
            </a:br>
            <a:endParaRPr lang="en-US" sz="5200" b="1" dirty="0">
              <a:solidFill>
                <a:schemeClr val="tx2"/>
              </a:solidFill>
            </a:endParaRPr>
          </a:p>
        </p:txBody>
      </p:sp>
      <p:grpSp>
        <p:nvGrpSpPr>
          <p:cNvPr id="67" name="Group 66">
            <a:extLst>
              <a:ext uri="{FF2B5EF4-FFF2-40B4-BE49-F238E27FC236}">
                <a16:creationId xmlns:a16="http://schemas.microsoft.com/office/drawing/2014/main" id="{69D33DA4-0648-C237-C4FE-E162D71DB6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69" name="Freeform: Shape 68">
              <a:extLst>
                <a:ext uri="{FF2B5EF4-FFF2-40B4-BE49-F238E27FC236}">
                  <a16:creationId xmlns:a16="http://schemas.microsoft.com/office/drawing/2014/main" id="{147CADA3-177F-D525-569F-3B907D750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B48293CA-0E7F-50CC-14C7-9E5C8CC2A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38B5F0B0-5880-6A13-72EE-727E12050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E64907D1-8965-6FE0-721F-3E37E25D7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2" name="Group 91">
            <a:extLst>
              <a:ext uri="{FF2B5EF4-FFF2-40B4-BE49-F238E27FC236}">
                <a16:creationId xmlns:a16="http://schemas.microsoft.com/office/drawing/2014/main" id="{E624EC6A-B927-0347-BCDA-98465802BB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94" name="Freeform: Shape 93">
              <a:extLst>
                <a:ext uri="{FF2B5EF4-FFF2-40B4-BE49-F238E27FC236}">
                  <a16:creationId xmlns:a16="http://schemas.microsoft.com/office/drawing/2014/main" id="{4C578789-460A-DB8C-FF55-36C635CC5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FF5183F3-1D36-B5BC-7F20-4DE60FAE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FA8ED866-2908-C371-88CC-F9A4E62D6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21615B2-E432-DDF5-FBAB-3230BAC39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Recorded Sound">
            <a:hlinkClick r:id="" action="ppaction://media"/>
            <a:extLst>
              <a:ext uri="{FF2B5EF4-FFF2-40B4-BE49-F238E27FC236}">
                <a16:creationId xmlns:a16="http://schemas.microsoft.com/office/drawing/2014/main" id="{8C375A89-BFBF-75DB-E518-DED107190E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7229" y="2869907"/>
            <a:ext cx="609600" cy="609600"/>
          </a:xfrm>
          <a:prstGeom prst="rect">
            <a:avLst/>
          </a:prstGeom>
        </p:spPr>
      </p:pic>
    </p:spTree>
    <p:extLst>
      <p:ext uri="{BB962C8B-B14F-4D97-AF65-F5344CB8AC3E}">
        <p14:creationId xmlns:p14="http://schemas.microsoft.com/office/powerpoint/2010/main" val="572166593"/>
      </p:ext>
    </p:extLst>
  </p:cSld>
  <p:clrMapOvr>
    <a:masterClrMapping/>
  </p:clrMapOvr>
  <mc:AlternateContent xmlns:mc="http://schemas.openxmlformats.org/markup-compatibility/2006" xmlns:p14="http://schemas.microsoft.com/office/powerpoint/2010/main">
    <mc:Choice Requires="p14">
      <p:transition spd="slow" p14:dur="2000" advTm="16252"/>
    </mc:Choice>
    <mc:Fallback xmlns="">
      <p:transition spd="slow" advTm="1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313</TotalTime>
  <Words>1149</Words>
  <Application>Microsoft Office PowerPoint</Application>
  <PresentationFormat>Widescreen</PresentationFormat>
  <Paragraphs>66</Paragraphs>
  <Slides>27</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Bernard MT Condensed</vt:lpstr>
      <vt:lpstr>Wingdings</vt:lpstr>
      <vt:lpstr>Office Theme</vt:lpstr>
      <vt:lpstr>PHC IN JORDAN  &amp; HEALTH EDUCATION</vt:lpstr>
      <vt:lpstr>Current health status and health care in Jordan according to population and family health survey (JPFHS)</vt:lpstr>
      <vt:lpstr>PowerPoint Presentation</vt:lpstr>
      <vt:lpstr>Selected Indicators 2023</vt:lpstr>
      <vt:lpstr>PowerPoint Presentation</vt:lpstr>
      <vt:lpstr>PowerPoint Presentation</vt:lpstr>
      <vt:lpstr>PowerPoint Presentation</vt:lpstr>
      <vt:lpstr>PowerPoint Presentation</vt:lpstr>
      <vt:lpstr>Causes of Death ( Mortality ) </vt:lpstr>
      <vt:lpstr>PowerPoint Presentation</vt:lpstr>
      <vt:lpstr>PowerPoint Presentation</vt:lpstr>
      <vt:lpstr>PowerPoint Presentation</vt:lpstr>
      <vt:lpstr>PowerPoint Presentation</vt:lpstr>
      <vt:lpstr>PowerPoint Presentation</vt:lpstr>
      <vt:lpstr>Health promotion</vt:lpstr>
      <vt:lpstr>Health Education (HE) in Jordan</vt:lpstr>
      <vt:lpstr>مديرية الرعاية    الصحية الاساسية </vt:lpstr>
      <vt:lpstr>Health Education (HE)</vt:lpstr>
      <vt:lpstr>Main goal of health education is:</vt:lpstr>
      <vt:lpstr>Who is the health educator?</vt:lpstr>
      <vt:lpstr>Target groups for health education programs</vt:lpstr>
      <vt:lpstr>Approaches of HE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Mishkah Bani Mustafa</dc:creator>
  <cp:lastModifiedBy>Mishkah Bani Mustafa</cp:lastModifiedBy>
  <cp:revision>25</cp:revision>
  <dcterms:created xsi:type="dcterms:W3CDTF">2024-10-28T08:11:41Z</dcterms:created>
  <dcterms:modified xsi:type="dcterms:W3CDTF">2026-03-05T19:13:30Z</dcterms:modified>
</cp:coreProperties>
</file>