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304" r:id="rId3"/>
    <p:sldId id="275" r:id="rId4"/>
    <p:sldId id="274" r:id="rId5"/>
    <p:sldId id="265" r:id="rId6"/>
    <p:sldId id="261" r:id="rId7"/>
    <p:sldId id="263" r:id="rId8"/>
    <p:sldId id="292" r:id="rId9"/>
    <p:sldId id="294" r:id="rId10"/>
    <p:sldId id="295" r:id="rId11"/>
    <p:sldId id="296" r:id="rId12"/>
    <p:sldId id="290" r:id="rId13"/>
    <p:sldId id="285" r:id="rId14"/>
    <p:sldId id="297" r:id="rId15"/>
    <p:sldId id="309" r:id="rId16"/>
    <p:sldId id="305" r:id="rId17"/>
    <p:sldId id="306" r:id="rId18"/>
    <p:sldId id="307" r:id="rId19"/>
    <p:sldId id="308" r:id="rId20"/>
    <p:sldId id="262" r:id="rId21"/>
    <p:sldId id="298" r:id="rId22"/>
    <p:sldId id="299" r:id="rId23"/>
    <p:sldId id="269" r:id="rId24"/>
    <p:sldId id="302" r:id="rId25"/>
    <p:sldId id="301" r:id="rId26"/>
    <p:sldId id="303" r:id="rId27"/>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41" autoAdjust="0"/>
    <p:restoredTop sz="94660"/>
  </p:normalViewPr>
  <p:slideViewPr>
    <p:cSldViewPr snapToGrid="0">
      <p:cViewPr varScale="1">
        <p:scale>
          <a:sx n="69" d="100"/>
          <a:sy n="69" d="100"/>
        </p:scale>
        <p:origin x="558"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shkah Bani Mustafa" userId="d1e6a3db-43a1-4457-9a79-e4061c657295" providerId="ADAL" clId="{4AAD878B-8E62-45FC-8112-DE8C4BE4E746}"/>
    <pc:docChg chg="undo custSel addSld delSld modSld">
      <pc:chgData name="Mishkah Bani Mustafa" userId="d1e6a3db-43a1-4457-9a79-e4061c657295" providerId="ADAL" clId="{4AAD878B-8E62-45FC-8112-DE8C4BE4E746}" dt="2025-12-27T15:00:04.144" v="14" actId="207"/>
      <pc:docMkLst>
        <pc:docMk/>
      </pc:docMkLst>
      <pc:sldChg chg="addSp delSp modSp mod">
        <pc:chgData name="Mishkah Bani Mustafa" userId="d1e6a3db-43a1-4457-9a79-e4061c657295" providerId="ADAL" clId="{4AAD878B-8E62-45FC-8112-DE8C4BE4E746}" dt="2025-12-27T14:34:16.056" v="3" actId="478"/>
        <pc:sldMkLst>
          <pc:docMk/>
          <pc:sldMk cId="2122634886" sldId="256"/>
        </pc:sldMkLst>
        <pc:spChg chg="del">
          <ac:chgData name="Mishkah Bani Mustafa" userId="d1e6a3db-43a1-4457-9a79-e4061c657295" providerId="ADAL" clId="{4AAD878B-8E62-45FC-8112-DE8C4BE4E746}" dt="2025-12-27T14:34:13.306" v="2" actId="478"/>
          <ac:spMkLst>
            <pc:docMk/>
            <pc:sldMk cId="2122634886" sldId="256"/>
            <ac:spMk id="3" creationId="{00000000-0000-0000-0000-000000000000}"/>
          </ac:spMkLst>
        </pc:spChg>
        <pc:spChg chg="add del mod">
          <ac:chgData name="Mishkah Bani Mustafa" userId="d1e6a3db-43a1-4457-9a79-e4061c657295" providerId="ADAL" clId="{4AAD878B-8E62-45FC-8112-DE8C4BE4E746}" dt="2025-12-27T14:34:16.056" v="3" actId="478"/>
          <ac:spMkLst>
            <pc:docMk/>
            <pc:sldMk cId="2122634886" sldId="256"/>
            <ac:spMk id="5" creationId="{B3286828-E0AC-4E62-85ED-B7AA288EB81F}"/>
          </ac:spMkLst>
        </pc:spChg>
      </pc:sldChg>
      <pc:sldChg chg="modSp mod">
        <pc:chgData name="Mishkah Bani Mustafa" userId="d1e6a3db-43a1-4457-9a79-e4061c657295" providerId="ADAL" clId="{4AAD878B-8E62-45FC-8112-DE8C4BE4E746}" dt="2025-12-27T14:56:09.980" v="12" actId="207"/>
        <pc:sldMkLst>
          <pc:docMk/>
          <pc:sldMk cId="2557422118" sldId="262"/>
        </pc:sldMkLst>
        <pc:spChg chg="mod">
          <ac:chgData name="Mishkah Bani Mustafa" userId="d1e6a3db-43a1-4457-9a79-e4061c657295" providerId="ADAL" clId="{4AAD878B-8E62-45FC-8112-DE8C4BE4E746}" dt="2025-12-27T14:56:09.980" v="12" actId="207"/>
          <ac:spMkLst>
            <pc:docMk/>
            <pc:sldMk cId="2557422118" sldId="262"/>
            <ac:spMk id="3" creationId="{00000000-0000-0000-0000-000000000000}"/>
          </ac:spMkLst>
        </pc:spChg>
      </pc:sldChg>
      <pc:sldChg chg="del">
        <pc:chgData name="Mishkah Bani Mustafa" userId="d1e6a3db-43a1-4457-9a79-e4061c657295" providerId="ADAL" clId="{4AAD878B-8E62-45FC-8112-DE8C4BE4E746}" dt="2025-12-27T14:34:25.544" v="4" actId="2696"/>
        <pc:sldMkLst>
          <pc:docMk/>
          <pc:sldMk cId="541229976" sldId="264"/>
        </pc:sldMkLst>
      </pc:sldChg>
      <pc:sldChg chg="modSp mod">
        <pc:chgData name="Mishkah Bani Mustafa" userId="d1e6a3db-43a1-4457-9a79-e4061c657295" providerId="ADAL" clId="{4AAD878B-8E62-45FC-8112-DE8C4BE4E746}" dt="2025-12-27T14:58:57.466" v="13" actId="207"/>
        <pc:sldMkLst>
          <pc:docMk/>
          <pc:sldMk cId="2777151871" sldId="301"/>
        </pc:sldMkLst>
        <pc:spChg chg="mod">
          <ac:chgData name="Mishkah Bani Mustafa" userId="d1e6a3db-43a1-4457-9a79-e4061c657295" providerId="ADAL" clId="{4AAD878B-8E62-45FC-8112-DE8C4BE4E746}" dt="2025-12-27T14:58:57.466" v="13" actId="207"/>
          <ac:spMkLst>
            <pc:docMk/>
            <pc:sldMk cId="2777151871" sldId="301"/>
            <ac:spMk id="3" creationId="{00000000-0000-0000-0000-000000000000}"/>
          </ac:spMkLst>
        </pc:spChg>
      </pc:sldChg>
      <pc:sldChg chg="modSp mod">
        <pc:chgData name="Mishkah Bani Mustafa" userId="d1e6a3db-43a1-4457-9a79-e4061c657295" providerId="ADAL" clId="{4AAD878B-8E62-45FC-8112-DE8C4BE4E746}" dt="2025-12-27T15:00:04.144" v="14" actId="207"/>
        <pc:sldMkLst>
          <pc:docMk/>
          <pc:sldMk cId="1409787627" sldId="303"/>
        </pc:sldMkLst>
        <pc:spChg chg="mod">
          <ac:chgData name="Mishkah Bani Mustafa" userId="d1e6a3db-43a1-4457-9a79-e4061c657295" providerId="ADAL" clId="{4AAD878B-8E62-45FC-8112-DE8C4BE4E746}" dt="2025-12-27T15:00:04.144" v="14" actId="207"/>
          <ac:spMkLst>
            <pc:docMk/>
            <pc:sldMk cId="1409787627" sldId="303"/>
            <ac:spMk id="3" creationId="{00000000-0000-0000-0000-000000000000}"/>
          </ac:spMkLst>
        </pc:spChg>
      </pc:sldChg>
      <pc:sldChg chg="new del">
        <pc:chgData name="Mishkah Bani Mustafa" userId="d1e6a3db-43a1-4457-9a79-e4061c657295" providerId="ADAL" clId="{4AAD878B-8E62-45FC-8112-DE8C4BE4E746}" dt="2025-12-27T14:39:18.587" v="6" actId="680"/>
        <pc:sldMkLst>
          <pc:docMk/>
          <pc:sldMk cId="1237313847" sldId="31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6FDE26-D35A-4E47-BF38-8968E8440AB1}" type="datetimeFigureOut">
              <a:rPr lang="en-US" smtClean="0"/>
              <a:pPr/>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CB29B1-1954-454B-A219-1362EC7D2324}"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1271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6FDE26-D35A-4E47-BF38-8968E8440AB1}" type="datetimeFigureOut">
              <a:rPr lang="en-US" smtClean="0"/>
              <a:pPr/>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CB29B1-1954-454B-A219-1362EC7D2324}" type="slidenum">
              <a:rPr lang="en-US" smtClean="0"/>
              <a:pPr/>
              <a:t>‹#›</a:t>
            </a:fld>
            <a:endParaRPr lang="en-US"/>
          </a:p>
        </p:txBody>
      </p:sp>
    </p:spTree>
    <p:extLst>
      <p:ext uri="{BB962C8B-B14F-4D97-AF65-F5344CB8AC3E}">
        <p14:creationId xmlns:p14="http://schemas.microsoft.com/office/powerpoint/2010/main" val="1007359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6FDE26-D35A-4E47-BF38-8968E8440AB1}" type="datetimeFigureOut">
              <a:rPr lang="en-US" smtClean="0"/>
              <a:pPr/>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CB29B1-1954-454B-A219-1362EC7D2324}" type="slidenum">
              <a:rPr lang="en-US" smtClean="0"/>
              <a:pPr/>
              <a:t>‹#›</a:t>
            </a:fld>
            <a:endParaRPr lang="en-US"/>
          </a:p>
        </p:txBody>
      </p:sp>
    </p:spTree>
    <p:extLst>
      <p:ext uri="{BB962C8B-B14F-4D97-AF65-F5344CB8AC3E}">
        <p14:creationId xmlns:p14="http://schemas.microsoft.com/office/powerpoint/2010/main" val="437326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6FDE26-D35A-4E47-BF38-8968E8440AB1}" type="datetimeFigureOut">
              <a:rPr lang="en-US" smtClean="0"/>
              <a:pPr/>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CB29B1-1954-454B-A219-1362EC7D2324}" type="slidenum">
              <a:rPr lang="en-US" smtClean="0"/>
              <a:pPr/>
              <a:t>‹#›</a:t>
            </a:fld>
            <a:endParaRPr lang="en-US"/>
          </a:p>
        </p:txBody>
      </p:sp>
    </p:spTree>
    <p:extLst>
      <p:ext uri="{BB962C8B-B14F-4D97-AF65-F5344CB8AC3E}">
        <p14:creationId xmlns:p14="http://schemas.microsoft.com/office/powerpoint/2010/main" val="1299411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6FDE26-D35A-4E47-BF38-8968E8440AB1}" type="datetimeFigureOut">
              <a:rPr lang="en-US" smtClean="0"/>
              <a:pPr/>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CB29B1-1954-454B-A219-1362EC7D2324}"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3997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6FDE26-D35A-4E47-BF38-8968E8440AB1}" type="datetimeFigureOut">
              <a:rPr lang="en-US" smtClean="0"/>
              <a:pPr/>
              <a:t>12/27/2025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CB29B1-1954-454B-A219-1362EC7D2324}" type="slidenum">
              <a:rPr lang="en-US" smtClean="0"/>
              <a:pPr/>
              <a:t>‹#›</a:t>
            </a:fld>
            <a:endParaRPr lang="en-US"/>
          </a:p>
        </p:txBody>
      </p:sp>
    </p:spTree>
    <p:extLst>
      <p:ext uri="{BB962C8B-B14F-4D97-AF65-F5344CB8AC3E}">
        <p14:creationId xmlns:p14="http://schemas.microsoft.com/office/powerpoint/2010/main" val="2085603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6FDE26-D35A-4E47-BF38-8968E8440AB1}" type="datetimeFigureOut">
              <a:rPr lang="en-US" smtClean="0"/>
              <a:pPr/>
              <a:t>12/27/2025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CB29B1-1954-454B-A219-1362EC7D2324}" type="slidenum">
              <a:rPr lang="en-US" smtClean="0"/>
              <a:pPr/>
              <a:t>‹#›</a:t>
            </a:fld>
            <a:endParaRPr lang="en-US"/>
          </a:p>
        </p:txBody>
      </p:sp>
    </p:spTree>
    <p:extLst>
      <p:ext uri="{BB962C8B-B14F-4D97-AF65-F5344CB8AC3E}">
        <p14:creationId xmlns:p14="http://schemas.microsoft.com/office/powerpoint/2010/main" val="2334892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6FDE26-D35A-4E47-BF38-8968E8440AB1}" type="datetimeFigureOut">
              <a:rPr lang="en-US" smtClean="0"/>
              <a:pPr/>
              <a:t>12/27/2025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CB29B1-1954-454B-A219-1362EC7D2324}" type="slidenum">
              <a:rPr lang="en-US" smtClean="0"/>
              <a:pPr/>
              <a:t>‹#›</a:t>
            </a:fld>
            <a:endParaRPr lang="en-US"/>
          </a:p>
        </p:txBody>
      </p:sp>
    </p:spTree>
    <p:extLst>
      <p:ext uri="{BB962C8B-B14F-4D97-AF65-F5344CB8AC3E}">
        <p14:creationId xmlns:p14="http://schemas.microsoft.com/office/powerpoint/2010/main" val="1306388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66FDE26-D35A-4E47-BF38-8968E8440AB1}" type="datetimeFigureOut">
              <a:rPr lang="en-US" smtClean="0"/>
              <a:pPr/>
              <a:t>12/27/2025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5CB29B1-1954-454B-A219-1362EC7D2324}" type="slidenum">
              <a:rPr lang="en-US" smtClean="0"/>
              <a:pPr/>
              <a:t>‹#›</a:t>
            </a:fld>
            <a:endParaRPr lang="en-US"/>
          </a:p>
        </p:txBody>
      </p:sp>
    </p:spTree>
    <p:extLst>
      <p:ext uri="{BB962C8B-B14F-4D97-AF65-F5344CB8AC3E}">
        <p14:creationId xmlns:p14="http://schemas.microsoft.com/office/powerpoint/2010/main" val="212119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66FDE26-D35A-4E47-BF38-8968E8440AB1}" type="datetimeFigureOut">
              <a:rPr lang="en-US" smtClean="0"/>
              <a:pPr/>
              <a:t>12/27/2025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5CB29B1-1954-454B-A219-1362EC7D2324}" type="slidenum">
              <a:rPr lang="en-US" smtClean="0"/>
              <a:pPr/>
              <a:t>‹#›</a:t>
            </a:fld>
            <a:endParaRPr lang="en-US"/>
          </a:p>
        </p:txBody>
      </p:sp>
    </p:spTree>
    <p:extLst>
      <p:ext uri="{BB962C8B-B14F-4D97-AF65-F5344CB8AC3E}">
        <p14:creationId xmlns:p14="http://schemas.microsoft.com/office/powerpoint/2010/main" val="1682512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6FDE26-D35A-4E47-BF38-8968E8440AB1}" type="datetimeFigureOut">
              <a:rPr lang="en-US" smtClean="0"/>
              <a:pPr/>
              <a:t>12/27/2025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CB29B1-1954-454B-A219-1362EC7D2324}" type="slidenum">
              <a:rPr lang="en-US" smtClean="0"/>
              <a:pPr/>
              <a:t>‹#›</a:t>
            </a:fld>
            <a:endParaRPr lang="en-US"/>
          </a:p>
        </p:txBody>
      </p:sp>
    </p:spTree>
    <p:extLst>
      <p:ext uri="{BB962C8B-B14F-4D97-AF65-F5344CB8AC3E}">
        <p14:creationId xmlns:p14="http://schemas.microsoft.com/office/powerpoint/2010/main" val="3465566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66FDE26-D35A-4E47-BF38-8968E8440AB1}" type="datetimeFigureOut">
              <a:rPr lang="en-US" smtClean="0"/>
              <a:pPr/>
              <a:t>12/27/2025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5CB29B1-1954-454B-A219-1362EC7D2324}"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90691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2963042"/>
          </a:xfrm>
        </p:spPr>
        <p:txBody>
          <a:bodyPr>
            <a:normAutofit/>
          </a:bodyPr>
          <a:lstStyle/>
          <a:p>
            <a:r>
              <a:rPr lang="en-US" sz="9600" b="1" dirty="0">
                <a:solidFill>
                  <a:srgbClr val="FF0000"/>
                </a:solidFill>
                <a:latin typeface="+mn-lt"/>
              </a:rPr>
              <a:t>Food Contamination</a:t>
            </a:r>
          </a:p>
        </p:txBody>
      </p:sp>
    </p:spTree>
    <p:extLst>
      <p:ext uri="{BB962C8B-B14F-4D97-AF65-F5344CB8AC3E}">
        <p14:creationId xmlns:p14="http://schemas.microsoft.com/office/powerpoint/2010/main" val="2122634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310185"/>
          </a:xfrm>
        </p:spPr>
        <p:txBody>
          <a:bodyPr>
            <a:normAutofit/>
          </a:bodyPr>
          <a:lstStyle/>
          <a:p>
            <a:pPr marL="91440" lvl="0" indent="-91440">
              <a:lnSpc>
                <a:spcPct val="90000"/>
              </a:lnSpc>
              <a:spcBef>
                <a:spcPts val="1200"/>
              </a:spcBef>
              <a:spcAft>
                <a:spcPts val="200"/>
              </a:spcAft>
            </a:pPr>
            <a:r>
              <a:rPr lang="en-US" sz="3600" b="1" spc="0" dirty="0" err="1">
                <a:solidFill>
                  <a:srgbClr val="3333CD"/>
                </a:solidFill>
                <a:latin typeface="TTE1A25C78t00"/>
                <a:ea typeface="+mn-ea"/>
                <a:cs typeface="+mn-cs"/>
              </a:rPr>
              <a:t>Toxicoinfectious</a:t>
            </a:r>
            <a:r>
              <a:rPr lang="en-US" sz="3600" b="1" spc="0" dirty="0">
                <a:solidFill>
                  <a:srgbClr val="3333CD"/>
                </a:solidFill>
                <a:latin typeface="TTE1A25C78t00"/>
                <a:ea typeface="+mn-ea"/>
                <a:cs typeface="+mn-cs"/>
              </a:rPr>
              <a:t> Bacteria </a:t>
            </a:r>
            <a:br>
              <a:rPr lang="en-US" sz="3600" b="1" spc="0" dirty="0">
                <a:solidFill>
                  <a:srgbClr val="3333CD"/>
                </a:solidFill>
                <a:latin typeface="TTE1A25C78t00"/>
                <a:ea typeface="+mn-ea"/>
                <a:cs typeface="+mn-cs"/>
              </a:rPr>
            </a:br>
            <a:r>
              <a:rPr lang="en-US" sz="3600" b="1" spc="0" dirty="0">
                <a:solidFill>
                  <a:srgbClr val="3333CD"/>
                </a:solidFill>
                <a:latin typeface="TTE1A25C78t00"/>
                <a:ea typeface="+mn-ea"/>
                <a:cs typeface="+mn-cs"/>
              </a:rPr>
              <a:t>(Food Intoxication)</a:t>
            </a:r>
            <a:endParaRPr lang="en-US" sz="5400" b="1" dirty="0"/>
          </a:p>
        </p:txBody>
      </p:sp>
      <p:sp>
        <p:nvSpPr>
          <p:cNvPr id="3" name="Content Placeholder 2"/>
          <p:cNvSpPr>
            <a:spLocks noGrp="1"/>
          </p:cNvSpPr>
          <p:nvPr>
            <p:ph idx="1"/>
          </p:nvPr>
        </p:nvSpPr>
        <p:spPr>
          <a:xfrm>
            <a:off x="1097280" y="2077746"/>
            <a:ext cx="10058400" cy="4023360"/>
          </a:xfrm>
        </p:spPr>
        <p:txBody>
          <a:bodyPr>
            <a:normAutofit/>
          </a:bodyPr>
          <a:lstStyle/>
          <a:p>
            <a:pPr>
              <a:buFont typeface="Wingdings" panose="05000000000000000000" pitchFamily="2" charset="2"/>
              <a:buChar char="q"/>
            </a:pPr>
            <a:r>
              <a:rPr lang="en-US" sz="3200" b="1" dirty="0">
                <a:solidFill>
                  <a:srgbClr val="9A0000"/>
                </a:solidFill>
                <a:latin typeface="TTE29C7820t00"/>
              </a:rPr>
              <a:t>Staphylococcus Aureus</a:t>
            </a:r>
          </a:p>
          <a:p>
            <a:pPr>
              <a:buFont typeface="Wingdings" panose="05000000000000000000" pitchFamily="2" charset="2"/>
              <a:buChar char="q"/>
            </a:pPr>
            <a:r>
              <a:rPr lang="en-US" sz="3200" b="1" dirty="0">
                <a:solidFill>
                  <a:srgbClr val="9A0000"/>
                </a:solidFill>
                <a:latin typeface="TTE29C7820t00"/>
              </a:rPr>
              <a:t>VIBRIO CHOLERAE</a:t>
            </a:r>
          </a:p>
          <a:p>
            <a:pPr>
              <a:buFont typeface="Wingdings" panose="05000000000000000000" pitchFamily="2" charset="2"/>
              <a:buChar char="q"/>
            </a:pPr>
            <a:r>
              <a:rPr lang="en-US" sz="3200" b="1" dirty="0">
                <a:solidFill>
                  <a:srgbClr val="9A0000"/>
                </a:solidFill>
                <a:latin typeface="TTE29C7820t00"/>
              </a:rPr>
              <a:t>BACILLUS CEREUS </a:t>
            </a:r>
            <a:r>
              <a:rPr lang="en-US" sz="2800" b="1" dirty="0">
                <a:solidFill>
                  <a:srgbClr val="9A0000"/>
                </a:solidFill>
                <a:latin typeface="TTE29C7820t00"/>
              </a:rPr>
              <a:t>(DIARRHEAL-TYPE) </a:t>
            </a:r>
          </a:p>
          <a:p>
            <a:pPr>
              <a:buFont typeface="Wingdings" panose="05000000000000000000" pitchFamily="2" charset="2"/>
              <a:buChar char="q"/>
            </a:pPr>
            <a:r>
              <a:rPr lang="en-US" sz="3200" b="1" dirty="0">
                <a:solidFill>
                  <a:srgbClr val="9A0000"/>
                </a:solidFill>
                <a:latin typeface="TTE29C7820t00"/>
              </a:rPr>
              <a:t>Clostridium BOTULINUM </a:t>
            </a:r>
            <a:r>
              <a:rPr lang="en-US" sz="2800" b="1" dirty="0">
                <a:solidFill>
                  <a:srgbClr val="9A0000"/>
                </a:solidFill>
                <a:latin typeface="TTE29C7820t00"/>
              </a:rPr>
              <a:t>(IN INFANTS) </a:t>
            </a:r>
          </a:p>
          <a:p>
            <a:pPr>
              <a:buFont typeface="Wingdings" panose="05000000000000000000" pitchFamily="2" charset="2"/>
              <a:buChar char="q"/>
            </a:pPr>
            <a:r>
              <a:rPr lang="en-US" sz="3200" b="1" dirty="0">
                <a:solidFill>
                  <a:srgbClr val="9A0000"/>
                </a:solidFill>
                <a:latin typeface="TTE29C7820t00"/>
              </a:rPr>
              <a:t>Clostridium PERFRINGENS </a:t>
            </a:r>
          </a:p>
          <a:p>
            <a:pPr>
              <a:buFont typeface="Wingdings" panose="05000000000000000000" pitchFamily="2" charset="2"/>
              <a:buChar char="q"/>
            </a:pPr>
            <a:r>
              <a:rPr lang="en-US" sz="2800" b="1" dirty="0">
                <a:solidFill>
                  <a:srgbClr val="9A0000"/>
                </a:solidFill>
                <a:latin typeface="TTE29C7820t00"/>
              </a:rPr>
              <a:t> </a:t>
            </a:r>
            <a:r>
              <a:rPr lang="en-US" sz="3200" b="1" dirty="0">
                <a:solidFill>
                  <a:srgbClr val="C00000"/>
                </a:solidFill>
                <a:latin typeface="TTE1A25C78t00"/>
              </a:rPr>
              <a:t>ENTEROTOXIGENIC</a:t>
            </a:r>
            <a:r>
              <a:rPr lang="en-US" sz="3200" dirty="0">
                <a:solidFill>
                  <a:srgbClr val="C00000"/>
                </a:solidFill>
                <a:latin typeface="TTE1A25C78t00"/>
              </a:rPr>
              <a:t> </a:t>
            </a:r>
            <a:r>
              <a:rPr lang="en-US" sz="3200" b="1" dirty="0">
                <a:solidFill>
                  <a:srgbClr val="9A0000"/>
                </a:solidFill>
                <a:latin typeface="TTE29C7820t00"/>
              </a:rPr>
              <a:t>E. COLI (traveler’s diarrhea)</a:t>
            </a:r>
          </a:p>
        </p:txBody>
      </p:sp>
    </p:spTree>
    <p:extLst>
      <p:ext uri="{BB962C8B-B14F-4D97-AF65-F5344CB8AC3E}">
        <p14:creationId xmlns:p14="http://schemas.microsoft.com/office/powerpoint/2010/main" val="3056613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207346"/>
          </a:xfrm>
        </p:spPr>
        <p:txBody>
          <a:bodyPr>
            <a:normAutofit/>
          </a:bodyPr>
          <a:lstStyle/>
          <a:p>
            <a:r>
              <a:rPr lang="en-US" sz="6000" b="1" dirty="0">
                <a:solidFill>
                  <a:srgbClr val="FF0000"/>
                </a:solidFill>
                <a:latin typeface="+mn-lt"/>
              </a:rPr>
              <a:t>Food Intoxication</a:t>
            </a:r>
          </a:p>
        </p:txBody>
      </p:sp>
      <p:sp>
        <p:nvSpPr>
          <p:cNvPr id="3" name="Content Placeholder 2"/>
          <p:cNvSpPr>
            <a:spLocks noGrp="1"/>
          </p:cNvSpPr>
          <p:nvPr>
            <p:ph idx="1"/>
          </p:nvPr>
        </p:nvSpPr>
        <p:spPr>
          <a:xfrm>
            <a:off x="1097280" y="1845733"/>
            <a:ext cx="10058400" cy="4477793"/>
          </a:xfrm>
        </p:spPr>
        <p:txBody>
          <a:bodyPr>
            <a:normAutofit/>
          </a:bodyPr>
          <a:lstStyle/>
          <a:p>
            <a:r>
              <a:rPr lang="en-US" sz="2400" b="1" dirty="0">
                <a:solidFill>
                  <a:srgbClr val="0070C0"/>
                </a:solidFill>
                <a:latin typeface="TTE29C7820t00"/>
              </a:rPr>
              <a:t>GROWS/MULITPLIES IN FOOD</a:t>
            </a:r>
          </a:p>
          <a:p>
            <a:r>
              <a:rPr lang="en-US" sz="1200" b="1" dirty="0">
                <a:solidFill>
                  <a:srgbClr val="0070C0"/>
                </a:solidFill>
                <a:latin typeface="TTE1A552C0t00"/>
              </a:rPr>
              <a:t> </a:t>
            </a:r>
            <a:r>
              <a:rPr lang="en-US" b="1" dirty="0">
                <a:solidFill>
                  <a:srgbClr val="0070C0"/>
                </a:solidFill>
                <a:latin typeface="TTE29C7820t00"/>
              </a:rPr>
              <a:t>	IMPACTED BY FOOD ENVIRONMENT</a:t>
            </a:r>
          </a:p>
          <a:p>
            <a:r>
              <a:rPr lang="en-US" sz="1200" b="1" dirty="0">
                <a:solidFill>
                  <a:srgbClr val="0070C0"/>
                </a:solidFill>
                <a:latin typeface="TTE1A552C0t00"/>
              </a:rPr>
              <a:t> 	</a:t>
            </a:r>
            <a:r>
              <a:rPr lang="en-US" b="1" dirty="0">
                <a:solidFill>
                  <a:srgbClr val="0070C0"/>
                </a:solidFill>
                <a:latin typeface="TTE29C7820t00"/>
              </a:rPr>
              <a:t>TEMPERATURE ABUSE</a:t>
            </a:r>
          </a:p>
          <a:p>
            <a:r>
              <a:rPr lang="en-US" sz="2400" b="1" dirty="0">
                <a:solidFill>
                  <a:srgbClr val="0070C0"/>
                </a:solidFill>
                <a:latin typeface="TTE29C7820t00"/>
              </a:rPr>
              <a:t>PRODUCES </a:t>
            </a:r>
            <a:r>
              <a:rPr lang="en-US" sz="1600" b="1" dirty="0">
                <a:solidFill>
                  <a:srgbClr val="0070C0"/>
                </a:solidFill>
                <a:latin typeface="TTE1A552C0t00"/>
              </a:rPr>
              <a:t> </a:t>
            </a:r>
            <a:r>
              <a:rPr lang="en-US" sz="2400" b="1" dirty="0">
                <a:solidFill>
                  <a:srgbClr val="0070C0"/>
                </a:solidFill>
                <a:latin typeface="TTE29C7820t00"/>
              </a:rPr>
              <a:t>TOXIN IN FOOD</a:t>
            </a:r>
          </a:p>
          <a:p>
            <a:r>
              <a:rPr lang="en-US" sz="2400" b="1" dirty="0">
                <a:solidFill>
                  <a:srgbClr val="0070C0"/>
                </a:solidFill>
                <a:latin typeface="TTE29C7820t00"/>
              </a:rPr>
              <a:t>TOXIN INGESTED BY HOST: RAPID ONSET</a:t>
            </a:r>
            <a:endParaRPr lang="en-US" b="1" dirty="0">
              <a:solidFill>
                <a:srgbClr val="0070C0"/>
              </a:solidFill>
              <a:latin typeface="TTE29C7820t00"/>
            </a:endParaRPr>
          </a:p>
          <a:p>
            <a:r>
              <a:rPr lang="en-US" sz="2400" b="1" dirty="0">
                <a:solidFill>
                  <a:srgbClr val="0070C0"/>
                </a:solidFill>
                <a:latin typeface="TTE29C7820t00"/>
              </a:rPr>
              <a:t>HOST RESPONSE</a:t>
            </a:r>
          </a:p>
          <a:p>
            <a:r>
              <a:rPr lang="en-US" sz="1200" b="1" dirty="0">
                <a:solidFill>
                  <a:srgbClr val="0070C0"/>
                </a:solidFill>
                <a:latin typeface="TTE1A552C0t00"/>
              </a:rPr>
              <a:t> 	</a:t>
            </a:r>
            <a:r>
              <a:rPr lang="en-US" sz="2400" b="1" dirty="0">
                <a:solidFill>
                  <a:srgbClr val="0070C0"/>
                </a:solidFill>
                <a:latin typeface="TTE29C7820t00"/>
              </a:rPr>
              <a:t>EMETIC </a:t>
            </a:r>
            <a:r>
              <a:rPr lang="en-US" b="1" dirty="0">
                <a:solidFill>
                  <a:srgbClr val="0070C0"/>
                </a:solidFill>
                <a:latin typeface="TTE29C7820t00"/>
              </a:rPr>
              <a:t>(</a:t>
            </a:r>
            <a:r>
              <a:rPr lang="en-US" sz="2400" b="1" dirty="0">
                <a:solidFill>
                  <a:srgbClr val="0070C0"/>
                </a:solidFill>
                <a:latin typeface="TTE29C7820t00"/>
              </a:rPr>
              <a:t>Stomach upset and cramps, </a:t>
            </a:r>
            <a:r>
              <a:rPr lang="en-US" sz="2400" b="1" dirty="0" err="1">
                <a:solidFill>
                  <a:srgbClr val="0070C0"/>
                </a:solidFill>
                <a:latin typeface="TTE29C7820t00"/>
              </a:rPr>
              <a:t>Nausia</a:t>
            </a:r>
            <a:r>
              <a:rPr lang="en-US" sz="2400" b="1" dirty="0">
                <a:solidFill>
                  <a:srgbClr val="0070C0"/>
                </a:solidFill>
                <a:latin typeface="TTE29C7820t00"/>
              </a:rPr>
              <a:t> and vomiting)</a:t>
            </a:r>
          </a:p>
          <a:p>
            <a:r>
              <a:rPr lang="en-US" sz="1400" b="1" dirty="0">
                <a:solidFill>
                  <a:srgbClr val="0070C0"/>
                </a:solidFill>
                <a:latin typeface="TTE1A552C0t00"/>
              </a:rPr>
              <a:t> 	</a:t>
            </a:r>
            <a:r>
              <a:rPr lang="en-US" sz="2400" b="1" dirty="0">
                <a:solidFill>
                  <a:srgbClr val="0070C0"/>
                </a:solidFill>
                <a:latin typeface="TTE29C7820t00"/>
              </a:rPr>
              <a:t>NO FEVER</a:t>
            </a:r>
            <a:endParaRPr lang="en-US" sz="2800" b="1" dirty="0">
              <a:solidFill>
                <a:srgbClr val="0070C0"/>
              </a:solidFill>
            </a:endParaRPr>
          </a:p>
        </p:txBody>
      </p:sp>
    </p:spTree>
    <p:extLst>
      <p:ext uri="{BB962C8B-B14F-4D97-AF65-F5344CB8AC3E}">
        <p14:creationId xmlns:p14="http://schemas.microsoft.com/office/powerpoint/2010/main" val="316698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323833"/>
          </a:xfrm>
        </p:spPr>
        <p:txBody>
          <a:bodyPr>
            <a:normAutofit/>
          </a:bodyPr>
          <a:lstStyle/>
          <a:p>
            <a:r>
              <a:rPr lang="en-US" sz="4400" b="1" dirty="0">
                <a:solidFill>
                  <a:srgbClr val="FF0000"/>
                </a:solidFill>
                <a:latin typeface="+mn-lt"/>
              </a:rPr>
              <a:t>foodborne Infections </a:t>
            </a:r>
            <a:br>
              <a:rPr lang="en-US" sz="4400" b="1" dirty="0">
                <a:solidFill>
                  <a:srgbClr val="FF0000"/>
                </a:solidFill>
                <a:latin typeface="+mn-lt"/>
              </a:rPr>
            </a:br>
            <a:r>
              <a:rPr lang="en-US" sz="4400" b="1" dirty="0">
                <a:solidFill>
                  <a:srgbClr val="FF0000"/>
                </a:solidFill>
                <a:latin typeface="+mn-lt"/>
              </a:rPr>
              <a:t>(invasive Infections)</a:t>
            </a:r>
          </a:p>
        </p:txBody>
      </p:sp>
      <p:sp>
        <p:nvSpPr>
          <p:cNvPr id="3" name="Content Placeholder 2"/>
          <p:cNvSpPr>
            <a:spLocks noGrp="1"/>
          </p:cNvSpPr>
          <p:nvPr>
            <p:ph idx="1"/>
          </p:nvPr>
        </p:nvSpPr>
        <p:spPr>
          <a:xfrm>
            <a:off x="1097280" y="1737360"/>
            <a:ext cx="10058400" cy="4470257"/>
          </a:xfrm>
        </p:spPr>
        <p:txBody>
          <a:bodyPr>
            <a:noAutofit/>
          </a:bodyPr>
          <a:lstStyle/>
          <a:p>
            <a:r>
              <a:rPr lang="en-US" sz="3200" dirty="0"/>
              <a:t>Microbes release digestive enzymes that begin to damage body tissue and cause illness. This type of foodborne illness is called </a:t>
            </a:r>
            <a:r>
              <a:rPr lang="en-US" sz="3200" b="1" i="1" dirty="0"/>
              <a:t>foodborne infection. </a:t>
            </a:r>
          </a:p>
          <a:p>
            <a:pPr>
              <a:buFont typeface="Wingdings" panose="05000000000000000000" pitchFamily="2" charset="2"/>
              <a:buChar char="q"/>
            </a:pPr>
            <a:r>
              <a:rPr lang="en-US" sz="3200" b="1" i="1" dirty="0"/>
              <a:t> </a:t>
            </a:r>
            <a:r>
              <a:rPr lang="en-US" sz="3200" dirty="0"/>
              <a:t>This infection cannot occur if the microbes are killed.</a:t>
            </a:r>
          </a:p>
          <a:p>
            <a:pPr>
              <a:buFont typeface="Wingdings" panose="05000000000000000000" pitchFamily="2" charset="2"/>
              <a:buChar char="q"/>
            </a:pPr>
            <a:r>
              <a:rPr lang="en-US" sz="3200" dirty="0"/>
              <a:t> Foodborne infections may be caused by bacteria, viruses or parasites. A large number of living organisms is usually required to cause illness. </a:t>
            </a:r>
          </a:p>
          <a:p>
            <a:pPr>
              <a:buFont typeface="Wingdings" panose="05000000000000000000" pitchFamily="2" charset="2"/>
              <a:buChar char="q"/>
            </a:pPr>
            <a:r>
              <a:rPr lang="en-US" sz="3200" dirty="0"/>
              <a:t>Symptoms caused by damage when organisms feed on their host (Fever, diarrhea, vomiting, abdominal pain).</a:t>
            </a:r>
          </a:p>
        </p:txBody>
      </p:sp>
    </p:spTree>
    <p:extLst>
      <p:ext uri="{BB962C8B-B14F-4D97-AF65-F5344CB8AC3E}">
        <p14:creationId xmlns:p14="http://schemas.microsoft.com/office/powerpoint/2010/main" val="2168989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latin typeface="TTE1A25C78t00"/>
              </a:rPr>
              <a:t>INVASIVE INFECTIONS</a:t>
            </a:r>
            <a:br>
              <a:rPr lang="en-US" dirty="0">
                <a:solidFill>
                  <a:srgbClr val="FF0000"/>
                </a:solidFill>
                <a:latin typeface="TTE1A25C78t00"/>
              </a:rPr>
            </a:br>
            <a:r>
              <a:rPr lang="en-US" dirty="0">
                <a:solidFill>
                  <a:srgbClr val="00B050"/>
                </a:solidFill>
                <a:latin typeface="TTE1A25C78t00"/>
              </a:rPr>
              <a:t>(Foodborne Infections)</a:t>
            </a:r>
            <a:endParaRPr lang="en-US" dirty="0">
              <a:solidFill>
                <a:srgbClr val="00B050"/>
              </a:solidFill>
            </a:endParaRPr>
          </a:p>
        </p:txBody>
      </p:sp>
      <p:sp>
        <p:nvSpPr>
          <p:cNvPr id="3" name="Content Placeholder 2"/>
          <p:cNvSpPr>
            <a:spLocks noGrp="1"/>
          </p:cNvSpPr>
          <p:nvPr>
            <p:ph idx="1"/>
          </p:nvPr>
        </p:nvSpPr>
        <p:spPr>
          <a:xfrm>
            <a:off x="1097280" y="1845733"/>
            <a:ext cx="10058400" cy="4426277"/>
          </a:xfrm>
        </p:spPr>
        <p:txBody>
          <a:bodyPr>
            <a:normAutofit/>
          </a:bodyPr>
          <a:lstStyle/>
          <a:p>
            <a:r>
              <a:rPr lang="en-US" sz="3200" spc="-50" dirty="0">
                <a:solidFill>
                  <a:schemeClr val="accent2">
                    <a:lumMod val="75000"/>
                  </a:schemeClr>
                </a:solidFill>
                <a:latin typeface="TTE29C7820t00"/>
                <a:ea typeface="+mj-ea"/>
                <a:cs typeface="+mj-cs"/>
              </a:rPr>
              <a:t>INVADE BODY TISSUES AND ORGANS.</a:t>
            </a:r>
            <a:endParaRPr lang="en-US" sz="1400" dirty="0">
              <a:solidFill>
                <a:schemeClr val="accent2">
                  <a:lumMod val="75000"/>
                </a:schemeClr>
              </a:solidFill>
            </a:endParaRPr>
          </a:p>
        </p:txBody>
      </p:sp>
      <p:sp>
        <p:nvSpPr>
          <p:cNvPr id="5" name="Rectangle 4"/>
          <p:cNvSpPr/>
          <p:nvPr/>
        </p:nvSpPr>
        <p:spPr>
          <a:xfrm>
            <a:off x="1249251" y="2609469"/>
            <a:ext cx="7534141" cy="3754874"/>
          </a:xfrm>
          <a:prstGeom prst="rect">
            <a:avLst/>
          </a:prstGeom>
        </p:spPr>
        <p:txBody>
          <a:bodyPr wrap="square">
            <a:spAutoFit/>
          </a:bodyPr>
          <a:lstStyle/>
          <a:p>
            <a:pPr marL="457200" indent="-457200">
              <a:buFont typeface="Wingdings" panose="05000000000000000000" pitchFamily="2" charset="2"/>
              <a:buChar char="q"/>
            </a:pPr>
            <a:r>
              <a:rPr lang="en-US" sz="3200" b="1" i="0" u="none" strike="noStrike" baseline="0" dirty="0">
                <a:solidFill>
                  <a:schemeClr val="accent2">
                    <a:lumMod val="75000"/>
                  </a:schemeClr>
                </a:solidFill>
                <a:latin typeface="TTE1A25C78t00"/>
              </a:rPr>
              <a:t>Invasive Infection Bacteria</a:t>
            </a:r>
            <a:r>
              <a:rPr lang="en-US" sz="3200" b="1" i="0" u="none" strike="noStrike" dirty="0">
                <a:solidFill>
                  <a:schemeClr val="accent2">
                    <a:lumMod val="75000"/>
                  </a:schemeClr>
                </a:solidFill>
                <a:latin typeface="TTE1A25C78t00"/>
              </a:rPr>
              <a:t> are:</a:t>
            </a:r>
          </a:p>
          <a:p>
            <a:pPr marL="457200" indent="-457200">
              <a:buFont typeface="Wingdings" panose="05000000000000000000" pitchFamily="2" charset="2"/>
              <a:buChar char="ü"/>
            </a:pPr>
            <a:r>
              <a:rPr lang="en-US" sz="2900" b="0" i="0" u="none" strike="noStrike" baseline="0" dirty="0">
                <a:solidFill>
                  <a:srgbClr val="9A0000"/>
                </a:solidFill>
                <a:latin typeface="TTE1A25C78t00"/>
              </a:rPr>
              <a:t>SALMONELLA</a:t>
            </a:r>
          </a:p>
          <a:p>
            <a:pPr marL="285750" indent="-285750">
              <a:buFont typeface="Wingdings" panose="05000000000000000000" pitchFamily="2" charset="2"/>
              <a:buChar char="ü"/>
            </a:pPr>
            <a:r>
              <a:rPr lang="en-US" sz="1700" b="0" i="0" u="none" strike="noStrike" baseline="0" dirty="0">
                <a:solidFill>
                  <a:srgbClr val="3333CD"/>
                </a:solidFill>
                <a:latin typeface="TTE1A552C0t00"/>
              </a:rPr>
              <a:t> </a:t>
            </a:r>
            <a:r>
              <a:rPr lang="en-US" sz="2900" b="0" i="0" u="none" strike="noStrike" baseline="0" dirty="0">
                <a:solidFill>
                  <a:srgbClr val="9A0000"/>
                </a:solidFill>
                <a:latin typeface="TTE1A25C78t00"/>
              </a:rPr>
              <a:t>AEROMONAS</a:t>
            </a:r>
          </a:p>
          <a:p>
            <a:pPr marL="285750" indent="-285750">
              <a:buFont typeface="Wingdings" panose="05000000000000000000" pitchFamily="2" charset="2"/>
              <a:buChar char="ü"/>
            </a:pPr>
            <a:r>
              <a:rPr lang="en-US" sz="1700" b="0" i="0" u="none" strike="noStrike" baseline="0" dirty="0">
                <a:solidFill>
                  <a:srgbClr val="3333CD"/>
                </a:solidFill>
                <a:latin typeface="TTE1A552C0t00"/>
              </a:rPr>
              <a:t> </a:t>
            </a:r>
            <a:r>
              <a:rPr lang="en-US" sz="2900" b="0" i="0" u="none" strike="noStrike" baseline="0" dirty="0">
                <a:solidFill>
                  <a:srgbClr val="9A0000"/>
                </a:solidFill>
                <a:latin typeface="TTE1A25C78t00"/>
              </a:rPr>
              <a:t>CAMPYLOBACTER</a:t>
            </a:r>
          </a:p>
          <a:p>
            <a:pPr marL="285750" indent="-285750">
              <a:buFont typeface="Wingdings" panose="05000000000000000000" pitchFamily="2" charset="2"/>
              <a:buChar char="ü"/>
            </a:pPr>
            <a:r>
              <a:rPr lang="en-US" sz="1700" b="0" i="0" u="none" strike="noStrike" baseline="0" dirty="0">
                <a:solidFill>
                  <a:srgbClr val="3333CD"/>
                </a:solidFill>
                <a:latin typeface="TTE1A552C0t00"/>
              </a:rPr>
              <a:t> </a:t>
            </a:r>
            <a:r>
              <a:rPr lang="en-US" sz="2900" b="0" i="0" u="none" strike="noStrike" baseline="0" dirty="0">
                <a:solidFill>
                  <a:srgbClr val="9A0000"/>
                </a:solidFill>
                <a:latin typeface="TTE1A25C78t00"/>
              </a:rPr>
              <a:t>SHIGELLA</a:t>
            </a:r>
          </a:p>
          <a:p>
            <a:pPr marL="285750" indent="-285750">
              <a:buFont typeface="Wingdings" panose="05000000000000000000" pitchFamily="2" charset="2"/>
              <a:buChar char="ü"/>
            </a:pPr>
            <a:r>
              <a:rPr lang="en-US" sz="1700" b="0" i="0" u="none" strike="noStrike" baseline="0" dirty="0">
                <a:solidFill>
                  <a:srgbClr val="3333CD"/>
                </a:solidFill>
                <a:latin typeface="TTE1A552C0t00"/>
              </a:rPr>
              <a:t> </a:t>
            </a:r>
            <a:r>
              <a:rPr lang="en-US" sz="2900" b="0" i="0" u="none" strike="noStrike" baseline="0" dirty="0">
                <a:solidFill>
                  <a:srgbClr val="9A0000"/>
                </a:solidFill>
                <a:latin typeface="TTE1A25C78t00"/>
              </a:rPr>
              <a:t>VIBRIO PARAHAEMOLYTICUS</a:t>
            </a:r>
          </a:p>
          <a:p>
            <a:pPr marL="285750" indent="-285750">
              <a:buFont typeface="Wingdings" panose="05000000000000000000" pitchFamily="2" charset="2"/>
              <a:buChar char="ü"/>
            </a:pPr>
            <a:r>
              <a:rPr lang="en-US" sz="1700" b="0" i="0" u="none" strike="noStrike" baseline="0" dirty="0">
                <a:solidFill>
                  <a:srgbClr val="3333CD"/>
                </a:solidFill>
                <a:latin typeface="TTE1A552C0t00"/>
              </a:rPr>
              <a:t> </a:t>
            </a:r>
            <a:r>
              <a:rPr lang="en-US" sz="2900" b="0" i="0" u="none" strike="noStrike" baseline="0" dirty="0">
                <a:solidFill>
                  <a:srgbClr val="9A0000"/>
                </a:solidFill>
                <a:latin typeface="TTE1A25C78t00"/>
              </a:rPr>
              <a:t>YERSINIA</a:t>
            </a:r>
          </a:p>
          <a:p>
            <a:pPr marL="285750" indent="-285750">
              <a:buFont typeface="Wingdings" panose="05000000000000000000" pitchFamily="2" charset="2"/>
              <a:buChar char="ü"/>
            </a:pPr>
            <a:r>
              <a:rPr lang="en-US" sz="1700" b="0" i="0" u="none" strike="noStrike" baseline="0" dirty="0">
                <a:solidFill>
                  <a:srgbClr val="3333CD"/>
                </a:solidFill>
                <a:latin typeface="TTE1A552C0t00"/>
              </a:rPr>
              <a:t> </a:t>
            </a:r>
            <a:r>
              <a:rPr lang="en-US" sz="2800" b="0" i="0" u="none" strike="noStrike" baseline="0" dirty="0">
                <a:solidFill>
                  <a:srgbClr val="9A0000"/>
                </a:solidFill>
                <a:latin typeface="TTE1A25C78t00"/>
              </a:rPr>
              <a:t>ENTERIC-TYPE </a:t>
            </a:r>
            <a:r>
              <a:rPr lang="en-US" sz="2900" b="0" i="0" u="none" strike="noStrike" baseline="0" dirty="0">
                <a:solidFill>
                  <a:srgbClr val="9A0000"/>
                </a:solidFill>
                <a:latin typeface="TTE1A25C78t00"/>
              </a:rPr>
              <a:t>ESCHERICHIA COLI</a:t>
            </a:r>
            <a:endParaRPr lang="en-US" dirty="0"/>
          </a:p>
        </p:txBody>
      </p:sp>
    </p:spTree>
    <p:extLst>
      <p:ext uri="{BB962C8B-B14F-4D97-AF65-F5344CB8AC3E}">
        <p14:creationId xmlns:p14="http://schemas.microsoft.com/office/powerpoint/2010/main" val="1228229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531" y="204716"/>
            <a:ext cx="10058400" cy="1310185"/>
          </a:xfrm>
        </p:spPr>
        <p:txBody>
          <a:bodyPr>
            <a:normAutofit/>
          </a:bodyPr>
          <a:lstStyle/>
          <a:p>
            <a:r>
              <a:rPr lang="en-US" sz="4000" dirty="0">
                <a:solidFill>
                  <a:srgbClr val="FF0000"/>
                </a:solidFill>
                <a:latin typeface="TTE1A25C78t00"/>
              </a:rPr>
              <a:t>INVASIVE INFECTIONS</a:t>
            </a:r>
            <a:br>
              <a:rPr lang="en-US" sz="4000" dirty="0">
                <a:solidFill>
                  <a:srgbClr val="FF0000"/>
                </a:solidFill>
                <a:latin typeface="TTE1A25C78t00"/>
              </a:rPr>
            </a:br>
            <a:r>
              <a:rPr lang="en-US" sz="4000" dirty="0">
                <a:solidFill>
                  <a:srgbClr val="00B050"/>
                </a:solidFill>
                <a:latin typeface="TTE1A25C78t00"/>
              </a:rPr>
              <a:t>(Foodborne Infections)</a:t>
            </a:r>
            <a:endParaRPr lang="en-US" sz="4000" dirty="0"/>
          </a:p>
        </p:txBody>
      </p:sp>
      <p:sp>
        <p:nvSpPr>
          <p:cNvPr id="3" name="Content Placeholder 2"/>
          <p:cNvSpPr>
            <a:spLocks noGrp="1"/>
          </p:cNvSpPr>
          <p:nvPr>
            <p:ph idx="1"/>
          </p:nvPr>
        </p:nvSpPr>
        <p:spPr>
          <a:xfrm>
            <a:off x="1097280" y="2034862"/>
            <a:ext cx="10058400" cy="4159876"/>
          </a:xfrm>
        </p:spPr>
        <p:txBody>
          <a:bodyPr>
            <a:normAutofit/>
          </a:bodyPr>
          <a:lstStyle/>
          <a:p>
            <a:r>
              <a:rPr lang="en-US" sz="3600" b="1" dirty="0">
                <a:solidFill>
                  <a:srgbClr val="0070C0"/>
                </a:solidFill>
              </a:rPr>
              <a:t>Viral Infections:</a:t>
            </a:r>
          </a:p>
          <a:p>
            <a:r>
              <a:rPr lang="en-US" sz="3200" dirty="0"/>
              <a:t>Three main types of viruses have been found to cause foodborne illness. These include: </a:t>
            </a:r>
          </a:p>
          <a:p>
            <a:r>
              <a:rPr lang="en-US" sz="3200" b="1" dirty="0"/>
              <a:t>Rotavirus</a:t>
            </a:r>
          </a:p>
          <a:p>
            <a:r>
              <a:rPr lang="en-US" sz="3200" b="1" dirty="0"/>
              <a:t>Norwalk virus </a:t>
            </a:r>
          </a:p>
          <a:p>
            <a:r>
              <a:rPr lang="en-US" sz="3200" b="1" dirty="0"/>
              <a:t>Hepatitis A virus.</a:t>
            </a:r>
          </a:p>
          <a:p>
            <a:r>
              <a:rPr lang="en-US" sz="3200" b="1" dirty="0">
                <a:solidFill>
                  <a:srgbClr val="0070C0"/>
                </a:solidFill>
              </a:rPr>
              <a:t>Infections have been traced to infected food handlers</a:t>
            </a:r>
            <a:r>
              <a:rPr lang="en-US" sz="3200" dirty="0">
                <a:solidFill>
                  <a:srgbClr val="0070C0"/>
                </a:solidFill>
              </a:rPr>
              <a:t>.</a:t>
            </a:r>
          </a:p>
        </p:txBody>
      </p:sp>
    </p:spTree>
    <p:extLst>
      <p:ext uri="{BB962C8B-B14F-4D97-AF65-F5344CB8AC3E}">
        <p14:creationId xmlns:p14="http://schemas.microsoft.com/office/powerpoint/2010/main" val="1193481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44230"/>
            <a:ext cx="10058400" cy="1450757"/>
          </a:xfrm>
        </p:spPr>
        <p:txBody>
          <a:bodyPr>
            <a:normAutofit/>
          </a:bodyPr>
          <a:lstStyle/>
          <a:p>
            <a:r>
              <a:rPr lang="en-US" sz="4000" dirty="0">
                <a:solidFill>
                  <a:srgbClr val="FF0000"/>
                </a:solidFill>
                <a:latin typeface="TTE1A25C78t00"/>
              </a:rPr>
              <a:t>INVASIVE INFECTIONS</a:t>
            </a:r>
            <a:br>
              <a:rPr lang="en-US" sz="4000" dirty="0">
                <a:solidFill>
                  <a:srgbClr val="FF0000"/>
                </a:solidFill>
                <a:latin typeface="TTE1A25C78t00"/>
              </a:rPr>
            </a:br>
            <a:r>
              <a:rPr lang="en-US" sz="4000" dirty="0">
                <a:solidFill>
                  <a:srgbClr val="00B050"/>
                </a:solidFill>
                <a:latin typeface="TTE1A25C78t00"/>
              </a:rPr>
              <a:t>(Foodborne Infections)</a:t>
            </a:r>
            <a:endParaRPr lang="en-US" sz="4000" dirty="0"/>
          </a:p>
        </p:txBody>
      </p:sp>
      <p:sp>
        <p:nvSpPr>
          <p:cNvPr id="3" name="Content Placeholder 2"/>
          <p:cNvSpPr>
            <a:spLocks noGrp="1"/>
          </p:cNvSpPr>
          <p:nvPr>
            <p:ph idx="1"/>
          </p:nvPr>
        </p:nvSpPr>
        <p:spPr>
          <a:xfrm>
            <a:off x="1097280" y="1845734"/>
            <a:ext cx="10667090" cy="4664248"/>
          </a:xfrm>
        </p:spPr>
        <p:txBody>
          <a:bodyPr>
            <a:normAutofit/>
          </a:bodyPr>
          <a:lstStyle/>
          <a:p>
            <a:r>
              <a:rPr lang="en-US" dirty="0"/>
              <a:t> </a:t>
            </a:r>
            <a:r>
              <a:rPr lang="en-US" sz="3500" b="1" dirty="0">
                <a:solidFill>
                  <a:srgbClr val="0070C0"/>
                </a:solidFill>
              </a:rPr>
              <a:t>Parasitic infections (Worms and Protozoa)</a:t>
            </a:r>
          </a:p>
          <a:p>
            <a:pPr>
              <a:spcBef>
                <a:spcPts val="0"/>
              </a:spcBef>
              <a:spcAft>
                <a:spcPts val="0"/>
              </a:spcAft>
            </a:pPr>
            <a:r>
              <a:rPr lang="en-US" sz="2800" dirty="0">
                <a:solidFill>
                  <a:srgbClr val="0070C0"/>
                </a:solidFill>
              </a:rPr>
              <a:t>Parasites are organisms that need a host to survive, living on or within it.</a:t>
            </a:r>
          </a:p>
          <a:p>
            <a:pPr>
              <a:spcBef>
                <a:spcPts val="0"/>
              </a:spcBef>
              <a:spcAft>
                <a:spcPts val="0"/>
              </a:spcAft>
            </a:pPr>
            <a:r>
              <a:rPr lang="en-US" sz="2800" dirty="0">
                <a:solidFill>
                  <a:srgbClr val="0070C0"/>
                </a:solidFill>
              </a:rPr>
              <a:t>parasites can infect people through food or water</a:t>
            </a:r>
          </a:p>
          <a:p>
            <a:pPr>
              <a:spcBef>
                <a:spcPts val="0"/>
              </a:spcBef>
              <a:spcAft>
                <a:spcPts val="0"/>
              </a:spcAft>
            </a:pPr>
            <a:r>
              <a:rPr lang="en-US" sz="2800" b="1" dirty="0">
                <a:solidFill>
                  <a:srgbClr val="0070C0"/>
                </a:solidFill>
              </a:rPr>
              <a:t>1. parasitic worms    </a:t>
            </a:r>
          </a:p>
          <a:p>
            <a:pPr>
              <a:spcBef>
                <a:spcPts val="0"/>
              </a:spcBef>
              <a:spcAft>
                <a:spcPts val="0"/>
              </a:spcAft>
            </a:pPr>
            <a:r>
              <a:rPr lang="en-US" sz="2800" dirty="0">
                <a:solidFill>
                  <a:srgbClr val="0070C0"/>
                </a:solidFill>
              </a:rPr>
              <a:t>Parasitic worms: include roundworms, tapeworms. </a:t>
            </a:r>
          </a:p>
          <a:p>
            <a:pPr>
              <a:spcBef>
                <a:spcPts val="0"/>
              </a:spcBef>
              <a:spcAft>
                <a:spcPts val="0"/>
              </a:spcAft>
            </a:pPr>
            <a:r>
              <a:rPr lang="en-US" sz="2800" dirty="0">
                <a:solidFill>
                  <a:srgbClr val="0070C0"/>
                </a:solidFill>
              </a:rPr>
              <a:t>These worms vary in size from barely visible to several feet in length. </a:t>
            </a:r>
          </a:p>
          <a:p>
            <a:pPr>
              <a:spcBef>
                <a:spcPts val="0"/>
              </a:spcBef>
              <a:spcAft>
                <a:spcPts val="0"/>
              </a:spcAft>
            </a:pPr>
            <a:r>
              <a:rPr lang="en-US" sz="2800" b="1" dirty="0">
                <a:solidFill>
                  <a:srgbClr val="0070C0"/>
                </a:solidFill>
              </a:rPr>
              <a:t>2. protozoa: </a:t>
            </a:r>
            <a:r>
              <a:rPr lang="en-US" sz="2800" dirty="0">
                <a:solidFill>
                  <a:srgbClr val="0070C0"/>
                </a:solidFill>
              </a:rPr>
              <a:t>Protozoa are single-cell animals, and most cannot be seen without a microscope.</a:t>
            </a:r>
          </a:p>
          <a:p>
            <a:pPr>
              <a:spcBef>
                <a:spcPts val="0"/>
              </a:spcBef>
              <a:spcAft>
                <a:spcPts val="0"/>
              </a:spcAft>
            </a:pPr>
            <a:r>
              <a:rPr lang="en-US" sz="2800" b="1" dirty="0">
                <a:solidFill>
                  <a:srgbClr val="0070C0"/>
                </a:solidFill>
              </a:rPr>
              <a:t>Parasites have the opportunity to infect humans when people eat them along with the food. </a:t>
            </a:r>
          </a:p>
        </p:txBody>
      </p:sp>
    </p:spTree>
    <p:extLst>
      <p:ext uri="{BB962C8B-B14F-4D97-AF65-F5344CB8AC3E}">
        <p14:creationId xmlns:p14="http://schemas.microsoft.com/office/powerpoint/2010/main" val="2604616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027042"/>
          </a:xfrm>
        </p:spPr>
        <p:txBody>
          <a:bodyPr/>
          <a:lstStyle/>
          <a:p>
            <a:r>
              <a:rPr lang="en-US" b="1" dirty="0">
                <a:solidFill>
                  <a:srgbClr val="FF0000"/>
                </a:solidFill>
                <a:latin typeface="+mn-lt"/>
              </a:rPr>
              <a:t>Growth Factors for Microorganisms</a:t>
            </a:r>
          </a:p>
        </p:txBody>
      </p:sp>
      <p:sp>
        <p:nvSpPr>
          <p:cNvPr id="3" name="Content Placeholder 2"/>
          <p:cNvSpPr>
            <a:spLocks noGrp="1"/>
          </p:cNvSpPr>
          <p:nvPr>
            <p:ph idx="1"/>
          </p:nvPr>
        </p:nvSpPr>
        <p:spPr>
          <a:xfrm>
            <a:off x="1123406" y="1989057"/>
            <a:ext cx="10058400" cy="4023360"/>
          </a:xfrm>
        </p:spPr>
        <p:txBody>
          <a:bodyPr>
            <a:noAutofit/>
          </a:bodyPr>
          <a:lstStyle/>
          <a:p>
            <a:pPr>
              <a:lnSpc>
                <a:spcPct val="120000"/>
              </a:lnSpc>
            </a:pPr>
            <a:r>
              <a:rPr lang="en-US" sz="2800" b="1" dirty="0">
                <a:solidFill>
                  <a:schemeClr val="accent2">
                    <a:lumMod val="75000"/>
                  </a:schemeClr>
                </a:solidFill>
                <a:latin typeface="TTE29C7820t00"/>
              </a:rPr>
              <a:t>NUTRIENTS</a:t>
            </a:r>
          </a:p>
          <a:p>
            <a:pPr>
              <a:lnSpc>
                <a:spcPct val="120000"/>
              </a:lnSpc>
            </a:pPr>
            <a:r>
              <a:rPr lang="en-US" sz="2800" b="1" dirty="0">
                <a:solidFill>
                  <a:schemeClr val="accent2">
                    <a:lumMod val="75000"/>
                  </a:schemeClr>
                </a:solidFill>
                <a:latin typeface="TTE29C7820t00"/>
              </a:rPr>
              <a:t>OXYGEN</a:t>
            </a:r>
            <a:endParaRPr lang="en-US" sz="2800" dirty="0">
              <a:solidFill>
                <a:srgbClr val="000000"/>
              </a:solidFill>
              <a:latin typeface="TTE1A25C78t00"/>
            </a:endParaRPr>
          </a:p>
          <a:p>
            <a:pPr>
              <a:lnSpc>
                <a:spcPct val="120000"/>
              </a:lnSpc>
            </a:pPr>
            <a:r>
              <a:rPr lang="en-US" sz="2800" b="1" dirty="0">
                <a:solidFill>
                  <a:schemeClr val="accent2">
                    <a:lumMod val="75000"/>
                  </a:schemeClr>
                </a:solidFill>
                <a:latin typeface="TTE29C7820t00"/>
              </a:rPr>
              <a:t>MOISTURE (WATER ACTIVITY)</a:t>
            </a:r>
          </a:p>
          <a:p>
            <a:pPr>
              <a:lnSpc>
                <a:spcPct val="120000"/>
              </a:lnSpc>
            </a:pPr>
            <a:r>
              <a:rPr lang="en-US" sz="2800" b="1" dirty="0">
                <a:solidFill>
                  <a:schemeClr val="accent2">
                    <a:lumMod val="75000"/>
                  </a:schemeClr>
                </a:solidFill>
                <a:latin typeface="TTE29C7820t00"/>
              </a:rPr>
              <a:t>SALT TOLERANCE OR PREFERENCE</a:t>
            </a:r>
          </a:p>
          <a:p>
            <a:pPr>
              <a:lnSpc>
                <a:spcPct val="120000"/>
              </a:lnSpc>
            </a:pPr>
            <a:r>
              <a:rPr lang="en-US" sz="2800" b="1" dirty="0">
                <a:solidFill>
                  <a:schemeClr val="accent2">
                    <a:lumMod val="75000"/>
                  </a:schemeClr>
                </a:solidFill>
                <a:latin typeface="TTE29C7820t00"/>
              </a:rPr>
              <a:t>ACIDITY TOLERANCE/PREFERENCE</a:t>
            </a:r>
          </a:p>
          <a:p>
            <a:pPr>
              <a:lnSpc>
                <a:spcPct val="120000"/>
              </a:lnSpc>
              <a:buNone/>
            </a:pPr>
            <a:r>
              <a:rPr lang="en-US" sz="2800" b="1" dirty="0">
                <a:solidFill>
                  <a:schemeClr val="accent2">
                    <a:lumMod val="75000"/>
                  </a:schemeClr>
                </a:solidFill>
                <a:latin typeface="TTE1A552C0t00"/>
              </a:rPr>
              <a:t> </a:t>
            </a:r>
            <a:r>
              <a:rPr lang="en-US" sz="2800" b="1" dirty="0">
                <a:solidFill>
                  <a:schemeClr val="accent2">
                    <a:lumMod val="75000"/>
                  </a:schemeClr>
                </a:solidFill>
                <a:latin typeface="TTE29C7820t00"/>
              </a:rPr>
              <a:t>GROWTH TEMPERATURE</a:t>
            </a:r>
          </a:p>
          <a:p>
            <a:pPr>
              <a:lnSpc>
                <a:spcPct val="120000"/>
              </a:lnSpc>
            </a:pPr>
            <a:r>
              <a:rPr lang="en-US" sz="2800" dirty="0">
                <a:solidFill>
                  <a:srgbClr val="FF0000"/>
                </a:solidFill>
                <a:latin typeface="TTE1A552C0t00"/>
              </a:rPr>
              <a:t> </a:t>
            </a:r>
            <a:endParaRPr lang="en-US" sz="2800" b="1" dirty="0">
              <a:solidFill>
                <a:srgbClr val="000000"/>
              </a:solidFill>
              <a:latin typeface="TTE1A25C78t00"/>
            </a:endParaRPr>
          </a:p>
        </p:txBody>
      </p:sp>
    </p:spTree>
    <p:extLst>
      <p:ext uri="{BB962C8B-B14F-4D97-AF65-F5344CB8AC3E}">
        <p14:creationId xmlns:p14="http://schemas.microsoft.com/office/powerpoint/2010/main" val="1667625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137248"/>
          </a:xfrm>
        </p:spPr>
        <p:txBody>
          <a:bodyPr>
            <a:noAutofit/>
          </a:bodyPr>
          <a:lstStyle/>
          <a:p>
            <a:r>
              <a:rPr lang="en-US" b="1" dirty="0">
                <a:solidFill>
                  <a:srgbClr val="FF0000"/>
                </a:solidFill>
                <a:latin typeface="+mn-lt"/>
              </a:rPr>
              <a:t>Destruction of Microorganisms</a:t>
            </a:r>
          </a:p>
        </p:txBody>
      </p:sp>
      <p:sp>
        <p:nvSpPr>
          <p:cNvPr id="3" name="Content Placeholder 2"/>
          <p:cNvSpPr>
            <a:spLocks noGrp="1"/>
          </p:cNvSpPr>
          <p:nvPr>
            <p:ph idx="1"/>
          </p:nvPr>
        </p:nvSpPr>
        <p:spPr>
          <a:xfrm>
            <a:off x="1097280" y="2494454"/>
            <a:ext cx="10058400" cy="3540586"/>
          </a:xfrm>
        </p:spPr>
        <p:txBody>
          <a:bodyPr>
            <a:noAutofit/>
          </a:bodyPr>
          <a:lstStyle/>
          <a:p>
            <a:r>
              <a:rPr lang="en-US" sz="2800" b="1" dirty="0">
                <a:solidFill>
                  <a:srgbClr val="0070C0"/>
                </a:solidFill>
                <a:latin typeface="TTE29C7820t00"/>
              </a:rPr>
              <a:t>1. HEAT TREATMENT</a:t>
            </a:r>
          </a:p>
          <a:p>
            <a:r>
              <a:rPr lang="en-US" sz="1400" dirty="0">
                <a:solidFill>
                  <a:srgbClr val="FF0000"/>
                </a:solidFill>
                <a:latin typeface="TTE1A552C0t00"/>
              </a:rPr>
              <a:t> </a:t>
            </a:r>
            <a:r>
              <a:rPr lang="en-US" sz="2400" dirty="0">
                <a:solidFill>
                  <a:srgbClr val="000000"/>
                </a:solidFill>
                <a:latin typeface="TTE1A25C78t00"/>
              </a:rPr>
              <a:t>STERILIZATION</a:t>
            </a:r>
          </a:p>
          <a:p>
            <a:r>
              <a:rPr lang="en-US" sz="1400" dirty="0">
                <a:solidFill>
                  <a:srgbClr val="FF0000"/>
                </a:solidFill>
                <a:latin typeface="TTE1A552C0t00"/>
              </a:rPr>
              <a:t> </a:t>
            </a:r>
            <a:r>
              <a:rPr lang="en-US" sz="2400" dirty="0">
                <a:solidFill>
                  <a:srgbClr val="000000"/>
                </a:solidFill>
                <a:latin typeface="TTE1A25C78t00"/>
              </a:rPr>
              <a:t>PASTEURIZATION</a:t>
            </a:r>
          </a:p>
          <a:p>
            <a:r>
              <a:rPr lang="en-US" sz="1400" dirty="0">
                <a:solidFill>
                  <a:srgbClr val="FF0000"/>
                </a:solidFill>
                <a:latin typeface="TTE1A552C0t00"/>
              </a:rPr>
              <a:t> </a:t>
            </a:r>
            <a:endParaRPr lang="en-US" sz="2400" dirty="0">
              <a:solidFill>
                <a:srgbClr val="000000"/>
              </a:solidFill>
              <a:latin typeface="TTE1A25C78t00"/>
            </a:endParaRPr>
          </a:p>
          <a:p>
            <a:r>
              <a:rPr lang="en-US" sz="1800" dirty="0">
                <a:solidFill>
                  <a:srgbClr val="3333CD"/>
                </a:solidFill>
                <a:latin typeface="TTE1A552C0t00"/>
              </a:rPr>
              <a:t> </a:t>
            </a:r>
            <a:r>
              <a:rPr lang="en-US" sz="2800" b="1" dirty="0">
                <a:solidFill>
                  <a:srgbClr val="0070C0"/>
                </a:solidFill>
                <a:latin typeface="TTE29C7820t00"/>
              </a:rPr>
              <a:t>2. AGENTS</a:t>
            </a:r>
          </a:p>
          <a:p>
            <a:r>
              <a:rPr lang="en-US" sz="1400" dirty="0">
                <a:solidFill>
                  <a:srgbClr val="FF0000"/>
                </a:solidFill>
                <a:latin typeface="TTE1A552C0t00"/>
              </a:rPr>
              <a:t> </a:t>
            </a:r>
            <a:r>
              <a:rPr lang="en-US" sz="2400" dirty="0">
                <a:solidFill>
                  <a:srgbClr val="000000"/>
                </a:solidFill>
                <a:latin typeface="TTE1A25C78t00"/>
              </a:rPr>
              <a:t>SANITIZERS, DISINFECTANTS</a:t>
            </a:r>
          </a:p>
          <a:p>
            <a:r>
              <a:rPr lang="en-US" sz="1400" dirty="0">
                <a:solidFill>
                  <a:srgbClr val="FF0000"/>
                </a:solidFill>
                <a:latin typeface="TTE1A552C0t00"/>
              </a:rPr>
              <a:t> </a:t>
            </a:r>
            <a:r>
              <a:rPr lang="en-US" sz="2400" dirty="0">
                <a:solidFill>
                  <a:srgbClr val="000000"/>
                </a:solidFill>
                <a:latin typeface="TTE1A25C78t00"/>
              </a:rPr>
              <a:t>ANTIBIOTICS</a:t>
            </a:r>
          </a:p>
          <a:p>
            <a:r>
              <a:rPr lang="en-US" sz="1400" dirty="0">
                <a:solidFill>
                  <a:srgbClr val="FF0000"/>
                </a:solidFill>
                <a:latin typeface="TTE1A552C0t00"/>
              </a:rPr>
              <a:t> </a:t>
            </a:r>
            <a:endParaRPr lang="en-US" sz="2400" dirty="0"/>
          </a:p>
        </p:txBody>
      </p:sp>
    </p:spTree>
    <p:extLst>
      <p:ext uri="{BB962C8B-B14F-4D97-AF65-F5344CB8AC3E}">
        <p14:creationId xmlns:p14="http://schemas.microsoft.com/office/powerpoint/2010/main" val="2730520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50311"/>
          </a:xfrm>
        </p:spPr>
        <p:txBody>
          <a:bodyPr>
            <a:normAutofit/>
          </a:bodyPr>
          <a:lstStyle/>
          <a:p>
            <a:r>
              <a:rPr lang="en-US" b="1" dirty="0">
                <a:solidFill>
                  <a:srgbClr val="FF0000"/>
                </a:solidFill>
                <a:latin typeface="+mn-lt"/>
              </a:rPr>
              <a:t>Destruction of Microorganisms</a:t>
            </a:r>
            <a:endParaRPr lang="en-US" dirty="0">
              <a:latin typeface="+mn-lt"/>
            </a:endParaRPr>
          </a:p>
        </p:txBody>
      </p:sp>
      <p:sp>
        <p:nvSpPr>
          <p:cNvPr id="3" name="Content Placeholder 2"/>
          <p:cNvSpPr>
            <a:spLocks noGrp="1"/>
          </p:cNvSpPr>
          <p:nvPr>
            <p:ph idx="1"/>
          </p:nvPr>
        </p:nvSpPr>
        <p:spPr>
          <a:xfrm>
            <a:off x="1097280" y="2246810"/>
            <a:ext cx="10058400" cy="3622283"/>
          </a:xfrm>
        </p:spPr>
        <p:txBody>
          <a:bodyPr>
            <a:noAutofit/>
          </a:bodyPr>
          <a:lstStyle/>
          <a:p>
            <a:r>
              <a:rPr lang="en-US" sz="3200" b="1" dirty="0">
                <a:solidFill>
                  <a:srgbClr val="0070C0"/>
                </a:solidFill>
                <a:latin typeface="TTE29C7820t00"/>
              </a:rPr>
              <a:t>3. DEHYDRATION</a:t>
            </a:r>
          </a:p>
          <a:p>
            <a:r>
              <a:rPr lang="en-US" sz="1600" dirty="0">
                <a:solidFill>
                  <a:srgbClr val="FF0000"/>
                </a:solidFill>
                <a:latin typeface="TTE1A552C0t00"/>
              </a:rPr>
              <a:t> </a:t>
            </a:r>
            <a:r>
              <a:rPr lang="en-US" sz="2800" dirty="0">
                <a:solidFill>
                  <a:srgbClr val="000000"/>
                </a:solidFill>
                <a:latin typeface="TTE1A25C78t00"/>
              </a:rPr>
              <a:t>DIRECT EFFECTS</a:t>
            </a:r>
            <a:endParaRPr lang="en-US" sz="2400" dirty="0">
              <a:solidFill>
                <a:srgbClr val="000000"/>
              </a:solidFill>
              <a:latin typeface="TTE1A25C78t00"/>
            </a:endParaRPr>
          </a:p>
          <a:p>
            <a:r>
              <a:rPr lang="en-US" sz="1600" dirty="0">
                <a:solidFill>
                  <a:srgbClr val="FF0000"/>
                </a:solidFill>
                <a:latin typeface="TTE1A552C0t00"/>
              </a:rPr>
              <a:t> </a:t>
            </a:r>
            <a:r>
              <a:rPr lang="en-US" sz="2800" dirty="0">
                <a:solidFill>
                  <a:srgbClr val="000000"/>
                </a:solidFill>
                <a:latin typeface="TTE1A25C78t00"/>
              </a:rPr>
              <a:t>INDIRECT EFFECTS (</a:t>
            </a:r>
            <a:r>
              <a:rPr lang="en-US" sz="2400" dirty="0">
                <a:solidFill>
                  <a:srgbClr val="000000"/>
                </a:solidFill>
                <a:latin typeface="TTE1A25C78t00"/>
              </a:rPr>
              <a:t>CONCENTRATE SALTS &amp; SUGARS)</a:t>
            </a:r>
          </a:p>
          <a:p>
            <a:r>
              <a:rPr lang="en-US" sz="3600" b="1" dirty="0">
                <a:solidFill>
                  <a:srgbClr val="0070C0"/>
                </a:solidFill>
                <a:latin typeface="TTE1A552C0t00"/>
              </a:rPr>
              <a:t>4. Preservative</a:t>
            </a:r>
            <a:r>
              <a:rPr lang="en-US" b="1" dirty="0">
                <a:solidFill>
                  <a:srgbClr val="0070C0"/>
                </a:solidFill>
                <a:latin typeface="TTE1A552C0t00"/>
              </a:rPr>
              <a:t> </a:t>
            </a:r>
            <a:r>
              <a:rPr lang="en-US" sz="3200" b="1" dirty="0">
                <a:solidFill>
                  <a:srgbClr val="0070C0"/>
                </a:solidFill>
                <a:latin typeface="TTE29C7820t00"/>
              </a:rPr>
              <a:t>AGENTS</a:t>
            </a:r>
          </a:p>
          <a:p>
            <a:r>
              <a:rPr lang="en-US" sz="1600" dirty="0">
                <a:solidFill>
                  <a:srgbClr val="FF0000"/>
                </a:solidFill>
                <a:latin typeface="TTE1A552C0t00"/>
              </a:rPr>
              <a:t> </a:t>
            </a:r>
            <a:r>
              <a:rPr lang="en-US" sz="2800" dirty="0">
                <a:solidFill>
                  <a:srgbClr val="000000"/>
                </a:solidFill>
                <a:latin typeface="TTE1A25C78t00"/>
              </a:rPr>
              <a:t>ACIDS, SUGARS</a:t>
            </a:r>
          </a:p>
          <a:p>
            <a:r>
              <a:rPr lang="en-US" sz="1600" dirty="0">
                <a:solidFill>
                  <a:srgbClr val="FF0000"/>
                </a:solidFill>
                <a:latin typeface="TTE1A552C0t00"/>
              </a:rPr>
              <a:t> </a:t>
            </a:r>
            <a:r>
              <a:rPr lang="en-US" sz="2800" dirty="0">
                <a:solidFill>
                  <a:srgbClr val="000000"/>
                </a:solidFill>
                <a:latin typeface="TTE1A25C78t00"/>
              </a:rPr>
              <a:t>CHEMICAL PRESERVATIVES</a:t>
            </a:r>
            <a:endParaRPr lang="en-US" sz="2800" dirty="0"/>
          </a:p>
        </p:txBody>
      </p:sp>
    </p:spTree>
    <p:extLst>
      <p:ext uri="{BB962C8B-B14F-4D97-AF65-F5344CB8AC3E}">
        <p14:creationId xmlns:p14="http://schemas.microsoft.com/office/powerpoint/2010/main" val="2917419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254814"/>
          </a:xfrm>
        </p:spPr>
        <p:txBody>
          <a:bodyPr>
            <a:normAutofit/>
          </a:bodyPr>
          <a:lstStyle/>
          <a:p>
            <a:r>
              <a:rPr lang="en-US" b="1" dirty="0">
                <a:solidFill>
                  <a:srgbClr val="FF0000"/>
                </a:solidFill>
                <a:latin typeface="+mn-lt"/>
              </a:rPr>
              <a:t>Destruction of Microorganisms</a:t>
            </a:r>
            <a:endParaRPr lang="en-US" sz="4000" dirty="0">
              <a:latin typeface="+mn-lt"/>
            </a:endParaRPr>
          </a:p>
        </p:txBody>
      </p:sp>
      <p:sp>
        <p:nvSpPr>
          <p:cNvPr id="3" name="Content Placeholder 2"/>
          <p:cNvSpPr>
            <a:spLocks noGrp="1"/>
          </p:cNvSpPr>
          <p:nvPr>
            <p:ph idx="1"/>
          </p:nvPr>
        </p:nvSpPr>
        <p:spPr>
          <a:xfrm>
            <a:off x="1084217" y="2276809"/>
            <a:ext cx="10058400" cy="4023360"/>
          </a:xfrm>
        </p:spPr>
        <p:txBody>
          <a:bodyPr>
            <a:noAutofit/>
          </a:bodyPr>
          <a:lstStyle/>
          <a:p>
            <a:r>
              <a:rPr lang="en-US" sz="3200" b="1" dirty="0">
                <a:solidFill>
                  <a:srgbClr val="0070C0"/>
                </a:solidFill>
                <a:latin typeface="TTE29C7820t00"/>
              </a:rPr>
              <a:t>5. IRRADIATION</a:t>
            </a:r>
          </a:p>
          <a:p>
            <a:r>
              <a:rPr lang="en-US" sz="1600" dirty="0">
                <a:solidFill>
                  <a:srgbClr val="FF0000"/>
                </a:solidFill>
                <a:latin typeface="TTE1A552C0t00"/>
              </a:rPr>
              <a:t> </a:t>
            </a:r>
            <a:r>
              <a:rPr lang="en-US" sz="2800" b="1" dirty="0">
                <a:solidFill>
                  <a:srgbClr val="000000"/>
                </a:solidFill>
                <a:latin typeface="TTE1A25C78t00"/>
              </a:rPr>
              <a:t>LOW ENERGY</a:t>
            </a:r>
          </a:p>
          <a:p>
            <a:r>
              <a:rPr lang="en-US" sz="1200" b="1" dirty="0">
                <a:solidFill>
                  <a:srgbClr val="3333CD"/>
                </a:solidFill>
                <a:latin typeface="TTE1A552C0t00"/>
              </a:rPr>
              <a:t>       </a:t>
            </a:r>
            <a:r>
              <a:rPr lang="en-US" sz="2400" b="1" dirty="0">
                <a:solidFill>
                  <a:srgbClr val="000000"/>
                </a:solidFill>
                <a:latin typeface="TTE1A25C78t00"/>
              </a:rPr>
              <a:t>MICROWAVE</a:t>
            </a:r>
          </a:p>
          <a:p>
            <a:r>
              <a:rPr lang="en-US" sz="1200" b="1" dirty="0">
                <a:solidFill>
                  <a:srgbClr val="3333CD"/>
                </a:solidFill>
                <a:latin typeface="TTE1A552C0t00"/>
              </a:rPr>
              <a:t>       </a:t>
            </a:r>
            <a:r>
              <a:rPr lang="en-US" sz="2400" b="1" dirty="0">
                <a:solidFill>
                  <a:srgbClr val="000000"/>
                </a:solidFill>
                <a:latin typeface="TTE1A25C78t00"/>
              </a:rPr>
              <a:t>ULTRAVIOLET</a:t>
            </a:r>
          </a:p>
          <a:p>
            <a:r>
              <a:rPr lang="en-US" sz="1600" b="1" dirty="0">
                <a:solidFill>
                  <a:srgbClr val="FF0000"/>
                </a:solidFill>
                <a:latin typeface="TTE1A552C0t00"/>
              </a:rPr>
              <a:t> </a:t>
            </a:r>
            <a:r>
              <a:rPr lang="en-US" sz="2800" b="1" dirty="0">
                <a:solidFill>
                  <a:srgbClr val="000000"/>
                </a:solidFill>
                <a:latin typeface="TTE1A25C78t00"/>
              </a:rPr>
              <a:t>HIGH ENERGY</a:t>
            </a:r>
          </a:p>
          <a:p>
            <a:r>
              <a:rPr lang="en-US" sz="1200" b="1" dirty="0">
                <a:solidFill>
                  <a:srgbClr val="3333CD"/>
                </a:solidFill>
                <a:latin typeface="TTE1A552C0t00"/>
              </a:rPr>
              <a:t>      </a:t>
            </a:r>
            <a:r>
              <a:rPr lang="en-US" sz="2400" b="1" dirty="0">
                <a:solidFill>
                  <a:srgbClr val="000000"/>
                </a:solidFill>
                <a:latin typeface="TTE1A25C78t00"/>
              </a:rPr>
              <a:t>GAMMA, X-RAYS</a:t>
            </a:r>
          </a:p>
        </p:txBody>
      </p:sp>
    </p:spTree>
    <p:extLst>
      <p:ext uri="{BB962C8B-B14F-4D97-AF65-F5344CB8AC3E}">
        <p14:creationId xmlns:p14="http://schemas.microsoft.com/office/powerpoint/2010/main" val="3890082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228688"/>
          </a:xfrm>
        </p:spPr>
        <p:txBody>
          <a:bodyPr/>
          <a:lstStyle/>
          <a:p>
            <a:r>
              <a:rPr lang="en-US" b="1" dirty="0">
                <a:solidFill>
                  <a:srgbClr val="FF0000"/>
                </a:solidFill>
              </a:rPr>
              <a:t>What is Contamination?</a:t>
            </a:r>
          </a:p>
        </p:txBody>
      </p:sp>
      <p:sp>
        <p:nvSpPr>
          <p:cNvPr id="3" name="Content Placeholder 2"/>
          <p:cNvSpPr>
            <a:spLocks noGrp="1"/>
          </p:cNvSpPr>
          <p:nvPr>
            <p:ph idx="1"/>
          </p:nvPr>
        </p:nvSpPr>
        <p:spPr>
          <a:xfrm>
            <a:off x="1097279" y="2103120"/>
            <a:ext cx="9810207" cy="4232366"/>
          </a:xfrm>
        </p:spPr>
        <p:txBody>
          <a:bodyPr>
            <a:normAutofit/>
          </a:bodyPr>
          <a:lstStyle/>
          <a:p>
            <a:pPr>
              <a:lnSpc>
                <a:spcPct val="100000"/>
              </a:lnSpc>
            </a:pPr>
            <a:r>
              <a:rPr lang="en-US" sz="4000" b="1" i="1" dirty="0">
                <a:solidFill>
                  <a:srgbClr val="FF0000"/>
                </a:solidFill>
              </a:rPr>
              <a:t>Contamination </a:t>
            </a:r>
            <a:r>
              <a:rPr lang="en-US" sz="4000" b="1" i="1" dirty="0">
                <a:solidFill>
                  <a:srgbClr val="0070C0"/>
                </a:solidFill>
              </a:rPr>
              <a:t>is the state of  </a:t>
            </a:r>
            <a:r>
              <a:rPr lang="en-US" sz="4000" b="1" dirty="0">
                <a:solidFill>
                  <a:srgbClr val="0070C0"/>
                </a:solidFill>
              </a:rPr>
              <a:t>being impure or unfit for use due to the introduction of unwholesome or undesirable elements.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2914"/>
          </a:xfrm>
        </p:spPr>
        <p:txBody>
          <a:bodyPr/>
          <a:lstStyle/>
          <a:p>
            <a:r>
              <a:rPr lang="en-US" b="1" dirty="0">
                <a:solidFill>
                  <a:srgbClr val="FF0000"/>
                </a:solidFill>
                <a:latin typeface="+mn-lt"/>
              </a:rPr>
              <a:t>Chemical Contamination of Food</a:t>
            </a:r>
          </a:p>
        </p:txBody>
      </p:sp>
      <p:sp>
        <p:nvSpPr>
          <p:cNvPr id="3" name="Content Placeholder 2"/>
          <p:cNvSpPr>
            <a:spLocks noGrp="1"/>
          </p:cNvSpPr>
          <p:nvPr>
            <p:ph idx="1"/>
          </p:nvPr>
        </p:nvSpPr>
        <p:spPr>
          <a:xfrm>
            <a:off x="838200" y="2215167"/>
            <a:ext cx="10714149" cy="5203064"/>
          </a:xfrm>
        </p:spPr>
        <p:txBody>
          <a:bodyPr>
            <a:normAutofit/>
          </a:bodyPr>
          <a:lstStyle/>
          <a:p>
            <a:pPr marL="0" indent="0">
              <a:buNone/>
            </a:pPr>
            <a:r>
              <a:rPr lang="en-US" sz="3200" b="1" dirty="0">
                <a:solidFill>
                  <a:srgbClr val="002060"/>
                </a:solidFill>
              </a:rPr>
              <a:t>Undesirable chemicals can enter foodstuffs during:</a:t>
            </a:r>
          </a:p>
          <a:p>
            <a:pPr marL="0" indent="0">
              <a:buNone/>
            </a:pPr>
            <a:r>
              <a:rPr lang="en-US" sz="3200" b="1" dirty="0">
                <a:solidFill>
                  <a:srgbClr val="002060"/>
                </a:solidFill>
              </a:rPr>
              <a:t>• Growth – e.g. veterinary drugs (antibiotics and hormones), fertilizers, pesticides and environmental contaminants e.g. lead</a:t>
            </a:r>
          </a:p>
          <a:p>
            <a:pPr marL="0" indent="0">
              <a:buNone/>
            </a:pPr>
            <a:r>
              <a:rPr lang="en-US" sz="3200" b="1" dirty="0">
                <a:solidFill>
                  <a:srgbClr val="002060"/>
                </a:solidFill>
              </a:rPr>
              <a:t>• Processing – e.g. oils and lubricants from machines, cleaning chemicals</a:t>
            </a:r>
          </a:p>
          <a:p>
            <a:pPr marL="0" indent="0">
              <a:buNone/>
            </a:pPr>
            <a:r>
              <a:rPr lang="en-US" sz="3200" b="1" dirty="0">
                <a:solidFill>
                  <a:srgbClr val="002060"/>
                </a:solidFill>
              </a:rPr>
              <a:t>• Transport – e.g. as a result of spillage or leaks</a:t>
            </a:r>
          </a:p>
          <a:p>
            <a:pPr marL="0" indent="0">
              <a:buNone/>
            </a:pPr>
            <a:r>
              <a:rPr lang="en-US" sz="3200" b="1" dirty="0">
                <a:solidFill>
                  <a:srgbClr val="002060"/>
                </a:solidFill>
              </a:rPr>
              <a:t>• Sale – e.g. cleaning chemicals </a:t>
            </a:r>
          </a:p>
        </p:txBody>
      </p:sp>
    </p:spTree>
    <p:extLst>
      <p:ext uri="{BB962C8B-B14F-4D97-AF65-F5344CB8AC3E}">
        <p14:creationId xmlns:p14="http://schemas.microsoft.com/office/powerpoint/2010/main" val="2557422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112642"/>
            <a:ext cx="10058400" cy="1450757"/>
          </a:xfrm>
        </p:spPr>
        <p:txBody>
          <a:bodyPr>
            <a:normAutofit/>
          </a:bodyPr>
          <a:lstStyle/>
          <a:p>
            <a:r>
              <a:rPr lang="en-US" sz="5400" b="1" dirty="0">
                <a:solidFill>
                  <a:srgbClr val="FF0000"/>
                </a:solidFill>
                <a:latin typeface="+mn-lt"/>
              </a:rPr>
              <a:t>Classes of Chemical Residues</a:t>
            </a:r>
          </a:p>
        </p:txBody>
      </p:sp>
      <p:sp>
        <p:nvSpPr>
          <p:cNvPr id="3" name="Content Placeholder 2"/>
          <p:cNvSpPr>
            <a:spLocks noGrp="1"/>
          </p:cNvSpPr>
          <p:nvPr>
            <p:ph idx="1"/>
          </p:nvPr>
        </p:nvSpPr>
        <p:spPr>
          <a:xfrm>
            <a:off x="1097280" y="2233749"/>
            <a:ext cx="10058400" cy="4128413"/>
          </a:xfrm>
        </p:spPr>
        <p:txBody>
          <a:bodyPr>
            <a:normAutofit/>
          </a:bodyPr>
          <a:lstStyle/>
          <a:p>
            <a:r>
              <a:rPr lang="en-US" sz="2400" b="1" dirty="0">
                <a:solidFill>
                  <a:schemeClr val="accent2">
                    <a:lumMod val="75000"/>
                  </a:schemeClr>
                </a:solidFill>
                <a:latin typeface="TTE29C7820t00"/>
              </a:rPr>
              <a:t>1. FOOD ADDITIVES (e.g. vitamins, colors, </a:t>
            </a:r>
            <a:r>
              <a:rPr lang="en-US" sz="2400" b="1" dirty="0" err="1">
                <a:solidFill>
                  <a:schemeClr val="accent2">
                    <a:lumMod val="75000"/>
                  </a:schemeClr>
                </a:solidFill>
                <a:latin typeface="TTE29C7820t00"/>
              </a:rPr>
              <a:t>flavours</a:t>
            </a:r>
            <a:r>
              <a:rPr lang="en-US" sz="2400" b="1" dirty="0">
                <a:solidFill>
                  <a:schemeClr val="accent2">
                    <a:lumMod val="75000"/>
                  </a:schemeClr>
                </a:solidFill>
                <a:latin typeface="TTE29C7820t00"/>
              </a:rPr>
              <a:t>)</a:t>
            </a:r>
            <a:endParaRPr lang="en-US" sz="1800" b="1" dirty="0">
              <a:solidFill>
                <a:schemeClr val="accent2">
                  <a:lumMod val="75000"/>
                </a:schemeClr>
              </a:solidFill>
              <a:latin typeface="TTE29C7820t00"/>
            </a:endParaRPr>
          </a:p>
          <a:p>
            <a:r>
              <a:rPr lang="en-US" sz="2400" b="1" dirty="0">
                <a:solidFill>
                  <a:schemeClr val="accent2">
                    <a:lumMod val="75000"/>
                  </a:schemeClr>
                </a:solidFill>
                <a:latin typeface="TTE29C7820t00"/>
              </a:rPr>
              <a:t>2. PESTICIDE RESIDUES</a:t>
            </a:r>
          </a:p>
          <a:p>
            <a:r>
              <a:rPr lang="en-US" sz="2400" b="1" dirty="0">
                <a:solidFill>
                  <a:schemeClr val="accent2">
                    <a:lumMod val="75000"/>
                  </a:schemeClr>
                </a:solidFill>
                <a:latin typeface="TTE29C7820t00"/>
              </a:rPr>
              <a:t>3. </a:t>
            </a:r>
            <a:r>
              <a:rPr lang="en-US" sz="2800" b="1" dirty="0">
                <a:solidFill>
                  <a:schemeClr val="accent2">
                    <a:lumMod val="75000"/>
                  </a:schemeClr>
                </a:solidFill>
                <a:latin typeface="TTE29C7820t00"/>
              </a:rPr>
              <a:t>Veterinary medicines </a:t>
            </a:r>
            <a:r>
              <a:rPr lang="en-US" sz="2400" b="1" dirty="0">
                <a:solidFill>
                  <a:schemeClr val="accent2">
                    <a:lumMod val="75000"/>
                  </a:schemeClr>
                </a:solidFill>
                <a:latin typeface="TTE29C7820t00"/>
              </a:rPr>
              <a:t>(e.g. HORMONES </a:t>
            </a:r>
            <a:r>
              <a:rPr lang="en-US" sz="2800" b="1" dirty="0">
                <a:solidFill>
                  <a:schemeClr val="accent2">
                    <a:lumMod val="75000"/>
                  </a:schemeClr>
                </a:solidFill>
                <a:latin typeface="TTE29C7820t00"/>
              </a:rPr>
              <a:t>and antibiotics)</a:t>
            </a:r>
            <a:endParaRPr lang="en-US" sz="2400" b="1" dirty="0">
              <a:solidFill>
                <a:schemeClr val="accent2">
                  <a:lumMod val="75000"/>
                </a:schemeClr>
              </a:solidFill>
              <a:latin typeface="TTE29C7820t00"/>
            </a:endParaRPr>
          </a:p>
          <a:p>
            <a:r>
              <a:rPr lang="en-US" sz="2400" b="1" dirty="0">
                <a:solidFill>
                  <a:schemeClr val="accent2">
                    <a:lumMod val="75000"/>
                  </a:schemeClr>
                </a:solidFill>
                <a:latin typeface="TTE29C7820t00"/>
              </a:rPr>
              <a:t>4. ENVIRONMENTAL RESIDUES (lead: leaded gasoline, solder for tin canned food)</a:t>
            </a:r>
          </a:p>
          <a:p>
            <a:r>
              <a:rPr lang="en-US" sz="2800" b="1" dirty="0">
                <a:solidFill>
                  <a:schemeClr val="accent2">
                    <a:lumMod val="75000"/>
                  </a:schemeClr>
                </a:solidFill>
                <a:latin typeface="TTE29C7820t00"/>
              </a:rPr>
              <a:t>5. Cleaning agents</a:t>
            </a:r>
          </a:p>
          <a:p>
            <a:r>
              <a:rPr lang="en-US" sz="2800" b="1" dirty="0">
                <a:solidFill>
                  <a:schemeClr val="accent2">
                    <a:lumMod val="75000"/>
                  </a:schemeClr>
                </a:solidFill>
                <a:latin typeface="TTE29C7820t00"/>
              </a:rPr>
              <a:t>6. Allergens</a:t>
            </a:r>
            <a:endParaRPr lang="en-US" sz="2800" b="1" dirty="0">
              <a:solidFill>
                <a:schemeClr val="accent2">
                  <a:lumMod val="75000"/>
                </a:schemeClr>
              </a:solidFill>
            </a:endParaRPr>
          </a:p>
        </p:txBody>
      </p:sp>
    </p:spTree>
    <p:extLst>
      <p:ext uri="{BB962C8B-B14F-4D97-AF65-F5344CB8AC3E}">
        <p14:creationId xmlns:p14="http://schemas.microsoft.com/office/powerpoint/2010/main" val="2693145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02794"/>
            <a:ext cx="10058400" cy="1450757"/>
          </a:xfrm>
        </p:spPr>
        <p:txBody>
          <a:bodyPr>
            <a:normAutofit/>
          </a:bodyPr>
          <a:lstStyle/>
          <a:p>
            <a:r>
              <a:rPr lang="en-US" sz="4400" b="1" dirty="0">
                <a:solidFill>
                  <a:srgbClr val="FF0000"/>
                </a:solidFill>
                <a:latin typeface="+mn-lt"/>
              </a:rPr>
              <a:t>Naturally Occurring Chemical substances</a:t>
            </a:r>
          </a:p>
        </p:txBody>
      </p:sp>
      <p:sp>
        <p:nvSpPr>
          <p:cNvPr id="3" name="Content Placeholder 2"/>
          <p:cNvSpPr>
            <a:spLocks noGrp="1"/>
          </p:cNvSpPr>
          <p:nvPr>
            <p:ph idx="1"/>
          </p:nvPr>
        </p:nvSpPr>
        <p:spPr>
          <a:xfrm>
            <a:off x="1097280" y="2073499"/>
            <a:ext cx="11094720" cy="5267459"/>
          </a:xfrm>
        </p:spPr>
        <p:txBody>
          <a:bodyPr>
            <a:normAutofit/>
          </a:bodyPr>
          <a:lstStyle/>
          <a:p>
            <a:r>
              <a:rPr lang="en-US" sz="2800" dirty="0">
                <a:solidFill>
                  <a:schemeClr val="tx1"/>
                </a:solidFill>
                <a:latin typeface="TTE29C7820t00"/>
              </a:rPr>
              <a:t>PLANT SOURCES</a:t>
            </a:r>
          </a:p>
          <a:p>
            <a:r>
              <a:rPr lang="en-US" sz="1400" dirty="0">
                <a:solidFill>
                  <a:schemeClr val="tx1"/>
                </a:solidFill>
                <a:latin typeface="TTE1A552C0t00"/>
              </a:rPr>
              <a:t> 	</a:t>
            </a:r>
            <a:r>
              <a:rPr lang="en-US" sz="2400" b="1" dirty="0">
                <a:solidFill>
                  <a:srgbClr val="0070C0"/>
                </a:solidFill>
                <a:latin typeface="TTE29C7820t00"/>
              </a:rPr>
              <a:t>MUSHROOMS</a:t>
            </a:r>
            <a:r>
              <a:rPr lang="en-US" sz="2400" dirty="0">
                <a:solidFill>
                  <a:schemeClr val="tx1"/>
                </a:solidFill>
                <a:latin typeface="TTE29C7820t00"/>
              </a:rPr>
              <a:t>	</a:t>
            </a:r>
          </a:p>
          <a:p>
            <a:r>
              <a:rPr lang="en-US" sz="1800" dirty="0">
                <a:solidFill>
                  <a:schemeClr val="tx1"/>
                </a:solidFill>
                <a:latin typeface="TTE1A552C0t00"/>
              </a:rPr>
              <a:t> </a:t>
            </a:r>
            <a:r>
              <a:rPr lang="en-US" sz="2800" dirty="0">
                <a:solidFill>
                  <a:schemeClr val="tx1"/>
                </a:solidFill>
                <a:latin typeface="TTE29C7820t00"/>
              </a:rPr>
              <a:t>ANIMAL SOURCES</a:t>
            </a:r>
          </a:p>
          <a:p>
            <a:pPr lvl="0">
              <a:buClr>
                <a:srgbClr val="1CADE4"/>
              </a:buClr>
            </a:pPr>
            <a:r>
              <a:rPr lang="en-US" sz="1400" dirty="0">
                <a:solidFill>
                  <a:schemeClr val="tx1"/>
                </a:solidFill>
                <a:latin typeface="TTE1A552C0t00"/>
              </a:rPr>
              <a:t> 	</a:t>
            </a:r>
            <a:r>
              <a:rPr lang="en-US" sz="2400" b="1" dirty="0">
                <a:solidFill>
                  <a:srgbClr val="0070C0"/>
                </a:solidFill>
                <a:latin typeface="TTE29C7820t00"/>
              </a:rPr>
              <a:t>SEAFOOD TOXINS ( 74% OF CHEMICAL FOOD POISONING (CDC</a:t>
            </a:r>
            <a:r>
              <a:rPr lang="en-US" sz="2400" dirty="0">
                <a:solidFill>
                  <a:schemeClr val="accent2">
                    <a:lumMod val="75000"/>
                  </a:schemeClr>
                </a:solidFill>
                <a:latin typeface="TTE29C7820t00"/>
              </a:rPr>
              <a:t>))</a:t>
            </a:r>
          </a:p>
          <a:p>
            <a:r>
              <a:rPr lang="en-US" sz="1800" dirty="0">
                <a:solidFill>
                  <a:schemeClr val="tx1"/>
                </a:solidFill>
                <a:latin typeface="TTE1A552C0t00"/>
              </a:rPr>
              <a:t> </a:t>
            </a:r>
            <a:r>
              <a:rPr lang="en-US" sz="2800" dirty="0">
                <a:solidFill>
                  <a:schemeClr val="tx1"/>
                </a:solidFill>
                <a:latin typeface="TTE29C7820t00"/>
              </a:rPr>
              <a:t>MICROORGANISMS</a:t>
            </a:r>
          </a:p>
          <a:p>
            <a:r>
              <a:rPr lang="en-US" sz="1400" dirty="0">
                <a:solidFill>
                  <a:schemeClr val="tx1"/>
                </a:solidFill>
                <a:latin typeface="TTE1A552C0t00"/>
              </a:rPr>
              <a:t> 	</a:t>
            </a:r>
            <a:r>
              <a:rPr lang="en-US" sz="2400" b="1" dirty="0">
                <a:solidFill>
                  <a:srgbClr val="0070C0"/>
                </a:solidFill>
                <a:latin typeface="TTE29C7820t00"/>
              </a:rPr>
              <a:t>MYCOTOXINS (molds: e.g. aflatoxin in peanuts and corn)</a:t>
            </a:r>
          </a:p>
        </p:txBody>
      </p:sp>
    </p:spTree>
    <p:extLst>
      <p:ext uri="{BB962C8B-B14F-4D97-AF65-F5344CB8AC3E}">
        <p14:creationId xmlns:p14="http://schemas.microsoft.com/office/powerpoint/2010/main" val="3115422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194467"/>
          </a:xfrm>
        </p:spPr>
        <p:txBody>
          <a:bodyPr>
            <a:normAutofit/>
          </a:bodyPr>
          <a:lstStyle/>
          <a:p>
            <a:r>
              <a:rPr lang="en-US" sz="6000" b="1" dirty="0">
                <a:solidFill>
                  <a:srgbClr val="FF0000"/>
                </a:solidFill>
                <a:latin typeface="+mn-lt"/>
              </a:rPr>
              <a:t>Chemical Hazards</a:t>
            </a:r>
          </a:p>
        </p:txBody>
      </p:sp>
      <p:sp>
        <p:nvSpPr>
          <p:cNvPr id="3" name="Content Placeholder 2"/>
          <p:cNvSpPr>
            <a:spLocks noGrp="1"/>
          </p:cNvSpPr>
          <p:nvPr>
            <p:ph idx="1"/>
          </p:nvPr>
        </p:nvSpPr>
        <p:spPr>
          <a:xfrm>
            <a:off x="1097280" y="1845733"/>
            <a:ext cx="10058400" cy="4567945"/>
          </a:xfrm>
        </p:spPr>
        <p:txBody>
          <a:bodyPr>
            <a:noAutofit/>
          </a:bodyPr>
          <a:lstStyle/>
          <a:p>
            <a:pPr>
              <a:spcBef>
                <a:spcPts val="600"/>
              </a:spcBef>
            </a:pPr>
            <a:r>
              <a:rPr lang="en-US" sz="2800" b="1" dirty="0">
                <a:solidFill>
                  <a:srgbClr val="9A0000"/>
                </a:solidFill>
                <a:latin typeface="TTE29C7820t00"/>
              </a:rPr>
              <a:t>ACUTE</a:t>
            </a:r>
          </a:p>
          <a:p>
            <a:pPr>
              <a:spcBef>
                <a:spcPts val="600"/>
              </a:spcBef>
            </a:pPr>
            <a:r>
              <a:rPr lang="en-US" sz="1400" b="1" dirty="0">
                <a:solidFill>
                  <a:srgbClr val="FF0000"/>
                </a:solidFill>
                <a:latin typeface="TTE1A552C0t00"/>
              </a:rPr>
              <a:t> 	</a:t>
            </a:r>
            <a:r>
              <a:rPr lang="en-US" sz="2400" b="1" dirty="0">
                <a:solidFill>
                  <a:srgbClr val="0070C0"/>
                </a:solidFill>
                <a:latin typeface="TTE29C7820t00"/>
              </a:rPr>
              <a:t>SMALLER MORE ISOLATED OUTBREAKS</a:t>
            </a:r>
          </a:p>
          <a:p>
            <a:pPr>
              <a:spcBef>
                <a:spcPts val="600"/>
              </a:spcBef>
            </a:pPr>
            <a:r>
              <a:rPr lang="en-US" sz="1400" b="1" dirty="0">
                <a:solidFill>
                  <a:srgbClr val="0070C0"/>
                </a:solidFill>
                <a:latin typeface="TTE1A552C0t00"/>
              </a:rPr>
              <a:t> 	</a:t>
            </a:r>
            <a:r>
              <a:rPr lang="en-US" sz="2400" b="1" dirty="0">
                <a:solidFill>
                  <a:srgbClr val="0070C0"/>
                </a:solidFill>
                <a:latin typeface="TTE29C7820t00"/>
              </a:rPr>
              <a:t>USUALLY ACCIDENTAL/MIS-USE</a:t>
            </a:r>
          </a:p>
          <a:p>
            <a:pPr>
              <a:spcBef>
                <a:spcPts val="600"/>
              </a:spcBef>
            </a:pPr>
            <a:r>
              <a:rPr lang="en-US" sz="1800" b="1" dirty="0">
                <a:solidFill>
                  <a:srgbClr val="3333CD"/>
                </a:solidFill>
                <a:latin typeface="TTE1A552C0t00"/>
              </a:rPr>
              <a:t> </a:t>
            </a:r>
            <a:r>
              <a:rPr lang="en-US" sz="2800" b="1" dirty="0">
                <a:solidFill>
                  <a:srgbClr val="9A0000"/>
                </a:solidFill>
                <a:latin typeface="TTE29C7820t00"/>
              </a:rPr>
              <a:t>CHRONIC/LONG TERM</a:t>
            </a:r>
          </a:p>
          <a:p>
            <a:pPr>
              <a:spcBef>
                <a:spcPts val="600"/>
              </a:spcBef>
            </a:pPr>
            <a:r>
              <a:rPr lang="en-US" sz="1400" b="1" dirty="0">
                <a:solidFill>
                  <a:srgbClr val="FF0000"/>
                </a:solidFill>
                <a:latin typeface="TTE1A552C0t00"/>
              </a:rPr>
              <a:t> 	</a:t>
            </a:r>
            <a:r>
              <a:rPr lang="en-US" sz="2400" b="1" dirty="0">
                <a:solidFill>
                  <a:srgbClr val="0070C0"/>
                </a:solidFill>
                <a:latin typeface="TTE29C7820t00"/>
              </a:rPr>
              <a:t>MAJORITY</a:t>
            </a:r>
          </a:p>
          <a:p>
            <a:pPr>
              <a:spcBef>
                <a:spcPts val="600"/>
              </a:spcBef>
            </a:pPr>
            <a:r>
              <a:rPr lang="en-US" sz="1000" b="1" dirty="0">
                <a:solidFill>
                  <a:srgbClr val="3333CD"/>
                </a:solidFill>
                <a:latin typeface="TTE1A552C0t00"/>
              </a:rPr>
              <a:t> 	</a:t>
            </a:r>
            <a:r>
              <a:rPr lang="en-US" b="1" dirty="0">
                <a:solidFill>
                  <a:srgbClr val="0070C0"/>
                </a:solidFill>
                <a:latin typeface="TTE29C7820t00"/>
              </a:rPr>
              <a:t>EXCEPT TOXINS (USUALLY ACUTE)</a:t>
            </a:r>
          </a:p>
          <a:p>
            <a:pPr>
              <a:spcBef>
                <a:spcPts val="600"/>
              </a:spcBef>
            </a:pPr>
            <a:r>
              <a:rPr lang="en-US" sz="1400" b="1" dirty="0">
                <a:solidFill>
                  <a:srgbClr val="0070C0"/>
                </a:solidFill>
                <a:latin typeface="TTE1A552C0t00"/>
              </a:rPr>
              <a:t> 	</a:t>
            </a:r>
            <a:r>
              <a:rPr lang="en-US" sz="2400" b="1" dirty="0">
                <a:solidFill>
                  <a:srgbClr val="0070C0"/>
                </a:solidFill>
                <a:latin typeface="TTE29C7820t00"/>
              </a:rPr>
              <a:t>LONG TERM EXPOSURE</a:t>
            </a:r>
          </a:p>
          <a:p>
            <a:pPr>
              <a:spcBef>
                <a:spcPts val="600"/>
              </a:spcBef>
            </a:pPr>
            <a:r>
              <a:rPr lang="en-US" sz="1400" b="1" dirty="0">
                <a:solidFill>
                  <a:srgbClr val="0070C0"/>
                </a:solidFill>
                <a:latin typeface="TTE1A552C0t00"/>
              </a:rPr>
              <a:t> 	</a:t>
            </a:r>
            <a:r>
              <a:rPr lang="en-US" sz="2400" b="1" dirty="0">
                <a:solidFill>
                  <a:srgbClr val="0070C0"/>
                </a:solidFill>
                <a:latin typeface="TTE29C7820t00"/>
              </a:rPr>
              <a:t>CARCINOGENS/OTHER TOXIC EFFECTS</a:t>
            </a:r>
          </a:p>
          <a:p>
            <a:pPr>
              <a:spcBef>
                <a:spcPts val="600"/>
              </a:spcBef>
            </a:pPr>
            <a:r>
              <a:rPr lang="en-US" sz="1800" b="1" dirty="0">
                <a:solidFill>
                  <a:srgbClr val="3333CD"/>
                </a:solidFill>
                <a:latin typeface="TTE1A552C0t00"/>
              </a:rPr>
              <a:t> </a:t>
            </a:r>
            <a:r>
              <a:rPr lang="en-US" sz="2800" b="1" dirty="0">
                <a:solidFill>
                  <a:srgbClr val="9A0000"/>
                </a:solidFill>
                <a:latin typeface="TTE29C7820t00"/>
              </a:rPr>
              <a:t>RISK ASSESSMENT</a:t>
            </a:r>
          </a:p>
          <a:p>
            <a:pPr>
              <a:spcBef>
                <a:spcPts val="600"/>
              </a:spcBef>
            </a:pPr>
            <a:r>
              <a:rPr lang="en-US" sz="1400" b="1" dirty="0">
                <a:solidFill>
                  <a:srgbClr val="FF0000"/>
                </a:solidFill>
                <a:latin typeface="TTE1A552C0t00"/>
              </a:rPr>
              <a:t> 	</a:t>
            </a:r>
            <a:r>
              <a:rPr lang="en-US" sz="2400" b="1" dirty="0">
                <a:solidFill>
                  <a:srgbClr val="0070C0"/>
                </a:solidFill>
                <a:latin typeface="TTE29C7820t00"/>
              </a:rPr>
              <a:t>LESS STRAIGHT FORWARD (compared to biological hazards)</a:t>
            </a:r>
            <a:endParaRPr lang="en-US" sz="2400" b="1" dirty="0">
              <a:solidFill>
                <a:srgbClr val="0070C0"/>
              </a:solidFill>
            </a:endParaRPr>
          </a:p>
        </p:txBody>
      </p:sp>
    </p:spTree>
    <p:extLst>
      <p:ext uri="{BB962C8B-B14F-4D97-AF65-F5344CB8AC3E}">
        <p14:creationId xmlns:p14="http://schemas.microsoft.com/office/powerpoint/2010/main" val="4269571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9883"/>
          </a:xfrm>
        </p:spPr>
        <p:txBody>
          <a:bodyPr/>
          <a:lstStyle/>
          <a:p>
            <a:r>
              <a:rPr lang="en-US" b="1" dirty="0">
                <a:solidFill>
                  <a:srgbClr val="FF0000"/>
                </a:solidFill>
                <a:latin typeface="+mn-lt"/>
              </a:rPr>
              <a:t>Physical Contamination</a:t>
            </a:r>
          </a:p>
        </p:txBody>
      </p:sp>
      <p:sp>
        <p:nvSpPr>
          <p:cNvPr id="3" name="Content Placeholder 2"/>
          <p:cNvSpPr>
            <a:spLocks noGrp="1"/>
          </p:cNvSpPr>
          <p:nvPr>
            <p:ph idx="1"/>
          </p:nvPr>
        </p:nvSpPr>
        <p:spPr>
          <a:xfrm>
            <a:off x="734094" y="1828800"/>
            <a:ext cx="11244545" cy="5215943"/>
          </a:xfrm>
        </p:spPr>
        <p:txBody>
          <a:bodyPr>
            <a:normAutofit/>
          </a:bodyPr>
          <a:lstStyle/>
          <a:p>
            <a:pPr>
              <a:spcBef>
                <a:spcPts val="600"/>
              </a:spcBef>
              <a:buFont typeface="Wingdings" panose="05000000000000000000" pitchFamily="2" charset="2"/>
              <a:buChar char="q"/>
            </a:pPr>
            <a:r>
              <a:rPr lang="en-US" sz="3000" dirty="0"/>
              <a:t>  Food can be contaminated physically by foreign objects. </a:t>
            </a:r>
          </a:p>
          <a:p>
            <a:pPr>
              <a:spcBef>
                <a:spcPts val="600"/>
              </a:spcBef>
              <a:buFont typeface="Wingdings" panose="05000000000000000000" pitchFamily="2" charset="2"/>
              <a:buChar char="q"/>
            </a:pPr>
            <a:r>
              <a:rPr lang="en-US" sz="3000" dirty="0"/>
              <a:t>  Foreign objects can be brought into the premises with raw materials or introduced during storage, preparation, service or display. </a:t>
            </a:r>
          </a:p>
          <a:p>
            <a:pPr>
              <a:spcBef>
                <a:spcPts val="600"/>
              </a:spcBef>
              <a:buFont typeface="Wingdings" panose="05000000000000000000" pitchFamily="2" charset="2"/>
              <a:buChar char="q"/>
            </a:pPr>
            <a:r>
              <a:rPr lang="en-US" sz="3000" dirty="0"/>
              <a:t>  Foreign objects which are commonly associated with food complaints include:</a:t>
            </a:r>
          </a:p>
          <a:p>
            <a:pPr marL="0" indent="0">
              <a:spcBef>
                <a:spcPts val="0"/>
              </a:spcBef>
              <a:spcAft>
                <a:spcPts val="0"/>
              </a:spcAft>
              <a:buNone/>
            </a:pPr>
            <a:r>
              <a:rPr lang="en-US" sz="3000" dirty="0"/>
              <a:t>• Nuts, bolts, wire, metal</a:t>
            </a:r>
          </a:p>
          <a:p>
            <a:pPr marL="0" indent="0">
              <a:spcBef>
                <a:spcPts val="0"/>
              </a:spcBef>
              <a:spcAft>
                <a:spcPts val="0"/>
              </a:spcAft>
              <a:buNone/>
            </a:pPr>
            <a:r>
              <a:rPr lang="en-US" sz="3000" dirty="0"/>
              <a:t>• Cardboard, plastic, string</a:t>
            </a:r>
          </a:p>
          <a:p>
            <a:pPr marL="0" indent="0">
              <a:spcBef>
                <a:spcPts val="0"/>
              </a:spcBef>
              <a:spcAft>
                <a:spcPts val="0"/>
              </a:spcAft>
              <a:buNone/>
            </a:pPr>
            <a:r>
              <a:rPr lang="en-US" sz="3000" dirty="0"/>
              <a:t>• Rodent droppings, hairs, insects</a:t>
            </a:r>
          </a:p>
          <a:p>
            <a:pPr marL="0" indent="0">
              <a:spcBef>
                <a:spcPts val="0"/>
              </a:spcBef>
              <a:spcAft>
                <a:spcPts val="0"/>
              </a:spcAft>
              <a:buNone/>
            </a:pPr>
            <a:r>
              <a:rPr lang="en-US" sz="3000" dirty="0"/>
              <a:t>• Cigarette butts, glass, flaking paint</a:t>
            </a:r>
          </a:p>
          <a:p>
            <a:pPr marL="0" indent="0">
              <a:spcBef>
                <a:spcPts val="0"/>
              </a:spcBef>
              <a:spcAft>
                <a:spcPts val="0"/>
              </a:spcAft>
              <a:buNone/>
            </a:pPr>
            <a:r>
              <a:rPr lang="en-US" sz="3000" dirty="0"/>
              <a:t>• Earrings, fingernails</a:t>
            </a:r>
          </a:p>
        </p:txBody>
      </p:sp>
    </p:spTree>
    <p:extLst>
      <p:ext uri="{BB962C8B-B14F-4D97-AF65-F5344CB8AC3E}">
        <p14:creationId xmlns:p14="http://schemas.microsoft.com/office/powerpoint/2010/main" val="37065616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643944"/>
            <a:ext cx="10058400" cy="991674"/>
          </a:xfrm>
        </p:spPr>
        <p:txBody>
          <a:bodyPr>
            <a:normAutofit/>
          </a:bodyPr>
          <a:lstStyle/>
          <a:p>
            <a:r>
              <a:rPr lang="en-US" sz="4400" b="1" dirty="0">
                <a:solidFill>
                  <a:srgbClr val="FF0000"/>
                </a:solidFill>
                <a:latin typeface="TTE1A25C78t00"/>
              </a:rPr>
              <a:t>SOURCES OF CONTAMINATION</a:t>
            </a:r>
            <a:endParaRPr lang="en-US" sz="4400" b="1" dirty="0">
              <a:solidFill>
                <a:srgbClr val="FF0000"/>
              </a:solidFill>
            </a:endParaRPr>
          </a:p>
        </p:txBody>
      </p:sp>
      <p:sp>
        <p:nvSpPr>
          <p:cNvPr id="3" name="Content Placeholder 2"/>
          <p:cNvSpPr>
            <a:spLocks noGrp="1"/>
          </p:cNvSpPr>
          <p:nvPr>
            <p:ph idx="1"/>
          </p:nvPr>
        </p:nvSpPr>
        <p:spPr>
          <a:xfrm>
            <a:off x="1097280" y="2220686"/>
            <a:ext cx="10058400" cy="3648408"/>
          </a:xfrm>
        </p:spPr>
        <p:txBody>
          <a:bodyPr>
            <a:normAutofit/>
          </a:bodyPr>
          <a:lstStyle/>
          <a:p>
            <a:pPr>
              <a:buFont typeface="Wingdings" pitchFamily="2" charset="2"/>
              <a:buChar char="ü"/>
            </a:pPr>
            <a:r>
              <a:rPr lang="en-US" sz="2800" b="1" dirty="0">
                <a:solidFill>
                  <a:srgbClr val="002060"/>
                </a:solidFill>
                <a:latin typeface="TTE29C7820t00"/>
              </a:rPr>
              <a:t> RAW MATERIALS</a:t>
            </a:r>
          </a:p>
          <a:p>
            <a:pPr>
              <a:buFont typeface="Wingdings" pitchFamily="2" charset="2"/>
              <a:buChar char="ü"/>
            </a:pPr>
            <a:r>
              <a:rPr lang="en-US" sz="2800" b="1" dirty="0">
                <a:solidFill>
                  <a:srgbClr val="002060"/>
                </a:solidFill>
                <a:latin typeface="TTE29C7820t00"/>
              </a:rPr>
              <a:t> POOR DESIGN AND MAINTENANCE OF FACILITIES</a:t>
            </a:r>
          </a:p>
          <a:p>
            <a:pPr>
              <a:buFont typeface="Wingdings" pitchFamily="2" charset="2"/>
              <a:buChar char="ü"/>
            </a:pPr>
            <a:r>
              <a:rPr lang="en-US" sz="1800" b="1" dirty="0">
                <a:solidFill>
                  <a:srgbClr val="002060"/>
                </a:solidFill>
                <a:latin typeface="TTE1A552C0t00"/>
              </a:rPr>
              <a:t>  </a:t>
            </a:r>
            <a:r>
              <a:rPr lang="en-US" sz="2800" b="1" dirty="0">
                <a:solidFill>
                  <a:srgbClr val="002060"/>
                </a:solidFill>
                <a:latin typeface="TTE29C7820t00"/>
              </a:rPr>
              <a:t>EQUIPMENT MAINTENANCE</a:t>
            </a:r>
          </a:p>
          <a:p>
            <a:pPr>
              <a:buFont typeface="Wingdings" pitchFamily="2" charset="2"/>
              <a:buChar char="ü"/>
            </a:pPr>
            <a:r>
              <a:rPr lang="en-US" sz="1800" b="1" dirty="0">
                <a:solidFill>
                  <a:srgbClr val="002060"/>
                </a:solidFill>
                <a:latin typeface="TTE1A552C0t00"/>
              </a:rPr>
              <a:t>  </a:t>
            </a:r>
            <a:r>
              <a:rPr lang="en-US" sz="2800" b="1" dirty="0">
                <a:solidFill>
                  <a:srgbClr val="002060"/>
                </a:solidFill>
                <a:latin typeface="TTE29C7820t00"/>
              </a:rPr>
              <a:t>POOR PRACTICES IN OPERATION</a:t>
            </a:r>
          </a:p>
          <a:p>
            <a:pPr>
              <a:buFont typeface="Wingdings" pitchFamily="2" charset="2"/>
              <a:buChar char="ü"/>
            </a:pPr>
            <a:r>
              <a:rPr lang="en-US" sz="1800" b="1" dirty="0">
                <a:solidFill>
                  <a:srgbClr val="002060"/>
                </a:solidFill>
                <a:latin typeface="TTE1A552C0t00"/>
              </a:rPr>
              <a:t>  </a:t>
            </a:r>
            <a:r>
              <a:rPr lang="en-US" sz="2800" b="1" dirty="0">
                <a:solidFill>
                  <a:srgbClr val="002060"/>
                </a:solidFill>
                <a:latin typeface="TTE29C7820t00"/>
              </a:rPr>
              <a:t>SABBOTAGE</a:t>
            </a:r>
            <a:endParaRPr lang="en-US" sz="2800" b="1" dirty="0">
              <a:solidFill>
                <a:srgbClr val="002060"/>
              </a:solidFill>
            </a:endParaRPr>
          </a:p>
        </p:txBody>
      </p:sp>
    </p:spTree>
    <p:extLst>
      <p:ext uri="{BB962C8B-B14F-4D97-AF65-F5344CB8AC3E}">
        <p14:creationId xmlns:p14="http://schemas.microsoft.com/office/powerpoint/2010/main" val="27771518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7005"/>
          </a:xfrm>
        </p:spPr>
        <p:txBody>
          <a:bodyPr/>
          <a:lstStyle/>
          <a:p>
            <a:r>
              <a:rPr lang="en-US" b="1" dirty="0">
                <a:solidFill>
                  <a:srgbClr val="FF0000"/>
                </a:solidFill>
                <a:latin typeface="+mn-lt"/>
              </a:rPr>
              <a:t>Allergens </a:t>
            </a:r>
          </a:p>
        </p:txBody>
      </p:sp>
      <p:sp>
        <p:nvSpPr>
          <p:cNvPr id="3" name="Content Placeholder 2"/>
          <p:cNvSpPr>
            <a:spLocks noGrp="1"/>
          </p:cNvSpPr>
          <p:nvPr>
            <p:ph idx="1"/>
          </p:nvPr>
        </p:nvSpPr>
        <p:spPr>
          <a:xfrm>
            <a:off x="838200" y="1893194"/>
            <a:ext cx="10971727" cy="4456090"/>
          </a:xfrm>
        </p:spPr>
        <p:txBody>
          <a:bodyPr>
            <a:noAutofit/>
          </a:bodyPr>
          <a:lstStyle/>
          <a:p>
            <a:pPr marL="0" indent="0">
              <a:buNone/>
            </a:pPr>
            <a:r>
              <a:rPr lang="en-US" sz="3600" dirty="0">
                <a:solidFill>
                  <a:srgbClr val="002060"/>
                </a:solidFill>
                <a:ea typeface="Yu Gothic" panose="020B0400000000000000" pitchFamily="34" charset="-128"/>
              </a:rPr>
              <a:t>Some people are allergic or have an intolerance to certain types of foods and become ill after eating them These foods include Peanuts, Tree nuts, Eggs, Shellfish, Cow’s milk, Wheat (gluten), Soy.</a:t>
            </a:r>
          </a:p>
          <a:p>
            <a:pPr marL="0" indent="0">
              <a:buNone/>
            </a:pPr>
            <a:r>
              <a:rPr lang="en-US" sz="3600" dirty="0">
                <a:solidFill>
                  <a:srgbClr val="002060"/>
                </a:solidFill>
                <a:ea typeface="Yu Gothic" panose="020B0400000000000000" pitchFamily="34" charset="-128"/>
              </a:rPr>
              <a:t>As a food handler, you must be careful not to inadvertently contaminate food that is supposed to be free from allergens. You must also be careful to give the right information about ingredients to customers who ask.</a:t>
            </a:r>
          </a:p>
        </p:txBody>
      </p:sp>
    </p:spTree>
    <p:extLst>
      <p:ext uri="{BB962C8B-B14F-4D97-AF65-F5344CB8AC3E}">
        <p14:creationId xmlns:p14="http://schemas.microsoft.com/office/powerpoint/2010/main" val="1409787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184"/>
            <a:ext cx="10515600" cy="1325563"/>
          </a:xfrm>
        </p:spPr>
        <p:txBody>
          <a:bodyPr>
            <a:normAutofit/>
          </a:bodyPr>
          <a:lstStyle/>
          <a:p>
            <a:r>
              <a:rPr lang="en-US" sz="5400" b="1" dirty="0">
                <a:solidFill>
                  <a:srgbClr val="FF0000"/>
                </a:solidFill>
                <a:latin typeface="+mn-lt"/>
              </a:rPr>
              <a:t>Contamination of food</a:t>
            </a:r>
          </a:p>
        </p:txBody>
      </p:sp>
      <p:sp>
        <p:nvSpPr>
          <p:cNvPr id="3" name="Content Placeholder 2"/>
          <p:cNvSpPr>
            <a:spLocks noGrp="1"/>
          </p:cNvSpPr>
          <p:nvPr>
            <p:ph idx="1"/>
          </p:nvPr>
        </p:nvSpPr>
        <p:spPr>
          <a:xfrm>
            <a:off x="838200" y="1471747"/>
            <a:ext cx="10284725" cy="4803819"/>
          </a:xfrm>
        </p:spPr>
        <p:txBody>
          <a:bodyPr>
            <a:normAutofit fontScale="92500"/>
          </a:bodyPr>
          <a:lstStyle/>
          <a:p>
            <a:pPr marL="0" indent="0">
              <a:buNone/>
            </a:pPr>
            <a:endParaRPr lang="en-US" dirty="0"/>
          </a:p>
          <a:p>
            <a:pPr lvl="0">
              <a:lnSpc>
                <a:spcPct val="100000"/>
              </a:lnSpc>
              <a:buClr>
                <a:srgbClr val="1CADE4"/>
              </a:buClr>
            </a:pPr>
            <a:r>
              <a:rPr lang="en-US" sz="4000" b="1" dirty="0">
                <a:solidFill>
                  <a:srgbClr val="0070C0"/>
                </a:solidFill>
              </a:rPr>
              <a:t>People’s lives depend on a reliable and safe food supply that is free from harmful substances.</a:t>
            </a:r>
            <a:endParaRPr lang="en-US" dirty="0">
              <a:solidFill>
                <a:srgbClr val="0070C0"/>
              </a:solidFill>
            </a:endParaRPr>
          </a:p>
          <a:p>
            <a:pPr>
              <a:spcBef>
                <a:spcPts val="1800"/>
              </a:spcBef>
              <a:buFont typeface="Wingdings" panose="05000000000000000000" pitchFamily="2" charset="2"/>
              <a:buChar char="q"/>
            </a:pPr>
            <a:r>
              <a:rPr lang="en-US" sz="3600" b="1" dirty="0">
                <a:solidFill>
                  <a:schemeClr val="accent2">
                    <a:lumMod val="75000"/>
                  </a:schemeClr>
                </a:solidFill>
              </a:rPr>
              <a:t>  </a:t>
            </a:r>
            <a:r>
              <a:rPr lang="en-US" sz="4000" b="1" dirty="0">
                <a:solidFill>
                  <a:srgbClr val="0070C0"/>
                </a:solidFill>
              </a:rPr>
              <a:t>Contamination occurs when something not normally found in the food is added.</a:t>
            </a:r>
          </a:p>
          <a:p>
            <a:pPr>
              <a:spcBef>
                <a:spcPts val="1800"/>
              </a:spcBef>
              <a:buFont typeface="Wingdings" panose="05000000000000000000" pitchFamily="2" charset="2"/>
              <a:buChar char="q"/>
            </a:pPr>
            <a:r>
              <a:rPr lang="en-US" sz="4000" b="1" dirty="0">
                <a:solidFill>
                  <a:srgbClr val="0070C0"/>
                </a:solidFill>
              </a:rPr>
              <a:t>  Contamination implies the addition is not intended or planned. The substance added may or may not cause health problems. </a:t>
            </a:r>
          </a:p>
          <a:p>
            <a:pPr>
              <a:buNone/>
            </a:pPr>
            <a:endParaRPr lang="en-US" sz="3600" b="1" dirty="0">
              <a:solidFill>
                <a:schemeClr val="accent2">
                  <a:lumMod val="75000"/>
                </a:schemeClr>
              </a:solidFill>
            </a:endParaRPr>
          </a:p>
        </p:txBody>
      </p:sp>
    </p:spTree>
    <p:extLst>
      <p:ext uri="{BB962C8B-B14F-4D97-AF65-F5344CB8AC3E}">
        <p14:creationId xmlns:p14="http://schemas.microsoft.com/office/powerpoint/2010/main" val="1476841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184"/>
            <a:ext cx="10515600" cy="1325563"/>
          </a:xfrm>
        </p:spPr>
        <p:txBody>
          <a:bodyPr>
            <a:normAutofit/>
          </a:bodyPr>
          <a:lstStyle/>
          <a:p>
            <a:r>
              <a:rPr lang="en-US" sz="5400" b="1" dirty="0">
                <a:solidFill>
                  <a:srgbClr val="FF0000"/>
                </a:solidFill>
                <a:latin typeface="+mn-lt"/>
              </a:rPr>
              <a:t>Contamination of food</a:t>
            </a:r>
          </a:p>
        </p:txBody>
      </p:sp>
      <p:sp>
        <p:nvSpPr>
          <p:cNvPr id="3" name="Content Placeholder 2"/>
          <p:cNvSpPr>
            <a:spLocks noGrp="1"/>
          </p:cNvSpPr>
          <p:nvPr>
            <p:ph idx="1"/>
          </p:nvPr>
        </p:nvSpPr>
        <p:spPr>
          <a:xfrm>
            <a:off x="838200" y="1352282"/>
            <a:ext cx="9886406" cy="5074276"/>
          </a:xfrm>
        </p:spPr>
        <p:txBody>
          <a:bodyPr>
            <a:normAutofit/>
          </a:bodyPr>
          <a:lstStyle/>
          <a:p>
            <a:endParaRPr lang="en-US" dirty="0"/>
          </a:p>
          <a:p>
            <a:pPr marL="0" indent="0">
              <a:buNone/>
            </a:pPr>
            <a:endParaRPr lang="en-US" sz="2800" b="1" dirty="0"/>
          </a:p>
          <a:p>
            <a:pPr marL="0" indent="0">
              <a:buNone/>
            </a:pPr>
            <a:r>
              <a:rPr lang="en-US" sz="3600" b="1" dirty="0">
                <a:solidFill>
                  <a:schemeClr val="accent2">
                    <a:lumMod val="75000"/>
                  </a:schemeClr>
                </a:solidFill>
              </a:rPr>
              <a:t>The three main ways in which food can be contaminated are:</a:t>
            </a:r>
          </a:p>
          <a:p>
            <a:pPr marL="742950" indent="-742950">
              <a:buClr>
                <a:srgbClr val="FF0000"/>
              </a:buClr>
              <a:buFont typeface="+mj-lt"/>
              <a:buAutoNum type="arabicParenR"/>
            </a:pPr>
            <a:r>
              <a:rPr lang="en-US" sz="3600" dirty="0">
                <a:solidFill>
                  <a:schemeClr val="accent2">
                    <a:lumMod val="75000"/>
                  </a:schemeClr>
                </a:solidFill>
              </a:rPr>
              <a:t>Microbial contamination (includes bacteria, moulds and viruses)</a:t>
            </a:r>
          </a:p>
          <a:p>
            <a:pPr marL="742950" indent="-742950">
              <a:buClr>
                <a:srgbClr val="FF0000"/>
              </a:buClr>
              <a:buFont typeface="+mj-lt"/>
              <a:buAutoNum type="arabicParenR"/>
            </a:pPr>
            <a:r>
              <a:rPr lang="en-US" sz="3600" dirty="0">
                <a:solidFill>
                  <a:schemeClr val="accent2">
                    <a:lumMod val="75000"/>
                  </a:schemeClr>
                </a:solidFill>
              </a:rPr>
              <a:t>Physical contamination</a:t>
            </a:r>
          </a:p>
          <a:p>
            <a:pPr marL="742950" indent="-742950">
              <a:buClr>
                <a:srgbClr val="FF0000"/>
              </a:buClr>
              <a:buFont typeface="+mj-lt"/>
              <a:buAutoNum type="arabicParenR"/>
            </a:pPr>
            <a:r>
              <a:rPr lang="en-US" sz="3600" dirty="0">
                <a:solidFill>
                  <a:schemeClr val="accent2">
                    <a:lumMod val="75000"/>
                  </a:schemeClr>
                </a:solidFill>
              </a:rPr>
              <a:t>Chemical contamination</a:t>
            </a:r>
          </a:p>
        </p:txBody>
      </p:sp>
    </p:spTree>
    <p:extLst>
      <p:ext uri="{BB962C8B-B14F-4D97-AF65-F5344CB8AC3E}">
        <p14:creationId xmlns:p14="http://schemas.microsoft.com/office/powerpoint/2010/main" val="1962455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184"/>
            <a:ext cx="10515600" cy="1325563"/>
          </a:xfrm>
        </p:spPr>
        <p:txBody>
          <a:bodyPr>
            <a:normAutofit/>
          </a:bodyPr>
          <a:lstStyle/>
          <a:p>
            <a:r>
              <a:rPr lang="en-US" sz="5400" b="1" dirty="0">
                <a:solidFill>
                  <a:srgbClr val="FF0000"/>
                </a:solidFill>
                <a:latin typeface="+mn-lt"/>
              </a:rPr>
              <a:t>Microbial contamination:</a:t>
            </a:r>
          </a:p>
        </p:txBody>
      </p:sp>
      <p:sp>
        <p:nvSpPr>
          <p:cNvPr id="3" name="Content Placeholder 2"/>
          <p:cNvSpPr>
            <a:spLocks noGrp="1"/>
          </p:cNvSpPr>
          <p:nvPr>
            <p:ph idx="1"/>
          </p:nvPr>
        </p:nvSpPr>
        <p:spPr>
          <a:xfrm>
            <a:off x="838200" y="1352281"/>
            <a:ext cx="10515600" cy="5127347"/>
          </a:xfrm>
        </p:spPr>
        <p:txBody>
          <a:bodyPr>
            <a:normAutofit/>
          </a:bodyPr>
          <a:lstStyle/>
          <a:p>
            <a:endParaRPr lang="en-US" dirty="0"/>
          </a:p>
          <a:p>
            <a:pPr marL="0" indent="0">
              <a:buNone/>
            </a:pPr>
            <a:r>
              <a:rPr lang="en-US" sz="3600" b="1" dirty="0">
                <a:solidFill>
                  <a:schemeClr val="accent2"/>
                </a:solidFill>
              </a:rPr>
              <a:t>Mold</a:t>
            </a:r>
            <a:r>
              <a:rPr lang="en-US" sz="3600" dirty="0">
                <a:solidFill>
                  <a:schemeClr val="accent2"/>
                </a:solidFill>
              </a:rPr>
              <a:t> often occurs if food is stored at the wrong temperature, at high humidity or beyond its recommended shelf-life. </a:t>
            </a:r>
          </a:p>
          <a:p>
            <a:pPr marL="0" indent="0">
              <a:buNone/>
            </a:pPr>
            <a:r>
              <a:rPr lang="en-US" sz="3600" b="1" dirty="0">
                <a:solidFill>
                  <a:schemeClr val="accent2"/>
                </a:solidFill>
              </a:rPr>
              <a:t>Viruses </a:t>
            </a:r>
            <a:r>
              <a:rPr lang="en-US" sz="3600" dirty="0">
                <a:solidFill>
                  <a:schemeClr val="accent2"/>
                </a:solidFill>
              </a:rPr>
              <a:t>may be brought into food on raw foods such as shellfish which have been bought from an unapproved source.</a:t>
            </a:r>
          </a:p>
          <a:p>
            <a:pPr marL="0" indent="0">
              <a:buNone/>
            </a:pPr>
            <a:r>
              <a:rPr lang="en-US" sz="3600" b="1" dirty="0">
                <a:solidFill>
                  <a:schemeClr val="accent2"/>
                </a:solidFill>
              </a:rPr>
              <a:t>Bacterial </a:t>
            </a:r>
            <a:r>
              <a:rPr lang="en-US" sz="3600" dirty="0">
                <a:solidFill>
                  <a:schemeClr val="accent2"/>
                </a:solidFill>
              </a:rPr>
              <a:t>contamination is the most significant in terms of microbial food poisoning and foodborne illnesses.</a:t>
            </a:r>
          </a:p>
        </p:txBody>
      </p:sp>
    </p:spTree>
    <p:extLst>
      <p:ext uri="{BB962C8B-B14F-4D97-AF65-F5344CB8AC3E}">
        <p14:creationId xmlns:p14="http://schemas.microsoft.com/office/powerpoint/2010/main" val="2731475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169" y="674219"/>
            <a:ext cx="10515600" cy="742458"/>
          </a:xfrm>
        </p:spPr>
        <p:txBody>
          <a:bodyPr/>
          <a:lstStyle/>
          <a:p>
            <a:r>
              <a:rPr lang="en-US" b="1" dirty="0">
                <a:solidFill>
                  <a:srgbClr val="FF0000"/>
                </a:solidFill>
                <a:latin typeface="+mn-lt"/>
              </a:rPr>
              <a:t>Bacterial Contamination of food</a:t>
            </a:r>
          </a:p>
        </p:txBody>
      </p:sp>
      <p:sp>
        <p:nvSpPr>
          <p:cNvPr id="3" name="Content Placeholder 2"/>
          <p:cNvSpPr>
            <a:spLocks noGrp="1"/>
          </p:cNvSpPr>
          <p:nvPr>
            <p:ph idx="1"/>
          </p:nvPr>
        </p:nvSpPr>
        <p:spPr>
          <a:xfrm>
            <a:off x="992747" y="1764404"/>
            <a:ext cx="10515600" cy="4906851"/>
          </a:xfrm>
        </p:spPr>
        <p:txBody>
          <a:bodyPr>
            <a:normAutofit/>
          </a:bodyPr>
          <a:lstStyle/>
          <a:p>
            <a:pPr marL="0" indent="0">
              <a:buNone/>
            </a:pPr>
            <a:r>
              <a:rPr lang="en-US" sz="3200" b="1" dirty="0"/>
              <a:t>Bacterial cross-contamination </a:t>
            </a:r>
            <a:r>
              <a:rPr lang="en-US" sz="3200" dirty="0"/>
              <a:t>may be defined as: “the transfer of harmful / pathogenic bacteria from one item / food / surface / person to food.”</a:t>
            </a:r>
          </a:p>
          <a:p>
            <a:pPr marL="0" indent="0">
              <a:buNone/>
            </a:pPr>
            <a:r>
              <a:rPr lang="en-US" sz="3600" b="1" dirty="0">
                <a:solidFill>
                  <a:srgbClr val="0070C0"/>
                </a:solidFill>
              </a:rPr>
              <a:t>Direct cross-contamination</a:t>
            </a:r>
            <a:r>
              <a:rPr lang="en-US" sz="3200" b="1" dirty="0"/>
              <a:t>: </a:t>
            </a:r>
            <a:r>
              <a:rPr lang="en-US" sz="3200" dirty="0"/>
              <a:t>occurs in food when there is direct contact between the source of the bacteria and food.</a:t>
            </a:r>
          </a:p>
          <a:p>
            <a:pPr marL="0" indent="0">
              <a:buNone/>
            </a:pPr>
            <a:r>
              <a:rPr lang="en-US" sz="3200" b="1" dirty="0"/>
              <a:t>Examples include:</a:t>
            </a:r>
          </a:p>
          <a:p>
            <a:pPr marL="0" indent="0">
              <a:spcBef>
                <a:spcPts val="0"/>
              </a:spcBef>
              <a:spcAft>
                <a:spcPts val="0"/>
              </a:spcAft>
              <a:buNone/>
            </a:pPr>
            <a:r>
              <a:rPr lang="en-US" sz="3200" dirty="0"/>
              <a:t>• Raw meat stored above or in contact with cooked meat</a:t>
            </a:r>
          </a:p>
          <a:p>
            <a:pPr marL="0" indent="0">
              <a:spcBef>
                <a:spcPts val="0"/>
              </a:spcBef>
              <a:spcAft>
                <a:spcPts val="0"/>
              </a:spcAft>
              <a:buNone/>
            </a:pPr>
            <a:r>
              <a:rPr lang="en-US" sz="3200" dirty="0"/>
              <a:t>• Raw chicken stored above or in contact with coleslaw</a:t>
            </a:r>
          </a:p>
          <a:p>
            <a:pPr marL="0" indent="0">
              <a:spcBef>
                <a:spcPts val="0"/>
              </a:spcBef>
              <a:spcAft>
                <a:spcPts val="0"/>
              </a:spcAft>
              <a:buNone/>
            </a:pPr>
            <a:r>
              <a:rPr lang="en-US" sz="3200" dirty="0"/>
              <a:t>• Food handler sneezing/coughing onto food</a:t>
            </a:r>
          </a:p>
        </p:txBody>
      </p:sp>
    </p:spTree>
    <p:extLst>
      <p:ext uri="{BB962C8B-B14F-4D97-AF65-F5344CB8AC3E}">
        <p14:creationId xmlns:p14="http://schemas.microsoft.com/office/powerpoint/2010/main" val="579153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310377"/>
          </a:xfrm>
        </p:spPr>
        <p:txBody>
          <a:bodyPr>
            <a:normAutofit/>
          </a:bodyPr>
          <a:lstStyle/>
          <a:p>
            <a:r>
              <a:rPr lang="en-US" b="1" dirty="0">
                <a:solidFill>
                  <a:srgbClr val="FF0000"/>
                </a:solidFill>
                <a:latin typeface="+mn-lt"/>
              </a:rPr>
              <a:t>Bacterial Contamination of food</a:t>
            </a:r>
            <a:endParaRPr lang="en-US" dirty="0">
              <a:latin typeface="+mn-lt"/>
            </a:endParaRPr>
          </a:p>
        </p:txBody>
      </p:sp>
      <p:sp>
        <p:nvSpPr>
          <p:cNvPr id="3" name="Content Placeholder 2"/>
          <p:cNvSpPr>
            <a:spLocks noGrp="1"/>
          </p:cNvSpPr>
          <p:nvPr>
            <p:ph idx="1"/>
          </p:nvPr>
        </p:nvSpPr>
        <p:spPr>
          <a:xfrm>
            <a:off x="1097280" y="1845734"/>
            <a:ext cx="10058400" cy="3810483"/>
          </a:xfrm>
        </p:spPr>
        <p:txBody>
          <a:bodyPr>
            <a:noAutofit/>
          </a:bodyPr>
          <a:lstStyle/>
          <a:p>
            <a:pPr marL="0" indent="0">
              <a:lnSpc>
                <a:spcPct val="110000"/>
              </a:lnSpc>
              <a:spcBef>
                <a:spcPts val="0"/>
              </a:spcBef>
              <a:buNone/>
            </a:pPr>
            <a:r>
              <a:rPr lang="en-US" sz="3200" b="1" dirty="0">
                <a:solidFill>
                  <a:srgbClr val="0070C0"/>
                </a:solidFill>
              </a:rPr>
              <a:t>Indirect cross-contamination</a:t>
            </a:r>
            <a:r>
              <a:rPr lang="en-US" sz="2400" b="1" dirty="0"/>
              <a:t>: </a:t>
            </a:r>
            <a:r>
              <a:rPr lang="en-US" sz="2800" dirty="0"/>
              <a:t>This occurs when harmful bacteria are transferred from the source to the food via a vehicle.</a:t>
            </a:r>
          </a:p>
          <a:p>
            <a:pPr marL="0" indent="0">
              <a:lnSpc>
                <a:spcPct val="110000"/>
              </a:lnSpc>
              <a:spcBef>
                <a:spcPts val="0"/>
              </a:spcBef>
              <a:buNone/>
            </a:pPr>
            <a:r>
              <a:rPr lang="en-US" sz="2800" b="1" dirty="0"/>
              <a:t>Examples include:</a:t>
            </a:r>
          </a:p>
          <a:p>
            <a:pPr>
              <a:lnSpc>
                <a:spcPct val="110000"/>
              </a:lnSpc>
              <a:spcBef>
                <a:spcPts val="0"/>
              </a:spcBef>
              <a:buFont typeface="Wingdings" panose="05000000000000000000" pitchFamily="2" charset="2"/>
              <a:buChar char="§"/>
            </a:pPr>
            <a:r>
              <a:rPr lang="en-US" sz="2800" dirty="0"/>
              <a:t> Using the same knife/chopping board to slice raw meat and then cooked meat without washing it and disinfecting it between tasks</a:t>
            </a:r>
          </a:p>
          <a:p>
            <a:pPr>
              <a:lnSpc>
                <a:spcPct val="110000"/>
              </a:lnSpc>
              <a:spcBef>
                <a:spcPts val="0"/>
              </a:spcBef>
              <a:buFont typeface="Wingdings" panose="05000000000000000000" pitchFamily="2" charset="2"/>
              <a:buChar char="§"/>
            </a:pPr>
            <a:r>
              <a:rPr lang="en-US" sz="2800" dirty="0"/>
              <a:t> Using the same cloth to wash down the raw food preparation area and then the cooked food preparation area</a:t>
            </a:r>
          </a:p>
          <a:p>
            <a:pPr>
              <a:lnSpc>
                <a:spcPct val="110000"/>
              </a:lnSpc>
              <a:spcBef>
                <a:spcPts val="0"/>
              </a:spcBef>
              <a:buFont typeface="Wingdings" panose="05000000000000000000" pitchFamily="2" charset="2"/>
              <a:buChar char="§"/>
            </a:pPr>
            <a:r>
              <a:rPr lang="en-US" sz="2800" dirty="0"/>
              <a:t>Touching food after blowing your nose, without first washing your hands</a:t>
            </a:r>
          </a:p>
        </p:txBody>
      </p:sp>
    </p:spTree>
    <p:extLst>
      <p:ext uri="{BB962C8B-B14F-4D97-AF65-F5344CB8AC3E}">
        <p14:creationId xmlns:p14="http://schemas.microsoft.com/office/powerpoint/2010/main" val="1376081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65679"/>
          </a:xfrm>
        </p:spPr>
        <p:txBody>
          <a:bodyPr/>
          <a:lstStyle/>
          <a:p>
            <a:r>
              <a:rPr lang="en-US" b="1" dirty="0">
                <a:solidFill>
                  <a:srgbClr val="FF0000"/>
                </a:solidFill>
                <a:latin typeface="+mn-lt"/>
              </a:rPr>
              <a:t>Types of Foodborne Illnesses</a:t>
            </a:r>
          </a:p>
        </p:txBody>
      </p:sp>
      <p:sp>
        <p:nvSpPr>
          <p:cNvPr id="3" name="Content Placeholder 2"/>
          <p:cNvSpPr>
            <a:spLocks noGrp="1"/>
          </p:cNvSpPr>
          <p:nvPr>
            <p:ph idx="1"/>
          </p:nvPr>
        </p:nvSpPr>
        <p:spPr>
          <a:xfrm>
            <a:off x="978794" y="1828800"/>
            <a:ext cx="9510680" cy="4503933"/>
          </a:xfrm>
        </p:spPr>
        <p:txBody>
          <a:bodyPr>
            <a:normAutofit fontScale="70000" lnSpcReduction="20000"/>
          </a:bodyPr>
          <a:lstStyle/>
          <a:p>
            <a:pPr>
              <a:lnSpc>
                <a:spcPct val="110000"/>
              </a:lnSpc>
              <a:spcBef>
                <a:spcPts val="600"/>
              </a:spcBef>
            </a:pPr>
            <a:r>
              <a:rPr lang="en-US" sz="4600" dirty="0"/>
              <a:t>Most cases of foodborne illness are a result of pathogens in food. </a:t>
            </a:r>
          </a:p>
          <a:p>
            <a:pPr>
              <a:lnSpc>
                <a:spcPct val="110000"/>
              </a:lnSpc>
              <a:spcBef>
                <a:spcPts val="600"/>
              </a:spcBef>
            </a:pPr>
            <a:r>
              <a:rPr lang="en-US" sz="4600" dirty="0"/>
              <a:t>The pathogens that cause foodborne illness do not necessarily cause undesirable changes in food.</a:t>
            </a:r>
          </a:p>
          <a:p>
            <a:pPr>
              <a:lnSpc>
                <a:spcPct val="110000"/>
              </a:lnSpc>
              <a:spcBef>
                <a:spcPts val="600"/>
              </a:spcBef>
            </a:pPr>
            <a:r>
              <a:rPr lang="en-US" sz="4600" dirty="0"/>
              <a:t>Many times, pathogens cause a food to be unsafe to eat before there are any visible signs of spoilage. Pathogens can cause illness in one of two ways:</a:t>
            </a:r>
            <a:endParaRPr lang="en-US" sz="4400" dirty="0">
              <a:solidFill>
                <a:schemeClr val="accent2">
                  <a:lumMod val="75000"/>
                </a:schemeClr>
              </a:solidFill>
            </a:endParaRPr>
          </a:p>
          <a:p>
            <a:r>
              <a:rPr lang="en-US" sz="4400" b="1" dirty="0">
                <a:solidFill>
                  <a:schemeClr val="accent2">
                    <a:lumMod val="75000"/>
                  </a:schemeClr>
                </a:solidFill>
              </a:rPr>
              <a:t>1) Food Intoxication </a:t>
            </a:r>
          </a:p>
          <a:p>
            <a:r>
              <a:rPr lang="en-US" sz="4400" b="1" dirty="0">
                <a:solidFill>
                  <a:schemeClr val="accent2">
                    <a:lumMod val="75000"/>
                  </a:schemeClr>
                </a:solidFill>
              </a:rPr>
              <a:t>2) Foodborne infections</a:t>
            </a:r>
          </a:p>
        </p:txBody>
      </p:sp>
    </p:spTree>
    <p:extLst>
      <p:ext uri="{BB962C8B-B14F-4D97-AF65-F5344CB8AC3E}">
        <p14:creationId xmlns:p14="http://schemas.microsoft.com/office/powerpoint/2010/main" val="1329858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336135"/>
          </a:xfrm>
        </p:spPr>
        <p:txBody>
          <a:bodyPr>
            <a:normAutofit/>
          </a:bodyPr>
          <a:lstStyle/>
          <a:p>
            <a:r>
              <a:rPr lang="en-US" sz="5400" b="1" dirty="0" err="1">
                <a:solidFill>
                  <a:srgbClr val="FF0000"/>
                </a:solidFill>
                <a:latin typeface="+mn-lt"/>
              </a:rPr>
              <a:t>Toxicoinfections</a:t>
            </a:r>
            <a:r>
              <a:rPr lang="en-US" sz="5400" b="1" dirty="0">
                <a:solidFill>
                  <a:srgbClr val="FF0000"/>
                </a:solidFill>
                <a:latin typeface="+mn-lt"/>
              </a:rPr>
              <a:t> (Food Intoxication)</a:t>
            </a:r>
          </a:p>
        </p:txBody>
      </p:sp>
      <p:sp>
        <p:nvSpPr>
          <p:cNvPr id="3" name="Content Placeholder 2"/>
          <p:cNvSpPr>
            <a:spLocks noGrp="1"/>
          </p:cNvSpPr>
          <p:nvPr>
            <p:ph idx="1"/>
          </p:nvPr>
        </p:nvSpPr>
        <p:spPr>
          <a:xfrm>
            <a:off x="953038" y="1729825"/>
            <a:ext cx="10599312" cy="4439156"/>
          </a:xfrm>
        </p:spPr>
        <p:txBody>
          <a:bodyPr>
            <a:noAutofit/>
          </a:bodyPr>
          <a:lstStyle/>
          <a:p>
            <a:pPr>
              <a:spcBef>
                <a:spcPts val="600"/>
              </a:spcBef>
              <a:buFont typeface="Wingdings" panose="05000000000000000000" pitchFamily="2" charset="2"/>
              <a:buChar char="q"/>
            </a:pPr>
            <a:r>
              <a:rPr lang="en-US" sz="3000" dirty="0"/>
              <a:t> Some microbes can give off a by-product that causes illness. </a:t>
            </a:r>
          </a:p>
          <a:p>
            <a:pPr>
              <a:spcBef>
                <a:spcPts val="600"/>
              </a:spcBef>
              <a:buFont typeface="Wingdings" panose="05000000000000000000" pitchFamily="2" charset="2"/>
              <a:buChar char="q"/>
            </a:pPr>
            <a:r>
              <a:rPr lang="en-US" sz="3000" dirty="0"/>
              <a:t> Substances released by microbes that are harmful to humans are called </a:t>
            </a:r>
            <a:r>
              <a:rPr lang="en-US" sz="3000" b="1" i="1" dirty="0"/>
              <a:t>toxins. </a:t>
            </a:r>
            <a:r>
              <a:rPr lang="en-US" sz="3000" dirty="0"/>
              <a:t>In this case, it is not the microbe that makes people sick but the toxin it produces.</a:t>
            </a:r>
          </a:p>
          <a:p>
            <a:pPr>
              <a:spcBef>
                <a:spcPts val="600"/>
              </a:spcBef>
              <a:buFont typeface="Wingdings" panose="05000000000000000000" pitchFamily="2" charset="2"/>
              <a:buChar char="q"/>
            </a:pPr>
            <a:r>
              <a:rPr lang="en-US" sz="3000" dirty="0"/>
              <a:t> Killing the microbes may not be enough to prevent cases of food intoxication. If the toxin is still present and has not been damaged or altered, the person will still become ill. </a:t>
            </a:r>
          </a:p>
          <a:p>
            <a:pPr>
              <a:spcBef>
                <a:spcPts val="600"/>
              </a:spcBef>
              <a:buFont typeface="Wingdings" panose="05000000000000000000" pitchFamily="2" charset="2"/>
              <a:buChar char="q"/>
            </a:pPr>
            <a:r>
              <a:rPr lang="en-US" sz="3000" dirty="0"/>
              <a:t> The severity of the illness will depend on the amount of toxins present in the food eaten and on how susceptible the person is to illness.</a:t>
            </a:r>
          </a:p>
        </p:txBody>
      </p:sp>
    </p:spTree>
    <p:extLst>
      <p:ext uri="{BB962C8B-B14F-4D97-AF65-F5344CB8AC3E}">
        <p14:creationId xmlns:p14="http://schemas.microsoft.com/office/powerpoint/2010/main" val="2754696836"/>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18364</TotalTime>
  <Words>1381</Words>
  <Application>Microsoft Office PowerPoint</Application>
  <PresentationFormat>Widescreen</PresentationFormat>
  <Paragraphs>171</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Yu Gothic</vt:lpstr>
      <vt:lpstr>Calibri</vt:lpstr>
      <vt:lpstr>Calibri Light</vt:lpstr>
      <vt:lpstr>TTE1A25C78t00</vt:lpstr>
      <vt:lpstr>TTE1A552C0t00</vt:lpstr>
      <vt:lpstr>TTE29C7820t00</vt:lpstr>
      <vt:lpstr>Wingdings</vt:lpstr>
      <vt:lpstr>Retrospect</vt:lpstr>
      <vt:lpstr>Food Contamination</vt:lpstr>
      <vt:lpstr>What is Contamination?</vt:lpstr>
      <vt:lpstr>Contamination of food</vt:lpstr>
      <vt:lpstr>Contamination of food</vt:lpstr>
      <vt:lpstr>Microbial contamination:</vt:lpstr>
      <vt:lpstr>Bacterial Contamination of food</vt:lpstr>
      <vt:lpstr>Bacterial Contamination of food</vt:lpstr>
      <vt:lpstr>Types of Foodborne Illnesses</vt:lpstr>
      <vt:lpstr>Toxicoinfections (Food Intoxication)</vt:lpstr>
      <vt:lpstr>Toxicoinfectious Bacteria  (Food Intoxication)</vt:lpstr>
      <vt:lpstr>Food Intoxication</vt:lpstr>
      <vt:lpstr>foodborne Infections  (invasive Infections)</vt:lpstr>
      <vt:lpstr>INVASIVE INFECTIONS (Foodborne Infections)</vt:lpstr>
      <vt:lpstr>INVASIVE INFECTIONS (Foodborne Infections)</vt:lpstr>
      <vt:lpstr>INVASIVE INFECTIONS (Foodborne Infections)</vt:lpstr>
      <vt:lpstr>Growth Factors for Microorganisms</vt:lpstr>
      <vt:lpstr>Destruction of Microorganisms</vt:lpstr>
      <vt:lpstr>Destruction of Microorganisms</vt:lpstr>
      <vt:lpstr>Destruction of Microorganisms</vt:lpstr>
      <vt:lpstr>Chemical Contamination of Food</vt:lpstr>
      <vt:lpstr>Classes of Chemical Residues</vt:lpstr>
      <vt:lpstr>Naturally Occurring Chemical substances</vt:lpstr>
      <vt:lpstr>Chemical Hazards</vt:lpstr>
      <vt:lpstr>Physical Contamination</vt:lpstr>
      <vt:lpstr>SOURCES OF CONTAMINATION</vt:lpstr>
      <vt:lpstr>Allergens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sireen</dc:creator>
  <cp:lastModifiedBy>Mishkah Bani Mustafa</cp:lastModifiedBy>
  <cp:revision>60</cp:revision>
  <cp:lastPrinted>2025-09-22T15:33:02Z</cp:lastPrinted>
  <dcterms:created xsi:type="dcterms:W3CDTF">2016-02-14T12:17:39Z</dcterms:created>
  <dcterms:modified xsi:type="dcterms:W3CDTF">2025-12-27T15:00:13Z</dcterms:modified>
</cp:coreProperties>
</file>