
<file path=[Content_Types].xml><?xml version="1.0" encoding="utf-8"?>
<Types xmlns="http://schemas.openxmlformats.org/package/2006/content-types">
  <Default Extension="emf" ContentType="image/x-emf"/>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8"/>
  </p:notesMasterIdLst>
  <p:sldIdLst>
    <p:sldId id="348" r:id="rId2"/>
    <p:sldId id="349" r:id="rId3"/>
    <p:sldId id="350" r:id="rId4"/>
    <p:sldId id="347" r:id="rId5"/>
    <p:sldId id="351" r:id="rId6"/>
    <p:sldId id="360" r:id="rId7"/>
    <p:sldId id="416" r:id="rId8"/>
    <p:sldId id="417" r:id="rId9"/>
    <p:sldId id="421" r:id="rId10"/>
    <p:sldId id="428" r:id="rId11"/>
    <p:sldId id="436" r:id="rId12"/>
    <p:sldId id="437" r:id="rId13"/>
    <p:sldId id="357" r:id="rId14"/>
    <p:sldId id="358" r:id="rId15"/>
    <p:sldId id="359" r:id="rId16"/>
    <p:sldId id="361" r:id="rId17"/>
    <p:sldId id="362" r:id="rId18"/>
    <p:sldId id="364" r:id="rId19"/>
    <p:sldId id="363" r:id="rId20"/>
    <p:sldId id="414" r:id="rId21"/>
    <p:sldId id="430" r:id="rId22"/>
    <p:sldId id="434" r:id="rId23"/>
    <p:sldId id="413" r:id="rId24"/>
    <p:sldId id="278" r:id="rId25"/>
    <p:sldId id="435" r:id="rId26"/>
    <p:sldId id="433" r:id="rId27"/>
  </p:sldIdLst>
  <p:sldSz cx="12192000" cy="6858000"/>
  <p:notesSz cx="6735763" cy="98663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AF01C"/>
    <a:srgbClr val="02D82B"/>
    <a:srgbClr val="932D7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848749-03CF-4C37-9CAB-2F9F196F05BC}" v="8" dt="2025-11-13T19:50:02.3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1544" autoAdjust="0"/>
    <p:restoredTop sz="94434" autoAdjust="0"/>
  </p:normalViewPr>
  <p:slideViewPr>
    <p:cSldViewPr snapToGrid="0">
      <p:cViewPr varScale="1">
        <p:scale>
          <a:sx n="66" d="100"/>
          <a:sy n="66" d="100"/>
        </p:scale>
        <p:origin x="48" y="7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shkah Bani Mustafa" userId="d1e6a3db-43a1-4457-9a79-e4061c657295" providerId="ADAL" clId="{4AAD878B-8E62-45FC-8112-DE8C4BE4E746}"/>
    <pc:docChg chg="undo custSel addSld delSld modSld">
      <pc:chgData name="Mishkah Bani Mustafa" userId="d1e6a3db-43a1-4457-9a79-e4061c657295" providerId="ADAL" clId="{4AAD878B-8E62-45FC-8112-DE8C4BE4E746}" dt="2025-11-13T19:51:11.454" v="101" actId="2696"/>
      <pc:docMkLst>
        <pc:docMk/>
      </pc:docMkLst>
      <pc:sldChg chg="addSp delSp del mod">
        <pc:chgData name="Mishkah Bani Mustafa" userId="d1e6a3db-43a1-4457-9a79-e4061c657295" providerId="ADAL" clId="{4AAD878B-8E62-45FC-8112-DE8C4BE4E746}" dt="2025-11-13T19:44:36.729" v="86" actId="47"/>
        <pc:sldMkLst>
          <pc:docMk/>
          <pc:sldMk cId="614259690" sldId="355"/>
        </pc:sldMkLst>
        <pc:picChg chg="del">
          <ac:chgData name="Mishkah Bani Mustafa" userId="d1e6a3db-43a1-4457-9a79-e4061c657295" providerId="ADAL" clId="{4AAD878B-8E62-45FC-8112-DE8C4BE4E746}" dt="2025-11-13T19:40:53.851" v="73" actId="21"/>
          <ac:picMkLst>
            <pc:docMk/>
            <pc:sldMk cId="614259690" sldId="355"/>
            <ac:picMk id="2" creationId="{00000000-0000-0000-0000-000000000000}"/>
          </ac:picMkLst>
        </pc:picChg>
        <pc:picChg chg="add">
          <ac:chgData name="Mishkah Bani Mustafa" userId="d1e6a3db-43a1-4457-9a79-e4061c657295" providerId="ADAL" clId="{4AAD878B-8E62-45FC-8112-DE8C4BE4E746}" dt="2025-11-13T19:43:41.094" v="77"/>
          <ac:picMkLst>
            <pc:docMk/>
            <pc:sldMk cId="614259690" sldId="355"/>
            <ac:picMk id="3" creationId="{FA26EEC7-8E93-0923-20B0-1D99AD942A56}"/>
          </ac:picMkLst>
        </pc:picChg>
      </pc:sldChg>
      <pc:sldChg chg="del">
        <pc:chgData name="Mishkah Bani Mustafa" userId="d1e6a3db-43a1-4457-9a79-e4061c657295" providerId="ADAL" clId="{4AAD878B-8E62-45FC-8112-DE8C4BE4E746}" dt="2025-11-13T18:21:34.072" v="1" actId="2696"/>
        <pc:sldMkLst>
          <pc:docMk/>
          <pc:sldMk cId="1331768828" sldId="419"/>
        </pc:sldMkLst>
      </pc:sldChg>
      <pc:sldChg chg="del">
        <pc:chgData name="Mishkah Bani Mustafa" userId="d1e6a3db-43a1-4457-9a79-e4061c657295" providerId="ADAL" clId="{4AAD878B-8E62-45FC-8112-DE8C4BE4E746}" dt="2025-11-13T19:00:57.380" v="11" actId="47"/>
        <pc:sldMkLst>
          <pc:docMk/>
          <pc:sldMk cId="1957626827" sldId="422"/>
        </pc:sldMkLst>
      </pc:sldChg>
      <pc:sldChg chg="del">
        <pc:chgData name="Mishkah Bani Mustafa" userId="d1e6a3db-43a1-4457-9a79-e4061c657295" providerId="ADAL" clId="{4AAD878B-8E62-45FC-8112-DE8C4BE4E746}" dt="2025-11-13T18:23:03.509" v="2" actId="2696"/>
        <pc:sldMkLst>
          <pc:docMk/>
          <pc:sldMk cId="1617783733" sldId="425"/>
        </pc:sldMkLst>
      </pc:sldChg>
      <pc:sldChg chg="modSp del mod">
        <pc:chgData name="Mishkah Bani Mustafa" userId="d1e6a3db-43a1-4457-9a79-e4061c657295" providerId="ADAL" clId="{4AAD878B-8E62-45FC-8112-DE8C4BE4E746}" dt="2025-11-13T19:51:11.454" v="101" actId="2696"/>
        <pc:sldMkLst>
          <pc:docMk/>
          <pc:sldMk cId="3549530330" sldId="426"/>
        </pc:sldMkLst>
        <pc:spChg chg="mod">
          <ac:chgData name="Mishkah Bani Mustafa" userId="d1e6a3db-43a1-4457-9a79-e4061c657295" providerId="ADAL" clId="{4AAD878B-8E62-45FC-8112-DE8C4BE4E746}" dt="2025-11-13T19:50:31.121" v="98" actId="21"/>
          <ac:spMkLst>
            <pc:docMk/>
            <pc:sldMk cId="3549530330" sldId="426"/>
            <ac:spMk id="2" creationId="{EFFF8515-698B-64B7-21FF-FD18A0202E0D}"/>
          </ac:spMkLst>
        </pc:spChg>
        <pc:spChg chg="mod">
          <ac:chgData name="Mishkah Bani Mustafa" userId="d1e6a3db-43a1-4457-9a79-e4061c657295" providerId="ADAL" clId="{4AAD878B-8E62-45FC-8112-DE8C4BE4E746}" dt="2025-11-13T19:02:26.773" v="14" actId="27636"/>
          <ac:spMkLst>
            <pc:docMk/>
            <pc:sldMk cId="3549530330" sldId="426"/>
            <ac:spMk id="3" creationId="{3A27F3A7-0DB8-A444-8BC2-1BA0F1535D24}"/>
          </ac:spMkLst>
        </pc:spChg>
      </pc:sldChg>
      <pc:sldChg chg="del">
        <pc:chgData name="Mishkah Bani Mustafa" userId="d1e6a3db-43a1-4457-9a79-e4061c657295" providerId="ADAL" clId="{4AAD878B-8E62-45FC-8112-DE8C4BE4E746}" dt="2025-11-13T18:23:06.488" v="3" actId="2696"/>
        <pc:sldMkLst>
          <pc:docMk/>
          <pc:sldMk cId="3842836967" sldId="429"/>
        </pc:sldMkLst>
      </pc:sldChg>
      <pc:sldChg chg="del">
        <pc:chgData name="Mishkah Bani Mustafa" userId="d1e6a3db-43a1-4457-9a79-e4061c657295" providerId="ADAL" clId="{4AAD878B-8E62-45FC-8112-DE8C4BE4E746}" dt="2025-11-13T18:21:30.614" v="0" actId="2696"/>
        <pc:sldMkLst>
          <pc:docMk/>
          <pc:sldMk cId="32599447" sldId="432"/>
        </pc:sldMkLst>
      </pc:sldChg>
      <pc:sldChg chg="addSp delSp modSp new mod setBg modAnim">
        <pc:chgData name="Mishkah Bani Mustafa" userId="d1e6a3db-43a1-4457-9a79-e4061c657295" providerId="ADAL" clId="{4AAD878B-8E62-45FC-8112-DE8C4BE4E746}" dt="2025-11-13T19:50:41.371" v="100" actId="122"/>
        <pc:sldMkLst>
          <pc:docMk/>
          <pc:sldMk cId="3635933833" sldId="435"/>
        </pc:sldMkLst>
        <pc:spChg chg="mod">
          <ac:chgData name="Mishkah Bani Mustafa" userId="d1e6a3db-43a1-4457-9a79-e4061c657295" providerId="ADAL" clId="{4AAD878B-8E62-45FC-8112-DE8C4BE4E746}" dt="2025-11-13T19:50:41.371" v="100" actId="122"/>
          <ac:spMkLst>
            <pc:docMk/>
            <pc:sldMk cId="3635933833" sldId="435"/>
            <ac:spMk id="2" creationId="{EC175AB0-0F61-1FCE-7912-6F7419CA74E5}"/>
          </ac:spMkLst>
        </pc:spChg>
        <pc:spChg chg="del">
          <ac:chgData name="Mishkah Bani Mustafa" userId="d1e6a3db-43a1-4457-9a79-e4061c657295" providerId="ADAL" clId="{4AAD878B-8E62-45FC-8112-DE8C4BE4E746}" dt="2025-11-13T18:24:14.253" v="5"/>
          <ac:spMkLst>
            <pc:docMk/>
            <pc:sldMk cId="3635933833" sldId="435"/>
            <ac:spMk id="3" creationId="{467A55A1-BDC9-93EC-988B-69E7C4F2089B}"/>
          </ac:spMkLst>
        </pc:spChg>
        <pc:spChg chg="add del">
          <ac:chgData name="Mishkah Bani Mustafa" userId="d1e6a3db-43a1-4457-9a79-e4061c657295" providerId="ADAL" clId="{4AAD878B-8E62-45FC-8112-DE8C4BE4E746}" dt="2025-11-13T19:50:02.345" v="93"/>
          <ac:spMkLst>
            <pc:docMk/>
            <pc:sldMk cId="3635933833" sldId="435"/>
            <ac:spMk id="8" creationId="{E40DED81-1335-07C2-B0BF-B631F7F4CE78}"/>
          </ac:spMkLst>
        </pc:spChg>
        <pc:spChg chg="add">
          <ac:chgData name="Mishkah Bani Mustafa" userId="d1e6a3db-43a1-4457-9a79-e4061c657295" providerId="ADAL" clId="{4AAD878B-8E62-45FC-8112-DE8C4BE4E746}" dt="2025-11-13T19:49:23.911" v="91" actId="26606"/>
          <ac:spMkLst>
            <pc:docMk/>
            <pc:sldMk cId="3635933833" sldId="435"/>
            <ac:spMk id="11" creationId="{F83BAE65-D215-4292-9498-D9610AC2C69F}"/>
          </ac:spMkLst>
        </pc:spChg>
        <pc:spChg chg="add">
          <ac:chgData name="Mishkah Bani Mustafa" userId="d1e6a3db-43a1-4457-9a79-e4061c657295" providerId="ADAL" clId="{4AAD878B-8E62-45FC-8112-DE8C4BE4E746}" dt="2025-11-13T19:49:23.911" v="91" actId="26606"/>
          <ac:spMkLst>
            <pc:docMk/>
            <pc:sldMk cId="3635933833" sldId="435"/>
            <ac:spMk id="15" creationId="{86C05757-249C-4F2B-B326-B940FDD9C439}"/>
          </ac:spMkLst>
        </pc:spChg>
        <pc:spChg chg="add">
          <ac:chgData name="Mishkah Bani Mustafa" userId="d1e6a3db-43a1-4457-9a79-e4061c657295" providerId="ADAL" clId="{4AAD878B-8E62-45FC-8112-DE8C4BE4E746}" dt="2025-11-13T19:49:23.911" v="91" actId="26606"/>
          <ac:spMkLst>
            <pc:docMk/>
            <pc:sldMk cId="3635933833" sldId="435"/>
            <ac:spMk id="17" creationId="{EE922679-5189-4C5C-9FBB-6839F89C665D}"/>
          </ac:spMkLst>
        </pc:spChg>
        <pc:picChg chg="add mod">
          <ac:chgData name="Mishkah Bani Mustafa" userId="d1e6a3db-43a1-4457-9a79-e4061c657295" providerId="ADAL" clId="{4AAD878B-8E62-45FC-8112-DE8C4BE4E746}" dt="2025-11-13T19:50:17.348" v="96" actId="14100"/>
          <ac:picMkLst>
            <pc:docMk/>
            <pc:sldMk cId="3635933833" sldId="435"/>
            <ac:picMk id="4" creationId="{A3D32DAD-040E-E422-1859-2F0794623DBB}"/>
          </ac:picMkLst>
        </pc:picChg>
        <pc:picChg chg="add del mod">
          <ac:chgData name="Mishkah Bani Mustafa" userId="d1e6a3db-43a1-4457-9a79-e4061c657295" providerId="ADAL" clId="{4AAD878B-8E62-45FC-8112-DE8C4BE4E746}" dt="2025-11-13T19:10:32.077" v="30" actId="478"/>
          <ac:picMkLst>
            <pc:docMk/>
            <pc:sldMk cId="3635933833" sldId="435"/>
            <ac:picMk id="5" creationId="{2266B7A1-2857-2685-49B8-B1E9E7664090}"/>
          </ac:picMkLst>
        </pc:picChg>
        <pc:picChg chg="add mod">
          <ac:chgData name="Mishkah Bani Mustafa" userId="d1e6a3db-43a1-4457-9a79-e4061c657295" providerId="ADAL" clId="{4AAD878B-8E62-45FC-8112-DE8C4BE4E746}" dt="2025-11-13T19:50:02.345" v="93"/>
          <ac:picMkLst>
            <pc:docMk/>
            <pc:sldMk cId="3635933833" sldId="435"/>
            <ac:picMk id="6" creationId="{0AF9FD52-911D-CD1D-40D6-230FD10FD0F8}"/>
          </ac:picMkLst>
        </pc:picChg>
        <pc:cxnChg chg="add">
          <ac:chgData name="Mishkah Bani Mustafa" userId="d1e6a3db-43a1-4457-9a79-e4061c657295" providerId="ADAL" clId="{4AAD878B-8E62-45FC-8112-DE8C4BE4E746}" dt="2025-11-13T19:49:23.911" v="91" actId="26606"/>
          <ac:cxnSpMkLst>
            <pc:docMk/>
            <pc:sldMk cId="3635933833" sldId="435"/>
            <ac:cxnSpMk id="13" creationId="{5C99ACED-3F9B-471D-97BC-E5D2D23198C0}"/>
          </ac:cxnSpMkLst>
        </pc:cxnChg>
      </pc:sldChg>
      <pc:sldChg chg="addSp delSp modSp new mod setBg">
        <pc:chgData name="Mishkah Bani Mustafa" userId="d1e6a3db-43a1-4457-9a79-e4061c657295" providerId="ADAL" clId="{4AAD878B-8E62-45FC-8112-DE8C4BE4E746}" dt="2025-11-13T19:44:25.135" v="85" actId="122"/>
        <pc:sldMkLst>
          <pc:docMk/>
          <pc:sldMk cId="844803966" sldId="436"/>
        </pc:sldMkLst>
        <pc:spChg chg="mod">
          <ac:chgData name="Mishkah Bani Mustafa" userId="d1e6a3db-43a1-4457-9a79-e4061c657295" providerId="ADAL" clId="{4AAD878B-8E62-45FC-8112-DE8C4BE4E746}" dt="2025-11-13T19:44:25.135" v="85" actId="122"/>
          <ac:spMkLst>
            <pc:docMk/>
            <pc:sldMk cId="844803966" sldId="436"/>
            <ac:spMk id="2" creationId="{F2DB86DD-C543-3F05-B239-A61DB036D669}"/>
          </ac:spMkLst>
        </pc:spChg>
        <pc:spChg chg="mod ord">
          <ac:chgData name="Mishkah Bani Mustafa" userId="d1e6a3db-43a1-4457-9a79-e4061c657295" providerId="ADAL" clId="{4AAD878B-8E62-45FC-8112-DE8C4BE4E746}" dt="2025-11-13T19:44:20.657" v="84" actId="1076"/>
          <ac:spMkLst>
            <pc:docMk/>
            <pc:sldMk cId="844803966" sldId="436"/>
            <ac:spMk id="3" creationId="{199DCC9C-2BF7-2A0C-1F91-C7593C852503}"/>
          </ac:spMkLst>
        </pc:spChg>
        <pc:spChg chg="add del">
          <ac:chgData name="Mishkah Bani Mustafa" userId="d1e6a3db-43a1-4457-9a79-e4061c657295" providerId="ADAL" clId="{4AAD878B-8E62-45FC-8112-DE8C4BE4E746}" dt="2025-11-13T19:44:02.620" v="81" actId="26606"/>
          <ac:spMkLst>
            <pc:docMk/>
            <pc:sldMk cId="844803966" sldId="436"/>
            <ac:spMk id="9" creationId="{F83BAE65-D215-4292-9498-D9610AC2C69F}"/>
          </ac:spMkLst>
        </pc:spChg>
        <pc:spChg chg="add del">
          <ac:chgData name="Mishkah Bani Mustafa" userId="d1e6a3db-43a1-4457-9a79-e4061c657295" providerId="ADAL" clId="{4AAD878B-8E62-45FC-8112-DE8C4BE4E746}" dt="2025-11-13T19:44:02.620" v="81" actId="26606"/>
          <ac:spMkLst>
            <pc:docMk/>
            <pc:sldMk cId="844803966" sldId="436"/>
            <ac:spMk id="13" creationId="{86C05757-249C-4F2B-B326-B940FDD9C439}"/>
          </ac:spMkLst>
        </pc:spChg>
        <pc:spChg chg="add del">
          <ac:chgData name="Mishkah Bani Mustafa" userId="d1e6a3db-43a1-4457-9a79-e4061c657295" providerId="ADAL" clId="{4AAD878B-8E62-45FC-8112-DE8C4BE4E746}" dt="2025-11-13T19:44:02.620" v="81" actId="26606"/>
          <ac:spMkLst>
            <pc:docMk/>
            <pc:sldMk cId="844803966" sldId="436"/>
            <ac:spMk id="15" creationId="{EE922679-5189-4C5C-9FBB-6839F89C665D}"/>
          </ac:spMkLst>
        </pc:spChg>
        <pc:spChg chg="add del">
          <ac:chgData name="Mishkah Bani Mustafa" userId="d1e6a3db-43a1-4457-9a79-e4061c657295" providerId="ADAL" clId="{4AAD878B-8E62-45FC-8112-DE8C4BE4E746}" dt="2025-11-13T19:44:02.603" v="80" actId="26606"/>
          <ac:spMkLst>
            <pc:docMk/>
            <pc:sldMk cId="844803966" sldId="436"/>
            <ac:spMk id="20" creationId="{B80045BC-58DB-469C-8997-6C0C16B1739C}"/>
          </ac:spMkLst>
        </pc:spChg>
        <pc:spChg chg="add del">
          <ac:chgData name="Mishkah Bani Mustafa" userId="d1e6a3db-43a1-4457-9a79-e4061c657295" providerId="ADAL" clId="{4AAD878B-8E62-45FC-8112-DE8C4BE4E746}" dt="2025-11-13T19:44:02.603" v="80" actId="26606"/>
          <ac:spMkLst>
            <pc:docMk/>
            <pc:sldMk cId="844803966" sldId="436"/>
            <ac:spMk id="24" creationId="{150BDA68-EBDD-443C-9B6B-03CA14AFFB3A}"/>
          </ac:spMkLst>
        </pc:spChg>
        <pc:spChg chg="add del">
          <ac:chgData name="Mishkah Bani Mustafa" userId="d1e6a3db-43a1-4457-9a79-e4061c657295" providerId="ADAL" clId="{4AAD878B-8E62-45FC-8112-DE8C4BE4E746}" dt="2025-11-13T19:44:02.603" v="80" actId="26606"/>
          <ac:spMkLst>
            <pc:docMk/>
            <pc:sldMk cId="844803966" sldId="436"/>
            <ac:spMk id="26" creationId="{00C07DB3-666C-4A9D-81CE-83B435F95BB5}"/>
          </ac:spMkLst>
        </pc:spChg>
        <pc:spChg chg="add">
          <ac:chgData name="Mishkah Bani Mustafa" userId="d1e6a3db-43a1-4457-9a79-e4061c657295" providerId="ADAL" clId="{4AAD878B-8E62-45FC-8112-DE8C4BE4E746}" dt="2025-11-13T19:44:02.620" v="81" actId="26606"/>
          <ac:spMkLst>
            <pc:docMk/>
            <pc:sldMk cId="844803966" sldId="436"/>
            <ac:spMk id="28" creationId="{605A42EF-68E6-4808-81CD-E5ABD0ED92CA}"/>
          </ac:spMkLst>
        </pc:spChg>
        <pc:spChg chg="add">
          <ac:chgData name="Mishkah Bani Mustafa" userId="d1e6a3db-43a1-4457-9a79-e4061c657295" providerId="ADAL" clId="{4AAD878B-8E62-45FC-8112-DE8C4BE4E746}" dt="2025-11-13T19:44:02.620" v="81" actId="26606"/>
          <ac:spMkLst>
            <pc:docMk/>
            <pc:sldMk cId="844803966" sldId="436"/>
            <ac:spMk id="30" creationId="{3FE9C285-56FB-4B36-8ECA-C2D6596AA906}"/>
          </ac:spMkLst>
        </pc:spChg>
        <pc:spChg chg="add">
          <ac:chgData name="Mishkah Bani Mustafa" userId="d1e6a3db-43a1-4457-9a79-e4061c657295" providerId="ADAL" clId="{4AAD878B-8E62-45FC-8112-DE8C4BE4E746}" dt="2025-11-13T19:44:02.620" v="81" actId="26606"/>
          <ac:spMkLst>
            <pc:docMk/>
            <pc:sldMk cId="844803966" sldId="436"/>
            <ac:spMk id="31" creationId="{937C076B-00B1-4629-B27F-A86F9885FB4D}"/>
          </ac:spMkLst>
        </pc:spChg>
        <pc:picChg chg="add del mod">
          <ac:chgData name="Mishkah Bani Mustafa" userId="d1e6a3db-43a1-4457-9a79-e4061c657295" providerId="ADAL" clId="{4AAD878B-8E62-45FC-8112-DE8C4BE4E746}" dt="2025-11-13T19:43:33" v="76" actId="21"/>
          <ac:picMkLst>
            <pc:docMk/>
            <pc:sldMk cId="844803966" sldId="436"/>
            <ac:picMk id="4" creationId="{A8FCA42C-5D30-D388-90F5-A5DA4D1E0EEF}"/>
          </ac:picMkLst>
        </pc:picChg>
        <pc:picChg chg="add mod">
          <ac:chgData name="Mishkah Bani Mustafa" userId="d1e6a3db-43a1-4457-9a79-e4061c657295" providerId="ADAL" clId="{4AAD878B-8E62-45FC-8112-DE8C4BE4E746}" dt="2025-11-13T19:44:02.620" v="81" actId="26606"/>
          <ac:picMkLst>
            <pc:docMk/>
            <pc:sldMk cId="844803966" sldId="436"/>
            <ac:picMk id="5" creationId="{2DD2D3FB-038F-3D44-22AA-B51C84582F1E}"/>
          </ac:picMkLst>
        </pc:picChg>
        <pc:cxnChg chg="add del">
          <ac:chgData name="Mishkah Bani Mustafa" userId="d1e6a3db-43a1-4457-9a79-e4061c657295" providerId="ADAL" clId="{4AAD878B-8E62-45FC-8112-DE8C4BE4E746}" dt="2025-11-13T19:44:02.603" v="80" actId="26606"/>
          <ac:cxnSpMkLst>
            <pc:docMk/>
            <pc:sldMk cId="844803966" sldId="436"/>
            <ac:cxnSpMk id="11" creationId="{5C99ACED-3F9B-471D-97BC-E5D2D23198C0}"/>
          </ac:cxnSpMkLst>
        </pc:cxnChg>
        <pc:cxnChg chg="add del">
          <ac:chgData name="Mishkah Bani Mustafa" userId="d1e6a3db-43a1-4457-9a79-e4061c657295" providerId="ADAL" clId="{4AAD878B-8E62-45FC-8112-DE8C4BE4E746}" dt="2025-11-13T19:44:02.603" v="80" actId="26606"/>
          <ac:cxnSpMkLst>
            <pc:docMk/>
            <pc:sldMk cId="844803966" sldId="436"/>
            <ac:cxnSpMk id="22" creationId="{83EF6BB5-A95D-4C59-808C-3B64F444F29D}"/>
          </ac:cxnSpMkLst>
        </pc:cxnChg>
        <pc:cxnChg chg="add">
          <ac:chgData name="Mishkah Bani Mustafa" userId="d1e6a3db-43a1-4457-9a79-e4061c657295" providerId="ADAL" clId="{4AAD878B-8E62-45FC-8112-DE8C4BE4E746}" dt="2025-11-13T19:44:02.620" v="81" actId="26606"/>
          <ac:cxnSpMkLst>
            <pc:docMk/>
            <pc:sldMk cId="844803966" sldId="436"/>
            <ac:cxnSpMk id="29" creationId="{3C4A154E-1950-4755-A5FC-5998EE0CC14B}"/>
          </ac:cxnSpMkLst>
        </pc:cxnChg>
      </pc:sldChg>
      <pc:sldChg chg="new del">
        <pc:chgData name="Mishkah Bani Mustafa" userId="d1e6a3db-43a1-4457-9a79-e4061c657295" providerId="ADAL" clId="{4AAD878B-8E62-45FC-8112-DE8C4BE4E746}" dt="2025-11-13T18:50:13.772" v="10" actId="2696"/>
        <pc:sldMkLst>
          <pc:docMk/>
          <pc:sldMk cId="2568123621" sldId="436"/>
        </pc:sldMkLst>
      </pc:sldChg>
      <pc:sldChg chg="modSp new del mod">
        <pc:chgData name="Mishkah Bani Mustafa" userId="d1e6a3db-43a1-4457-9a79-e4061c657295" providerId="ADAL" clId="{4AAD878B-8E62-45FC-8112-DE8C4BE4E746}" dt="2025-11-13T19:16:05.135" v="67" actId="2696"/>
        <pc:sldMkLst>
          <pc:docMk/>
          <pc:sldMk cId="229517207" sldId="437"/>
        </pc:sldMkLst>
        <pc:spChg chg="mod">
          <ac:chgData name="Mishkah Bani Mustafa" userId="d1e6a3db-43a1-4457-9a79-e4061c657295" providerId="ADAL" clId="{4AAD878B-8E62-45FC-8112-DE8C4BE4E746}" dt="2025-11-13T19:13:53.238" v="66"/>
          <ac:spMkLst>
            <pc:docMk/>
            <pc:sldMk cId="229517207" sldId="437"/>
            <ac:spMk id="3" creationId="{27E10B9C-B465-BAD3-550D-40C85B20326A}"/>
          </ac:spMkLst>
        </pc:spChg>
      </pc:sldChg>
      <pc:sldChg chg="addSp delSp modSp new mod modAnim">
        <pc:chgData name="Mishkah Bani Mustafa" userId="d1e6a3db-43a1-4457-9a79-e4061c657295" providerId="ADAL" clId="{4AAD878B-8E62-45FC-8112-DE8C4BE4E746}" dt="2025-11-13T19:46:06.425" v="90" actId="14100"/>
        <pc:sldMkLst>
          <pc:docMk/>
          <pc:sldMk cId="1353005000" sldId="437"/>
        </pc:sldMkLst>
        <pc:spChg chg="del">
          <ac:chgData name="Mishkah Bani Mustafa" userId="d1e6a3db-43a1-4457-9a79-e4061c657295" providerId="ADAL" clId="{4AAD878B-8E62-45FC-8112-DE8C4BE4E746}" dt="2025-11-13T19:45:58.843" v="88"/>
          <ac:spMkLst>
            <pc:docMk/>
            <pc:sldMk cId="1353005000" sldId="437"/>
            <ac:spMk id="3" creationId="{30189B75-EAF3-DF27-71C1-F77AF31CDB09}"/>
          </ac:spMkLst>
        </pc:spChg>
        <pc:picChg chg="add mod">
          <ac:chgData name="Mishkah Bani Mustafa" userId="d1e6a3db-43a1-4457-9a79-e4061c657295" providerId="ADAL" clId="{4AAD878B-8E62-45FC-8112-DE8C4BE4E746}" dt="2025-11-13T19:46:06.425" v="90" actId="14100"/>
          <ac:picMkLst>
            <pc:docMk/>
            <pc:sldMk cId="1353005000" sldId="437"/>
            <ac:picMk id="4" creationId="{7FC0DF8B-6EF3-DD34-CCE9-A5DB5AF85C15}"/>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5029"/>
          </a:xfrm>
          <a:prstGeom prst="rect">
            <a:avLst/>
          </a:prstGeom>
        </p:spPr>
        <p:txBody>
          <a:bodyPr vert="horz" lIns="93497" tIns="46749" rIns="93497" bIns="46749" rtlCol="0"/>
          <a:lstStyle>
            <a:lvl1pPr algn="l">
              <a:defRPr sz="1200"/>
            </a:lvl1pPr>
          </a:lstStyle>
          <a:p>
            <a:endParaRPr lang="en-US"/>
          </a:p>
        </p:txBody>
      </p:sp>
      <p:sp>
        <p:nvSpPr>
          <p:cNvPr id="3" name="Date Placeholder 2"/>
          <p:cNvSpPr>
            <a:spLocks noGrp="1"/>
          </p:cNvSpPr>
          <p:nvPr>
            <p:ph type="dt" idx="1"/>
          </p:nvPr>
        </p:nvSpPr>
        <p:spPr>
          <a:xfrm>
            <a:off x="3815374" y="0"/>
            <a:ext cx="2918831" cy="495029"/>
          </a:xfrm>
          <a:prstGeom prst="rect">
            <a:avLst/>
          </a:prstGeom>
        </p:spPr>
        <p:txBody>
          <a:bodyPr vert="horz" lIns="93497" tIns="46749" rIns="93497" bIns="46749" rtlCol="0"/>
          <a:lstStyle>
            <a:lvl1pPr algn="r">
              <a:defRPr sz="1200"/>
            </a:lvl1pPr>
          </a:lstStyle>
          <a:p>
            <a:fld id="{67DD1159-F3E2-4322-B62C-B256F3DE26B8}" type="datetimeFigureOut">
              <a:rPr lang="en-US" smtClean="0"/>
              <a:t>3/23/2026</a:t>
            </a:fld>
            <a:endParaRPr lang="en-US"/>
          </a:p>
        </p:txBody>
      </p:sp>
      <p:sp>
        <p:nvSpPr>
          <p:cNvPr id="4" name="Slide Image Placeholder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3497" tIns="46749" rIns="93497" bIns="46749" rtlCol="0" anchor="ctr"/>
          <a:lstStyle/>
          <a:p>
            <a:endParaRPr lang="en-US"/>
          </a:p>
        </p:txBody>
      </p:sp>
      <p:sp>
        <p:nvSpPr>
          <p:cNvPr id="5" name="Notes Placeholder 4"/>
          <p:cNvSpPr>
            <a:spLocks noGrp="1"/>
          </p:cNvSpPr>
          <p:nvPr>
            <p:ph type="body" sz="quarter" idx="3"/>
          </p:nvPr>
        </p:nvSpPr>
        <p:spPr>
          <a:xfrm>
            <a:off x="673577" y="4748163"/>
            <a:ext cx="5388610" cy="3884861"/>
          </a:xfrm>
          <a:prstGeom prst="rect">
            <a:avLst/>
          </a:prstGeom>
        </p:spPr>
        <p:txBody>
          <a:bodyPr vert="horz" lIns="93497" tIns="46749" rIns="93497" bIns="4674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371286"/>
            <a:ext cx="2918831" cy="495028"/>
          </a:xfrm>
          <a:prstGeom prst="rect">
            <a:avLst/>
          </a:prstGeom>
        </p:spPr>
        <p:txBody>
          <a:bodyPr vert="horz" lIns="93497" tIns="46749" rIns="93497" bIns="46749" rtlCol="0" anchor="b"/>
          <a:lstStyle>
            <a:lvl1pPr algn="l">
              <a:defRPr sz="1200"/>
            </a:lvl1pPr>
          </a:lstStyle>
          <a:p>
            <a:endParaRPr lang="en-US"/>
          </a:p>
        </p:txBody>
      </p:sp>
      <p:sp>
        <p:nvSpPr>
          <p:cNvPr id="7" name="Slide Number Placeholder 6"/>
          <p:cNvSpPr>
            <a:spLocks noGrp="1"/>
          </p:cNvSpPr>
          <p:nvPr>
            <p:ph type="sldNum" sz="quarter" idx="5"/>
          </p:nvPr>
        </p:nvSpPr>
        <p:spPr>
          <a:xfrm>
            <a:off x="3815374" y="9371286"/>
            <a:ext cx="2918831" cy="495028"/>
          </a:xfrm>
          <a:prstGeom prst="rect">
            <a:avLst/>
          </a:prstGeom>
        </p:spPr>
        <p:txBody>
          <a:bodyPr vert="horz" lIns="93497" tIns="46749" rIns="93497" bIns="46749" rtlCol="0" anchor="b"/>
          <a:lstStyle>
            <a:lvl1pPr algn="r">
              <a:defRPr sz="1200"/>
            </a:lvl1pPr>
          </a:lstStyle>
          <a:p>
            <a:fld id="{8ABBB4DB-AEFD-4125-9B4D-146BAA4C7478}" type="slidenum">
              <a:rPr lang="en-US" smtClean="0"/>
              <a:t>‹#›</a:t>
            </a:fld>
            <a:endParaRPr lang="en-US"/>
          </a:p>
        </p:txBody>
      </p:sp>
    </p:spTree>
    <p:extLst>
      <p:ext uri="{BB962C8B-B14F-4D97-AF65-F5344CB8AC3E}">
        <p14:creationId xmlns:p14="http://schemas.microsoft.com/office/powerpoint/2010/main" val="13401394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1C3B343-9C12-462C-BE19-88897750DB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87407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p:spPr>
        <p:txBody>
          <a:bodyPr/>
          <a:lstStyle/>
          <a:p>
            <a:endParaRPr lang="en-US" altLang="en-US"/>
          </a:p>
        </p:txBody>
      </p:sp>
      <p:sp>
        <p:nvSpPr>
          <p:cNvPr id="22532" name="Slide Number Placeholder 3"/>
          <p:cNvSpPr>
            <a:spLocks noGrp="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84A9469-200D-43B9-AFDC-B35370958777}" type="slidenum">
              <a:rPr lang="en-US" altLang="en-US" sz="1200" smtClean="0"/>
              <a:pPr/>
              <a:t>13</a:t>
            </a:fld>
            <a:endParaRPr lang="en-US" altLang="en-US" sz="1200"/>
          </a:p>
        </p:txBody>
      </p:sp>
    </p:spTree>
    <p:extLst>
      <p:ext uri="{BB962C8B-B14F-4D97-AF65-F5344CB8AC3E}">
        <p14:creationId xmlns:p14="http://schemas.microsoft.com/office/powerpoint/2010/main" val="27089931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C3B343-9C12-462C-BE19-88897750DBB4}" type="slidenum">
              <a:rPr lang="en-US" smtClean="0"/>
              <a:t>15</a:t>
            </a:fld>
            <a:endParaRPr lang="en-US"/>
          </a:p>
        </p:txBody>
      </p:sp>
    </p:spTree>
    <p:extLst>
      <p:ext uri="{BB962C8B-B14F-4D97-AF65-F5344CB8AC3E}">
        <p14:creationId xmlns:p14="http://schemas.microsoft.com/office/powerpoint/2010/main" val="3123885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A069CB8-F204-4D06-B913-C5A26A89888A}" type="datetimeFigureOut">
              <a:rPr lang="en-US" dirty="0"/>
              <a:t>3/23/2026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35487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0B6E300-0A13-4A81-945A-7333C271A069}" type="datetimeFigureOut">
              <a:rPr lang="en-US" dirty="0"/>
              <a:t>3/23/2026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5771754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671962-1EA4-46E7-BCB0-F36CE46D1A59}" type="datetimeFigureOut">
              <a:rPr lang="en-US" dirty="0"/>
              <a:t>3/23/2026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5356067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0BB376-B19C-488D-ABEB-03C7E6E9E3E0}" type="datetimeFigureOut">
              <a:rPr lang="en-US" dirty="0"/>
              <a:t>3/23/2026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29637A9-119A-49DA-BD12-AAC58B377D80}" type="slidenum">
              <a:rPr lang="en-US" dirty="0"/>
              <a:t>‹#›</a:t>
            </a:fld>
            <a:endParaRPr lang="en-US" dirty="0"/>
          </a:p>
        </p:txBody>
      </p:sp>
    </p:spTree>
    <p:extLst>
      <p:ext uri="{BB962C8B-B14F-4D97-AF65-F5344CB8AC3E}">
        <p14:creationId xmlns:p14="http://schemas.microsoft.com/office/powerpoint/2010/main" val="9881867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6F077B-A50F-4D64-8574-E2D6A98A5553}" type="datetimeFigureOut">
              <a:rPr lang="en-US" dirty="0"/>
              <a:t>3/23/2026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5767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D9E2A62-1983-43A1-A163-D8AA46534C80}" type="datetimeFigureOut">
              <a:rPr lang="en-US" dirty="0"/>
              <a:t>3/23/2026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702127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98F3E3B-34E3-4345-B2A1-994B83598A9C}" type="datetimeFigureOut">
              <a:rPr lang="en-US" dirty="0"/>
              <a:t>3/23/2026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3917796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D816C96-82A1-4D77-8ADA-627AC6FE3D65}" type="datetimeFigureOut">
              <a:rPr lang="en-US" dirty="0"/>
              <a:t>3/23/2026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0184964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7" name="Date Placeholder 6"/>
          <p:cNvSpPr>
            <a:spLocks noGrp="1"/>
          </p:cNvSpPr>
          <p:nvPr>
            <p:ph type="dt" sz="half" idx="10"/>
          </p:nvPr>
        </p:nvSpPr>
        <p:spPr/>
        <p:txBody>
          <a:bodyPr/>
          <a:lstStyle/>
          <a:p>
            <a:fld id="{1D102C1E-28F2-47E9-802D-339E64E2F920}" type="datetimeFigureOut">
              <a:rPr lang="en-US" dirty="0"/>
              <a:t>3/23/2026</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9356210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24271A48-F18A-45B3-BC05-1E27DA3F88AF}" type="datetimeFigureOut">
              <a:rPr lang="en-US" dirty="0"/>
              <a:t>3/23/2026</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5221157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5B747F8-9654-4282-85D2-65F41AAE7A75}" type="datetimeFigureOut">
              <a:rPr lang="en-US" dirty="0"/>
              <a:t>3/23/2026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9580653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5DC5B261-8843-42D1-AAFC-05E20E2D9B97}" type="datetimeFigureOut">
              <a:rPr lang="en-US" dirty="0"/>
              <a:t>3/23/2026</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dirty="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767715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7.xml"/><Relationship Id="rId4" Type="http://schemas.openxmlformats.org/officeDocument/2006/relationships/image" Target="../media/image13.emf"/></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8.png"/><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2" name="Rectangle 51">
            <a:extLst>
              <a:ext uri="{FF2B5EF4-FFF2-40B4-BE49-F238E27FC236}">
                <a16:creationId xmlns:a16="http://schemas.microsoft.com/office/drawing/2014/main" id="{24797C40-E11D-4E43-8483-7F77CD9CCC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7656076" y="639097"/>
            <a:ext cx="4269223" cy="3686015"/>
          </a:xfrm>
        </p:spPr>
        <p:txBody>
          <a:bodyPr>
            <a:normAutofit/>
          </a:bodyPr>
          <a:lstStyle/>
          <a:p>
            <a:r>
              <a:rPr lang="en-US" sz="4200" b="1" dirty="0">
                <a:latin typeface="Century Gothic" panose="020B0502020202020204" pitchFamily="34" charset="0"/>
              </a:rPr>
              <a:t> </a:t>
            </a:r>
            <a:br>
              <a:rPr lang="en-US" sz="4200" b="1" dirty="0">
                <a:latin typeface="Century Gothic" panose="020B0502020202020204" pitchFamily="34" charset="0"/>
              </a:rPr>
            </a:br>
            <a:r>
              <a:rPr lang="en-US" sz="4200" b="1" dirty="0">
                <a:latin typeface="Century Gothic" panose="020B0502020202020204" pitchFamily="34" charset="0"/>
              </a:rPr>
              <a:t>       </a:t>
            </a:r>
            <a:r>
              <a:rPr lang="en-US" sz="4400" b="1" dirty="0">
                <a:latin typeface="Century Gothic" panose="020B0502020202020204" pitchFamily="34" charset="0"/>
              </a:rPr>
              <a:t>Environmental  Health</a:t>
            </a:r>
            <a:br>
              <a:rPr lang="en-US" sz="4200" b="1" dirty="0">
                <a:latin typeface="Century Gothic" panose="020B0502020202020204" pitchFamily="34" charset="0"/>
              </a:rPr>
            </a:br>
            <a:endParaRPr lang="en-US" sz="4200" b="1" dirty="0">
              <a:latin typeface="Century Gothic" panose="020B0502020202020204" pitchFamily="34" charset="0"/>
            </a:endParaRPr>
          </a:p>
        </p:txBody>
      </p:sp>
      <p:sp>
        <p:nvSpPr>
          <p:cNvPr id="3" name="Subtitle 2"/>
          <p:cNvSpPr>
            <a:spLocks noGrp="1"/>
          </p:cNvSpPr>
          <p:nvPr>
            <p:ph type="subTitle" idx="1"/>
          </p:nvPr>
        </p:nvSpPr>
        <p:spPr>
          <a:xfrm>
            <a:off x="7656077" y="4455621"/>
            <a:ext cx="3903024" cy="1238616"/>
          </a:xfrm>
        </p:spPr>
        <p:txBody>
          <a:bodyPr>
            <a:normAutofit/>
          </a:bodyPr>
          <a:lstStyle/>
          <a:p>
            <a:pPr defTabSz="457200">
              <a:spcBef>
                <a:spcPts val="1000"/>
              </a:spcBef>
              <a:spcAft>
                <a:spcPts val="0"/>
              </a:spcAft>
              <a:buClr>
                <a:srgbClr val="ACD433"/>
              </a:buClr>
              <a:buSzPct val="80000"/>
              <a:defRPr/>
            </a:pPr>
            <a:endParaRPr lang="en-US" sz="2000" b="1" spc="0">
              <a:solidFill>
                <a:schemeClr val="tx1">
                  <a:lumMod val="85000"/>
                  <a:lumOff val="15000"/>
                </a:schemeClr>
              </a:solidFill>
              <a:latin typeface="Century Gothic" panose="020B0502020202020204" pitchFamily="34" charset="0"/>
            </a:endParaRPr>
          </a:p>
          <a:p>
            <a:pPr>
              <a:defRPr/>
            </a:pPr>
            <a:endParaRPr lang="en-US" sz="2000">
              <a:solidFill>
                <a:schemeClr val="tx1">
                  <a:lumMod val="85000"/>
                  <a:lumOff val="15000"/>
                </a:schemeClr>
              </a:solidFill>
              <a:latin typeface="Century Gothic" panose="020B0502020202020204" pitchFamily="34" charset="0"/>
            </a:endParaRPr>
          </a:p>
        </p:txBody>
      </p:sp>
      <p:pic>
        <p:nvPicPr>
          <p:cNvPr id="7" name="Picture 6" descr="A tree and plant shaped lungs&#10;&#10;Description automatically generated with medium confidence">
            <a:extLst>
              <a:ext uri="{FF2B5EF4-FFF2-40B4-BE49-F238E27FC236}">
                <a16:creationId xmlns:a16="http://schemas.microsoft.com/office/drawing/2014/main" id="{8D622069-D222-579E-B52D-76E6E6B353AA}"/>
              </a:ext>
            </a:extLst>
          </p:cNvPr>
          <p:cNvPicPr>
            <a:picLocks noChangeAspect="1"/>
          </p:cNvPicPr>
          <p:nvPr/>
        </p:nvPicPr>
        <p:blipFill>
          <a:blip r:embed="rId2">
            <a:extLst>
              <a:ext uri="{28A0092B-C50C-407E-A947-70E740481C1C}">
                <a14:useLocalDpi xmlns:a14="http://schemas.microsoft.com/office/drawing/2010/main" val="0"/>
              </a:ext>
            </a:extLst>
          </a:blip>
          <a:srcRect r="5" b="5868"/>
          <a:stretch/>
        </p:blipFill>
        <p:spPr>
          <a:xfrm>
            <a:off x="3144442" y="3187890"/>
            <a:ext cx="4027002" cy="3146426"/>
          </a:xfrm>
          <a:prstGeom prst="rect">
            <a:avLst/>
          </a:prstGeom>
        </p:spPr>
      </p:pic>
      <p:pic>
        <p:nvPicPr>
          <p:cNvPr id="5" name="Picture 4"/>
          <p:cNvPicPr>
            <a:picLocks noChangeAspect="1"/>
          </p:cNvPicPr>
          <p:nvPr/>
        </p:nvPicPr>
        <p:blipFill>
          <a:blip r:embed="rId3"/>
          <a:srcRect l="3189" r="16016" b="1"/>
          <a:stretch/>
        </p:blipFill>
        <p:spPr>
          <a:xfrm>
            <a:off x="820995" y="10"/>
            <a:ext cx="4113440" cy="3843834"/>
          </a:xfrm>
          <a:custGeom>
            <a:avLst/>
            <a:gdLst/>
            <a:ahLst/>
            <a:cxnLst/>
            <a:rect l="l" t="t" r="r" b="b"/>
            <a:pathLst>
              <a:path w="4113440" h="3843844">
                <a:moveTo>
                  <a:pt x="0" y="0"/>
                </a:moveTo>
                <a:lnTo>
                  <a:pt x="4113440" y="0"/>
                </a:lnTo>
                <a:lnTo>
                  <a:pt x="4113440" y="3027024"/>
                </a:lnTo>
                <a:lnTo>
                  <a:pt x="2157388" y="3027024"/>
                </a:lnTo>
                <a:lnTo>
                  <a:pt x="2157388" y="3843844"/>
                </a:lnTo>
                <a:lnTo>
                  <a:pt x="0" y="3843844"/>
                </a:lnTo>
                <a:close/>
              </a:path>
            </a:pathLst>
          </a:custGeom>
        </p:spPr>
      </p:pic>
      <p:pic>
        <p:nvPicPr>
          <p:cNvPr id="9" name="Picture 8"/>
          <p:cNvPicPr>
            <a:picLocks noChangeAspect="1"/>
          </p:cNvPicPr>
          <p:nvPr/>
        </p:nvPicPr>
        <p:blipFill>
          <a:blip r:embed="rId4"/>
          <a:srcRect l="7670" r="5660" b="5"/>
          <a:stretch/>
        </p:blipFill>
        <p:spPr>
          <a:xfrm>
            <a:off x="5093532" y="639097"/>
            <a:ext cx="2077912" cy="2397388"/>
          </a:xfrm>
          <a:prstGeom prst="rect">
            <a:avLst/>
          </a:prstGeom>
        </p:spPr>
      </p:pic>
      <p:pic>
        <p:nvPicPr>
          <p:cNvPr id="4" name="Picture 3">
            <a:extLst>
              <a:ext uri="{FF2B5EF4-FFF2-40B4-BE49-F238E27FC236}">
                <a16:creationId xmlns:a16="http://schemas.microsoft.com/office/drawing/2014/main" id="{B6DE4E31-D333-FF26-4761-C9F74DB443BC}"/>
              </a:ext>
            </a:extLst>
          </p:cNvPr>
          <p:cNvPicPr>
            <a:picLocks noChangeAspect="1"/>
          </p:cNvPicPr>
          <p:nvPr/>
        </p:nvPicPr>
        <p:blipFill>
          <a:blip r:embed="rId5"/>
          <a:srcRect r="19052" b="-5"/>
          <a:stretch/>
        </p:blipFill>
        <p:spPr>
          <a:xfrm>
            <a:off x="20" y="3993777"/>
            <a:ext cx="2986337" cy="2019928"/>
          </a:xfrm>
          <a:prstGeom prst="rect">
            <a:avLst/>
          </a:prstGeom>
        </p:spPr>
      </p:pic>
      <p:cxnSp>
        <p:nvCxnSpPr>
          <p:cNvPr id="53" name="Straight Connector 52">
            <a:extLst>
              <a:ext uri="{FF2B5EF4-FFF2-40B4-BE49-F238E27FC236}">
                <a16:creationId xmlns:a16="http://schemas.microsoft.com/office/drawing/2014/main" id="{C0B60D9A-8084-40E8-8B4A-3BB02F96F65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72504" y="4343400"/>
            <a:ext cx="329184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54" name="Rectangle 53">
            <a:extLst>
              <a:ext uri="{FF2B5EF4-FFF2-40B4-BE49-F238E27FC236}">
                <a16:creationId xmlns:a16="http://schemas.microsoft.com/office/drawing/2014/main" id="{DC332B0C-EA91-4DDF-BE36-E9DE473D72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55" name="Rectangle 54">
            <a:extLst>
              <a:ext uri="{FF2B5EF4-FFF2-40B4-BE49-F238E27FC236}">
                <a16:creationId xmlns:a16="http://schemas.microsoft.com/office/drawing/2014/main" id="{FBA0463E-E111-41FE-827F-F4903BCC6D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067732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nodePh="1">
                                  <p:stCondLst>
                                    <p:cond delay="2000"/>
                                  </p:stCondLst>
                                  <p:endCondLst>
                                    <p:cond evt="begin" delay="0">
                                      <p:tn val="8"/>
                                    </p:cond>
                                  </p:end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056B5-07A5-DB80-E420-2140873C369E}"/>
              </a:ext>
            </a:extLst>
          </p:cNvPr>
          <p:cNvSpPr>
            <a:spLocks noGrp="1"/>
          </p:cNvSpPr>
          <p:nvPr>
            <p:ph type="title"/>
          </p:nvPr>
        </p:nvSpPr>
        <p:spPr/>
        <p:txBody>
          <a:bodyPr/>
          <a:lstStyle/>
          <a:p>
            <a:endParaRPr lang="en-US"/>
          </a:p>
        </p:txBody>
      </p:sp>
      <p:pic>
        <p:nvPicPr>
          <p:cNvPr id="4" name="World Environment Day 2024_ will you join Generation Restoration_">
            <a:hlinkClick r:id="" action="ppaction://media"/>
            <a:extLst>
              <a:ext uri="{FF2B5EF4-FFF2-40B4-BE49-F238E27FC236}">
                <a16:creationId xmlns:a16="http://schemas.microsoft.com/office/drawing/2014/main" id="{D4724D0B-6E6D-BFED-8255-CB5976B2F5D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p:spPr>
      </p:pic>
    </p:spTree>
    <p:extLst>
      <p:ext uri="{BB962C8B-B14F-4D97-AF65-F5344CB8AC3E}">
        <p14:creationId xmlns:p14="http://schemas.microsoft.com/office/powerpoint/2010/main" val="3540836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06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605A42EF-68E6-4808-81CD-E5ABD0ED92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DB86DD-C543-3F05-B239-A61DB036D669}"/>
              </a:ext>
            </a:extLst>
          </p:cNvPr>
          <p:cNvSpPr>
            <a:spLocks noGrp="1"/>
          </p:cNvSpPr>
          <p:nvPr>
            <p:ph type="title"/>
          </p:nvPr>
        </p:nvSpPr>
        <p:spPr>
          <a:xfrm>
            <a:off x="6411685" y="634946"/>
            <a:ext cx="5127171" cy="1450757"/>
          </a:xfrm>
        </p:spPr>
        <p:txBody>
          <a:bodyPr>
            <a:normAutofit/>
          </a:bodyPr>
          <a:lstStyle/>
          <a:p>
            <a:pPr algn="ctr"/>
            <a:r>
              <a:rPr lang="en-US" b="1" kern="100" dirty="0">
                <a:latin typeface="Aptos" panose="020B0004020202020204" pitchFamily="34" charset="0"/>
                <a:ea typeface="Aptos" panose="020B0004020202020204" pitchFamily="34" charset="0"/>
                <a:cs typeface="Arial" panose="020B0604020202020204" pitchFamily="34" charset="0"/>
              </a:rPr>
              <a:t>WED, 2025</a:t>
            </a:r>
            <a:endParaRPr lang="en-US" dirty="0"/>
          </a:p>
        </p:txBody>
      </p:sp>
      <p:pic>
        <p:nvPicPr>
          <p:cNvPr id="5" name="Picture 4">
            <a:extLst>
              <a:ext uri="{FF2B5EF4-FFF2-40B4-BE49-F238E27FC236}">
                <a16:creationId xmlns:a16="http://schemas.microsoft.com/office/drawing/2014/main" id="{2DD2D3FB-038F-3D44-22AA-B51C84582F1E}"/>
              </a:ext>
            </a:extLst>
          </p:cNvPr>
          <p:cNvPicPr>
            <a:picLocks noChangeAspect="1"/>
          </p:cNvPicPr>
          <p:nvPr/>
        </p:nvPicPr>
        <p:blipFill>
          <a:blip r:embed="rId2"/>
          <a:stretch>
            <a:fillRect/>
          </a:stretch>
        </p:blipFill>
        <p:spPr>
          <a:xfrm>
            <a:off x="745132" y="645106"/>
            <a:ext cx="5247747" cy="5247747"/>
          </a:xfrm>
          <a:prstGeom prst="rect">
            <a:avLst/>
          </a:prstGeom>
        </p:spPr>
      </p:pic>
      <p:cxnSp>
        <p:nvCxnSpPr>
          <p:cNvPr id="29" name="Straight Connector 28">
            <a:extLst>
              <a:ext uri="{FF2B5EF4-FFF2-40B4-BE49-F238E27FC236}">
                <a16:creationId xmlns:a16="http://schemas.microsoft.com/office/drawing/2014/main" id="{3C4A154E-1950-4755-A5FC-5998EE0CC1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11684" y="2086188"/>
            <a:ext cx="474880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99DCC9C-2BF7-2A0C-1F91-C7593C852503}"/>
              </a:ext>
            </a:extLst>
          </p:cNvPr>
          <p:cNvSpPr>
            <a:spLocks noGrp="1"/>
          </p:cNvSpPr>
          <p:nvPr>
            <p:ph idx="1"/>
          </p:nvPr>
        </p:nvSpPr>
        <p:spPr>
          <a:xfrm>
            <a:off x="6749142" y="2441169"/>
            <a:ext cx="4452256" cy="3670180"/>
          </a:xfrm>
        </p:spPr>
        <p:txBody>
          <a:bodyPr>
            <a:normAutofit/>
          </a:bodyPr>
          <a:lstStyle/>
          <a:p>
            <a:pPr>
              <a:spcBef>
                <a:spcPts val="750"/>
              </a:spcBef>
              <a:spcAft>
                <a:spcPts val="900"/>
              </a:spcAft>
              <a:buFont typeface="Arial" panose="020B0604020202020204" pitchFamily="34" charset="0"/>
              <a:buChar char="•"/>
            </a:pPr>
            <a:r>
              <a:rPr lang="en-US" b="1" i="0" dirty="0">
                <a:effectLst/>
                <a:latin typeface="Times New Roman" panose="02020603050405020304" pitchFamily="18" charset="0"/>
                <a:cs typeface="Times New Roman" panose="02020603050405020304" pitchFamily="18" charset="0"/>
              </a:rPr>
              <a:t>Host country:</a:t>
            </a:r>
            <a:r>
              <a:rPr lang="en-US" b="0" i="0" dirty="0">
                <a:effectLst/>
                <a:latin typeface="Times New Roman" panose="02020603050405020304" pitchFamily="18" charset="0"/>
                <a:cs typeface="Times New Roman" panose="02020603050405020304" pitchFamily="18" charset="0"/>
              </a:rPr>
              <a:t> Republic of Korea (South Korea).</a:t>
            </a:r>
          </a:p>
          <a:p>
            <a:pPr>
              <a:spcBef>
                <a:spcPts val="750"/>
              </a:spcBef>
              <a:spcAft>
                <a:spcPts val="900"/>
              </a:spcAft>
              <a:buFont typeface="Arial" panose="020B0604020202020204" pitchFamily="34" charset="0"/>
              <a:buChar char="•"/>
            </a:pPr>
            <a:r>
              <a:rPr lang="en-US" b="1" i="0" dirty="0">
                <a:effectLst/>
                <a:latin typeface="Times New Roman" panose="02020603050405020304" pitchFamily="18" charset="0"/>
                <a:cs typeface="Times New Roman" panose="02020603050405020304" pitchFamily="18" charset="0"/>
              </a:rPr>
              <a:t>Theme:</a:t>
            </a:r>
            <a:r>
              <a:rPr lang="en-US" b="0" i="0" dirty="0">
                <a:effectLst/>
                <a:latin typeface="Times New Roman" panose="02020603050405020304" pitchFamily="18" charset="0"/>
                <a:cs typeface="Times New Roman" panose="02020603050405020304" pitchFamily="18" charset="0"/>
              </a:rPr>
              <a:t> Ending plastic pollution.</a:t>
            </a:r>
          </a:p>
          <a:p>
            <a:pPr>
              <a:spcBef>
                <a:spcPts val="750"/>
              </a:spcBef>
              <a:spcAft>
                <a:spcPts val="900"/>
              </a:spcAft>
              <a:buFont typeface="Arial" panose="020B0604020202020204" pitchFamily="34" charset="0"/>
              <a:buChar char="•"/>
            </a:pPr>
            <a:r>
              <a:rPr lang="en-US" b="1" i="0" dirty="0">
                <a:effectLst/>
                <a:latin typeface="Times New Roman" panose="02020603050405020304" pitchFamily="18" charset="0"/>
                <a:cs typeface="Times New Roman" panose="02020603050405020304" pitchFamily="18" charset="0"/>
              </a:rPr>
              <a:t>Slogan:</a:t>
            </a:r>
            <a:r>
              <a:rPr lang="en-US" b="0" i="0" dirty="0">
                <a:effectLst/>
                <a:latin typeface="Times New Roman" panose="02020603050405020304" pitchFamily="18" charset="0"/>
                <a:cs typeface="Times New Roman" panose="02020603050405020304" pitchFamily="18" charset="0"/>
              </a:rPr>
              <a:t> "Shared Challenge, Collective Action".</a:t>
            </a:r>
          </a:p>
          <a:p>
            <a:endParaRPr lang="en-US" dirty="0"/>
          </a:p>
        </p:txBody>
      </p:sp>
      <p:sp>
        <p:nvSpPr>
          <p:cNvPr id="30" name="Rectangle 29">
            <a:extLst>
              <a:ext uri="{FF2B5EF4-FFF2-40B4-BE49-F238E27FC236}">
                <a16:creationId xmlns:a16="http://schemas.microsoft.com/office/drawing/2014/main" id="{3FE9C285-56FB-4B36-8ECA-C2D6596AA9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1" name="Rectangle 30">
            <a:extLst>
              <a:ext uri="{FF2B5EF4-FFF2-40B4-BE49-F238E27FC236}">
                <a16:creationId xmlns:a16="http://schemas.microsoft.com/office/drawing/2014/main" id="{937C076B-00B1-4629-B27F-A86F9885FB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8448039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EAE34-1608-113C-9861-7D88F8D10A75}"/>
              </a:ext>
            </a:extLst>
          </p:cNvPr>
          <p:cNvSpPr>
            <a:spLocks noGrp="1"/>
          </p:cNvSpPr>
          <p:nvPr>
            <p:ph type="title"/>
          </p:nvPr>
        </p:nvSpPr>
        <p:spPr/>
        <p:txBody>
          <a:bodyPr/>
          <a:lstStyle/>
          <a:p>
            <a:endParaRPr lang="en-US"/>
          </a:p>
        </p:txBody>
      </p:sp>
      <p:pic>
        <p:nvPicPr>
          <p:cNvPr id="4" name="WED 2025 south korea">
            <a:hlinkClick r:id="" action="ppaction://media"/>
            <a:extLst>
              <a:ext uri="{FF2B5EF4-FFF2-40B4-BE49-F238E27FC236}">
                <a16:creationId xmlns:a16="http://schemas.microsoft.com/office/drawing/2014/main" id="{7FC0DF8B-6EF3-DD34-CCE9-A5DB5AF85C1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7831"/>
          </a:xfrm>
        </p:spPr>
      </p:pic>
    </p:spTree>
    <p:extLst>
      <p:ext uri="{BB962C8B-B14F-4D97-AF65-F5344CB8AC3E}">
        <p14:creationId xmlns:p14="http://schemas.microsoft.com/office/powerpoint/2010/main" val="1353005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5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4907" y="425885"/>
            <a:ext cx="8746548" cy="968375"/>
          </a:xfrm>
        </p:spPr>
        <p:txBody>
          <a:bodyPr>
            <a:normAutofit fontScale="90000"/>
          </a:bodyPr>
          <a:lstStyle/>
          <a:p>
            <a:pPr>
              <a:defRPr/>
            </a:pPr>
            <a:r>
              <a:rPr lang="en-US" sz="5400" b="1" dirty="0">
                <a:solidFill>
                  <a:srgbClr val="45E838"/>
                </a:solidFill>
                <a:latin typeface="Century Gothic" panose="020B0502020202020204" pitchFamily="34" charset="0"/>
              </a:rPr>
              <a:t>Hazards in the Environment</a:t>
            </a:r>
            <a:endParaRPr lang="en-US" dirty="0">
              <a:solidFill>
                <a:schemeClr val="tx1">
                  <a:lumMod val="75000"/>
                  <a:lumOff val="25000"/>
                </a:schemeClr>
              </a:solidFill>
            </a:endParaRPr>
          </a:p>
        </p:txBody>
      </p:sp>
      <p:sp>
        <p:nvSpPr>
          <p:cNvPr id="21507" name="Content Placeholder 2"/>
          <p:cNvSpPr>
            <a:spLocks noGrp="1"/>
          </p:cNvSpPr>
          <p:nvPr>
            <p:ph idx="1"/>
          </p:nvPr>
        </p:nvSpPr>
        <p:spPr>
          <a:xfrm>
            <a:off x="1575601" y="1906074"/>
            <a:ext cx="9732050" cy="4736274"/>
          </a:xfrm>
        </p:spPr>
        <p:txBody>
          <a:bodyPr>
            <a:normAutofit/>
          </a:bodyPr>
          <a:lstStyle/>
          <a:p>
            <a:pPr marL="0" indent="0" eaLnBrk="1" hangingPunct="1">
              <a:lnSpc>
                <a:spcPct val="100000"/>
              </a:lnSpc>
              <a:spcBef>
                <a:spcPts val="600"/>
              </a:spcBef>
              <a:buClr>
                <a:srgbClr val="FF0000"/>
              </a:buClr>
              <a:buNone/>
            </a:pPr>
            <a:r>
              <a:rPr lang="en-US" altLang="en-US" sz="4000" b="1" dirty="0">
                <a:solidFill>
                  <a:srgbClr val="00B050"/>
                </a:solidFill>
              </a:rPr>
              <a:t>What are Hazards?</a:t>
            </a:r>
          </a:p>
          <a:p>
            <a:pPr eaLnBrk="1" hangingPunct="1">
              <a:lnSpc>
                <a:spcPct val="100000"/>
              </a:lnSpc>
              <a:spcBef>
                <a:spcPts val="600"/>
              </a:spcBef>
              <a:buClr>
                <a:srgbClr val="FF0000"/>
              </a:buClr>
              <a:buFont typeface="Wingdings" panose="05000000000000000000" pitchFamily="2" charset="2"/>
              <a:buChar char="ü"/>
            </a:pPr>
            <a:r>
              <a:rPr lang="en-US" altLang="en-US" sz="3600" b="1" dirty="0">
                <a:solidFill>
                  <a:srgbClr val="0070C0"/>
                </a:solidFill>
              </a:rPr>
              <a:t>Things in the environment that are harmful are called </a:t>
            </a:r>
            <a:r>
              <a:rPr lang="en-US" altLang="en-US" sz="3600" b="1" dirty="0">
                <a:solidFill>
                  <a:srgbClr val="FF0000"/>
                </a:solidFill>
              </a:rPr>
              <a:t>hazards </a:t>
            </a:r>
            <a:r>
              <a:rPr lang="en-US" altLang="en-US" sz="3600" b="1" dirty="0">
                <a:solidFill>
                  <a:srgbClr val="0070C0"/>
                </a:solidFill>
              </a:rPr>
              <a:t>and include things like chemicals, disease-causing bacteria, loud noises and even stress in our life. </a:t>
            </a:r>
          </a:p>
          <a:p>
            <a:pPr eaLnBrk="1" hangingPunct="1">
              <a:lnSpc>
                <a:spcPct val="100000"/>
              </a:lnSpc>
              <a:spcBef>
                <a:spcPts val="600"/>
              </a:spcBef>
              <a:buClr>
                <a:srgbClr val="FF0000"/>
              </a:buClr>
              <a:buFont typeface="Wingdings" panose="05000000000000000000" pitchFamily="2" charset="2"/>
              <a:buChar char="ü"/>
            </a:pPr>
            <a:r>
              <a:rPr lang="en-US" altLang="en-US" sz="3600" b="1" dirty="0">
                <a:solidFill>
                  <a:srgbClr val="0070C0"/>
                </a:solidFill>
              </a:rPr>
              <a:t>hazards can be </a:t>
            </a:r>
            <a:r>
              <a:rPr lang="en-US" altLang="en-US" sz="3600" b="1" u="sng" dirty="0">
                <a:solidFill>
                  <a:srgbClr val="0070C0"/>
                </a:solidFill>
              </a:rPr>
              <a:t>natural </a:t>
            </a:r>
            <a:r>
              <a:rPr lang="en-US" altLang="en-US" sz="3600" b="1" dirty="0">
                <a:solidFill>
                  <a:srgbClr val="0070C0"/>
                </a:solidFill>
              </a:rPr>
              <a:t>or </a:t>
            </a:r>
            <a:r>
              <a:rPr lang="en-US" altLang="en-US" sz="3600" b="1" u="sng" dirty="0">
                <a:solidFill>
                  <a:srgbClr val="0070C0"/>
                </a:solidFill>
              </a:rPr>
              <a:t>human-made</a:t>
            </a:r>
            <a:r>
              <a:rPr lang="en-US" altLang="en-US" sz="3600" b="1" dirty="0">
                <a:solidFill>
                  <a:srgbClr val="0070C0"/>
                </a:solidFill>
              </a:rPr>
              <a:t>.</a:t>
            </a:r>
          </a:p>
        </p:txBody>
      </p:sp>
      <p:sp>
        <p:nvSpPr>
          <p:cNvPr id="5" name="Slide Number Placeholder 4"/>
          <p:cNvSpPr>
            <a:spLocks noGrp="1"/>
          </p:cNvSpPr>
          <p:nvPr>
            <p:ph type="sldNum" sz="quarter" idx="12"/>
          </p:nvPr>
        </p:nvSpPr>
        <p:spPr/>
        <p:txBody>
          <a:bodyPr/>
          <a:lstStyle/>
          <a:p>
            <a:pPr>
              <a:defRPr/>
            </a:pPr>
            <a:fld id="{B798A393-8C7B-457C-8CBF-F548EF5D798A}" type="slidenum">
              <a:rPr lang="en-US" altLang="en-US"/>
              <a:pPr>
                <a:defRPr/>
              </a:pPr>
              <a:t>13</a:t>
            </a:fld>
            <a:endParaRPr lang="en-US" altLang="en-US"/>
          </a:p>
        </p:txBody>
      </p:sp>
    </p:spTree>
    <p:extLst>
      <p:ext uri="{BB962C8B-B14F-4D97-AF65-F5344CB8AC3E}">
        <p14:creationId xmlns:p14="http://schemas.microsoft.com/office/powerpoint/2010/main" val="5325799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1104315"/>
          </a:xfrm>
        </p:spPr>
        <p:txBody>
          <a:bodyPr/>
          <a:lstStyle/>
          <a:p>
            <a:r>
              <a:rPr lang="en-US" b="1" dirty="0">
                <a:solidFill>
                  <a:srgbClr val="24D624"/>
                </a:solidFill>
                <a:latin typeface="+mn-lt"/>
              </a:rPr>
              <a:t>Types of Hazards in the Environment</a:t>
            </a:r>
          </a:p>
        </p:txBody>
      </p:sp>
      <p:sp>
        <p:nvSpPr>
          <p:cNvPr id="3" name="Content Placeholder 2"/>
          <p:cNvSpPr>
            <a:spLocks noGrp="1"/>
          </p:cNvSpPr>
          <p:nvPr>
            <p:ph idx="1"/>
          </p:nvPr>
        </p:nvSpPr>
        <p:spPr>
          <a:xfrm>
            <a:off x="995680" y="2178243"/>
            <a:ext cx="10558100" cy="4349004"/>
          </a:xfrm>
        </p:spPr>
        <p:txBody>
          <a:bodyPr>
            <a:normAutofit/>
          </a:bodyPr>
          <a:lstStyle/>
          <a:p>
            <a:pPr marL="0" indent="0">
              <a:buNone/>
            </a:pPr>
            <a:r>
              <a:rPr lang="en-US" sz="3600" b="1" dirty="0">
                <a:solidFill>
                  <a:srgbClr val="0070C0"/>
                </a:solidFill>
              </a:rPr>
              <a:t>Chemical</a:t>
            </a:r>
            <a:r>
              <a:rPr lang="fr-FR" sz="4800" b="1" dirty="0">
                <a:solidFill>
                  <a:srgbClr val="0070C0"/>
                </a:solidFill>
              </a:rPr>
              <a:t>: </a:t>
            </a:r>
            <a:r>
              <a:rPr lang="fr-FR" sz="3600" b="1" dirty="0">
                <a:solidFill>
                  <a:srgbClr val="0070C0"/>
                </a:solidFill>
              </a:rPr>
              <a:t>Air </a:t>
            </a:r>
            <a:r>
              <a:rPr lang="fr-FR" sz="3600" b="1" dirty="0" err="1">
                <a:solidFill>
                  <a:srgbClr val="0070C0"/>
                </a:solidFill>
              </a:rPr>
              <a:t>pollutants</a:t>
            </a:r>
            <a:r>
              <a:rPr lang="fr-FR" sz="3600" b="1" dirty="0">
                <a:solidFill>
                  <a:srgbClr val="0070C0"/>
                </a:solidFill>
              </a:rPr>
              <a:t>, </a:t>
            </a:r>
            <a:r>
              <a:rPr lang="fr-FR" sz="3600" b="1" dirty="0" err="1">
                <a:solidFill>
                  <a:srgbClr val="0070C0"/>
                </a:solidFill>
              </a:rPr>
              <a:t>toxic</a:t>
            </a:r>
            <a:r>
              <a:rPr lang="fr-FR" sz="3600" b="1" dirty="0">
                <a:solidFill>
                  <a:srgbClr val="0070C0"/>
                </a:solidFill>
              </a:rPr>
              <a:t> </a:t>
            </a:r>
            <a:r>
              <a:rPr lang="fr-FR" sz="3600" b="1" dirty="0" err="1">
                <a:solidFill>
                  <a:srgbClr val="0070C0"/>
                </a:solidFill>
              </a:rPr>
              <a:t>wastes</a:t>
            </a:r>
            <a:r>
              <a:rPr lang="fr-FR" sz="3600" b="1" dirty="0">
                <a:solidFill>
                  <a:srgbClr val="0070C0"/>
                </a:solidFill>
              </a:rPr>
              <a:t>, pesticides, </a:t>
            </a:r>
            <a:r>
              <a:rPr lang="fr-FR" sz="3600" b="1" dirty="0" err="1">
                <a:solidFill>
                  <a:srgbClr val="0070C0"/>
                </a:solidFill>
              </a:rPr>
              <a:t>VOCs</a:t>
            </a:r>
            <a:endParaRPr lang="fr-FR" sz="3600" b="1" dirty="0">
              <a:solidFill>
                <a:srgbClr val="0070C0"/>
              </a:solidFill>
            </a:endParaRPr>
          </a:p>
          <a:p>
            <a:pPr marL="0" indent="0">
              <a:buNone/>
            </a:pPr>
            <a:r>
              <a:rPr lang="en-US" sz="3600" b="1" dirty="0">
                <a:solidFill>
                  <a:srgbClr val="0070C0"/>
                </a:solidFill>
              </a:rPr>
              <a:t>Biological:  Disease organisms present in food and 	water, also</a:t>
            </a:r>
            <a:r>
              <a:rPr lang="en-US" sz="4800" b="1" dirty="0">
                <a:solidFill>
                  <a:srgbClr val="0070C0"/>
                </a:solidFill>
              </a:rPr>
              <a:t> </a:t>
            </a:r>
            <a:r>
              <a:rPr lang="en-US" sz="3600" b="1" dirty="0">
                <a:solidFill>
                  <a:srgbClr val="0070C0"/>
                </a:solidFill>
              </a:rPr>
              <a:t>Insect and animal allergens</a:t>
            </a:r>
          </a:p>
          <a:p>
            <a:pPr marL="0" indent="0">
              <a:buNone/>
            </a:pPr>
            <a:r>
              <a:rPr lang="en-US" sz="3600" b="1" dirty="0">
                <a:solidFill>
                  <a:srgbClr val="0070C0"/>
                </a:solidFill>
              </a:rPr>
              <a:t>Physical:  Noise, ionizing and non-ionizing radiation</a:t>
            </a:r>
          </a:p>
          <a:p>
            <a:pPr marL="0" indent="0">
              <a:buNone/>
            </a:pPr>
            <a:r>
              <a:rPr lang="en-US" sz="3600" b="1" dirty="0">
                <a:solidFill>
                  <a:srgbClr val="0070C0"/>
                </a:solidFill>
              </a:rPr>
              <a:t>Socioeconomic:  Access to safe and sufficient health 	care</a:t>
            </a:r>
          </a:p>
          <a:p>
            <a:endParaRPr lang="en-US" sz="3600" b="1" dirty="0">
              <a:solidFill>
                <a:srgbClr val="0070C0"/>
              </a:solidFill>
            </a:endParaRPr>
          </a:p>
        </p:txBody>
      </p:sp>
    </p:spTree>
    <p:extLst>
      <p:ext uri="{BB962C8B-B14F-4D97-AF65-F5344CB8AC3E}">
        <p14:creationId xmlns:p14="http://schemas.microsoft.com/office/powerpoint/2010/main" val="2653091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612092" y="341467"/>
            <a:ext cx="7271966" cy="5608191"/>
          </a:xfrm>
          <a:prstGeom prst="rect">
            <a:avLst/>
          </a:prstGeom>
        </p:spPr>
      </p:pic>
      <p:sp>
        <p:nvSpPr>
          <p:cNvPr id="5" name="TextBox 4"/>
          <p:cNvSpPr txBox="1"/>
          <p:nvPr/>
        </p:nvSpPr>
        <p:spPr>
          <a:xfrm>
            <a:off x="530794" y="831147"/>
            <a:ext cx="3413133" cy="4339650"/>
          </a:xfrm>
          <a:prstGeom prst="rect">
            <a:avLst/>
          </a:prstGeom>
          <a:noFill/>
        </p:spPr>
        <p:txBody>
          <a:bodyPr wrap="square" rtlCol="0">
            <a:spAutoFit/>
          </a:bodyPr>
          <a:lstStyle/>
          <a:p>
            <a:r>
              <a:rPr lang="en-US" sz="4400" b="1" dirty="0">
                <a:solidFill>
                  <a:srgbClr val="24D624"/>
                </a:solidFill>
              </a:rPr>
              <a:t>Routs </a:t>
            </a:r>
          </a:p>
          <a:p>
            <a:r>
              <a:rPr lang="en-US" sz="4400" b="1" dirty="0">
                <a:solidFill>
                  <a:srgbClr val="24D624"/>
                </a:solidFill>
              </a:rPr>
              <a:t>of exposure</a:t>
            </a:r>
          </a:p>
          <a:p>
            <a:endParaRPr lang="en-US" sz="4400" b="1" dirty="0">
              <a:solidFill>
                <a:srgbClr val="24D624"/>
              </a:solidFill>
            </a:endParaRPr>
          </a:p>
          <a:p>
            <a:r>
              <a:rPr lang="en-US" sz="3600" b="1" dirty="0">
                <a:solidFill>
                  <a:srgbClr val="FF0000"/>
                </a:solidFill>
              </a:rPr>
              <a:t>How do hazards get transformed to our bodies????</a:t>
            </a:r>
          </a:p>
        </p:txBody>
      </p:sp>
    </p:spTree>
    <p:extLst>
      <p:ext uri="{BB962C8B-B14F-4D97-AF65-F5344CB8AC3E}">
        <p14:creationId xmlns:p14="http://schemas.microsoft.com/office/powerpoint/2010/main" val="30092537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a:solidFill>
                  <a:srgbClr val="24D624"/>
                </a:solidFill>
                <a:latin typeface="+mn-lt"/>
              </a:rPr>
              <a:t>Health Effects of Hazards </a:t>
            </a:r>
          </a:p>
        </p:txBody>
      </p:sp>
      <p:sp>
        <p:nvSpPr>
          <p:cNvPr id="3" name="Content Placeholder 2"/>
          <p:cNvSpPr>
            <a:spLocks noGrp="1"/>
          </p:cNvSpPr>
          <p:nvPr>
            <p:ph idx="1"/>
          </p:nvPr>
        </p:nvSpPr>
        <p:spPr/>
        <p:txBody>
          <a:bodyPr/>
          <a:lstStyle/>
          <a:p>
            <a:endParaRPr lang="en-US" sz="1100" dirty="0">
              <a:solidFill>
                <a:srgbClr val="000000"/>
              </a:solidFill>
              <a:latin typeface="Myriad Pro"/>
            </a:endParaRPr>
          </a:p>
          <a:p>
            <a:pPr marL="0" indent="0">
              <a:buNone/>
            </a:pPr>
            <a:endParaRPr lang="en-US" sz="3200" b="1" dirty="0">
              <a:solidFill>
                <a:srgbClr val="0070C0"/>
              </a:solidFill>
            </a:endParaRPr>
          </a:p>
          <a:p>
            <a:r>
              <a:rPr lang="en-US" sz="3200" b="1" dirty="0">
                <a:solidFill>
                  <a:srgbClr val="0070C0"/>
                </a:solidFill>
              </a:rPr>
              <a:t>Acute vs. delayed onset</a:t>
            </a:r>
          </a:p>
          <a:p>
            <a:r>
              <a:rPr lang="en-US" sz="3200" b="1" dirty="0">
                <a:solidFill>
                  <a:srgbClr val="0070C0"/>
                </a:solidFill>
              </a:rPr>
              <a:t>Clinical vs. subclinical manifestations</a:t>
            </a:r>
          </a:p>
          <a:p>
            <a:r>
              <a:rPr lang="en-US" sz="3200" b="1" dirty="0">
                <a:solidFill>
                  <a:srgbClr val="0070C0"/>
                </a:solidFill>
              </a:rPr>
              <a:t>Transient (reversible) vs. chronic (irreversible)</a:t>
            </a:r>
          </a:p>
          <a:p>
            <a:endParaRPr lang="en-US" sz="2800" b="1" dirty="0">
              <a:solidFill>
                <a:srgbClr val="0070C0"/>
              </a:solidFill>
            </a:endParaRPr>
          </a:p>
        </p:txBody>
      </p:sp>
    </p:spTree>
    <p:extLst>
      <p:ext uri="{BB962C8B-B14F-4D97-AF65-F5344CB8AC3E}">
        <p14:creationId xmlns:p14="http://schemas.microsoft.com/office/powerpoint/2010/main" val="42869707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4"/>
            <a:ext cx="10058400" cy="1284620"/>
          </a:xfrm>
        </p:spPr>
        <p:txBody>
          <a:bodyPr>
            <a:normAutofit/>
          </a:bodyPr>
          <a:lstStyle/>
          <a:p>
            <a:r>
              <a:rPr lang="en-US" b="1" dirty="0">
                <a:solidFill>
                  <a:srgbClr val="24D624"/>
                </a:solidFill>
                <a:latin typeface="+mn-lt"/>
              </a:rPr>
              <a:t>Examples of Manifestations</a:t>
            </a:r>
            <a:endParaRPr lang="en-US" dirty="0">
              <a:solidFill>
                <a:srgbClr val="24D624"/>
              </a:solidFill>
              <a:latin typeface="+mn-lt"/>
            </a:endParaRPr>
          </a:p>
        </p:txBody>
      </p:sp>
      <p:sp>
        <p:nvSpPr>
          <p:cNvPr id="3" name="Content Placeholder 2"/>
          <p:cNvSpPr>
            <a:spLocks noGrp="1"/>
          </p:cNvSpPr>
          <p:nvPr>
            <p:ph idx="1"/>
          </p:nvPr>
        </p:nvSpPr>
        <p:spPr/>
        <p:txBody>
          <a:bodyPr>
            <a:normAutofit fontScale="92500" lnSpcReduction="10000"/>
          </a:bodyPr>
          <a:lstStyle/>
          <a:p>
            <a:pPr marL="0" indent="0">
              <a:buNone/>
            </a:pPr>
            <a:endParaRPr lang="en-US" sz="3200" b="1" dirty="0">
              <a:solidFill>
                <a:srgbClr val="0070C0"/>
              </a:solidFill>
              <a:latin typeface="Myriad Pro"/>
            </a:endParaRPr>
          </a:p>
          <a:p>
            <a:r>
              <a:rPr lang="en-US" sz="3200" b="1" dirty="0">
                <a:solidFill>
                  <a:srgbClr val="0070C0"/>
                </a:solidFill>
              </a:rPr>
              <a:t>Lung disease</a:t>
            </a:r>
          </a:p>
          <a:p>
            <a:r>
              <a:rPr lang="en-US" sz="3200" b="1" dirty="0">
                <a:solidFill>
                  <a:srgbClr val="0070C0"/>
                </a:solidFill>
              </a:rPr>
              <a:t>Reproductive effects</a:t>
            </a:r>
          </a:p>
          <a:p>
            <a:r>
              <a:rPr lang="en-US" sz="3200" b="1" dirty="0">
                <a:solidFill>
                  <a:srgbClr val="0070C0"/>
                </a:solidFill>
              </a:rPr>
              <a:t>Teratogenic effects</a:t>
            </a:r>
          </a:p>
          <a:p>
            <a:r>
              <a:rPr lang="en-US" sz="3200" b="1" dirty="0">
                <a:solidFill>
                  <a:srgbClr val="0070C0"/>
                </a:solidFill>
              </a:rPr>
              <a:t>Neurologic effects</a:t>
            </a:r>
          </a:p>
          <a:p>
            <a:r>
              <a:rPr lang="en-US" sz="3200" b="1" dirty="0">
                <a:solidFill>
                  <a:srgbClr val="0070C0"/>
                </a:solidFill>
              </a:rPr>
              <a:t>Immunosuppression and hypersensitivity</a:t>
            </a:r>
          </a:p>
          <a:p>
            <a:r>
              <a:rPr lang="en-US" sz="3200" b="1" dirty="0">
                <a:solidFill>
                  <a:srgbClr val="0070C0"/>
                </a:solidFill>
              </a:rPr>
              <a:t>Cancer</a:t>
            </a:r>
          </a:p>
          <a:p>
            <a:endParaRPr lang="en-US" sz="2800" dirty="0"/>
          </a:p>
        </p:txBody>
      </p:sp>
    </p:spTree>
    <p:extLst>
      <p:ext uri="{BB962C8B-B14F-4D97-AF65-F5344CB8AC3E}">
        <p14:creationId xmlns:p14="http://schemas.microsoft.com/office/powerpoint/2010/main" val="16931456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solidFill>
                  <a:srgbClr val="24D624"/>
                </a:solidFill>
                <a:latin typeface="+mn-lt"/>
              </a:rPr>
              <a:t>Vulnerable Groups (susceptible)</a:t>
            </a:r>
            <a:endParaRPr lang="en-US" b="1" dirty="0">
              <a:solidFill>
                <a:srgbClr val="24D624"/>
              </a:solidFill>
              <a:latin typeface="+mn-lt"/>
            </a:endParaRPr>
          </a:p>
        </p:txBody>
      </p:sp>
      <p:sp>
        <p:nvSpPr>
          <p:cNvPr id="3" name="Content Placeholder 2"/>
          <p:cNvSpPr>
            <a:spLocks noGrp="1"/>
          </p:cNvSpPr>
          <p:nvPr>
            <p:ph idx="1"/>
          </p:nvPr>
        </p:nvSpPr>
        <p:spPr>
          <a:xfrm>
            <a:off x="1097280" y="1921933"/>
            <a:ext cx="10339159" cy="4477793"/>
          </a:xfrm>
        </p:spPr>
        <p:txBody>
          <a:bodyPr>
            <a:normAutofit fontScale="77500" lnSpcReduction="20000"/>
          </a:bodyPr>
          <a:lstStyle/>
          <a:p>
            <a:endParaRPr lang="en-US" sz="1100" dirty="0">
              <a:solidFill>
                <a:srgbClr val="000000"/>
              </a:solidFill>
              <a:latin typeface="Myriad Pro"/>
            </a:endParaRPr>
          </a:p>
          <a:p>
            <a:pPr marL="0" indent="0">
              <a:buNone/>
            </a:pPr>
            <a:r>
              <a:rPr lang="en-US" sz="1100" dirty="0">
                <a:latin typeface="Myriad Pro"/>
              </a:rPr>
              <a:t>  </a:t>
            </a:r>
            <a:r>
              <a:rPr lang="en-US" sz="3500" dirty="0">
                <a:solidFill>
                  <a:srgbClr val="0070C0"/>
                </a:solidFill>
              </a:rPr>
              <a:t>Low socioeconomic status</a:t>
            </a:r>
          </a:p>
          <a:p>
            <a:r>
              <a:rPr lang="en-US" sz="3500" dirty="0">
                <a:solidFill>
                  <a:srgbClr val="0070C0"/>
                </a:solidFill>
              </a:rPr>
              <a:t>Women  </a:t>
            </a:r>
          </a:p>
          <a:p>
            <a:pPr marL="0" indent="0">
              <a:buNone/>
            </a:pPr>
            <a:r>
              <a:rPr lang="en-US" sz="3500" dirty="0">
                <a:solidFill>
                  <a:srgbClr val="0070C0"/>
                </a:solidFill>
              </a:rPr>
              <a:t> Children</a:t>
            </a:r>
          </a:p>
          <a:p>
            <a:r>
              <a:rPr lang="en-US" sz="3500" dirty="0">
                <a:solidFill>
                  <a:srgbClr val="0070C0"/>
                </a:solidFill>
              </a:rPr>
              <a:t>Elderly</a:t>
            </a:r>
          </a:p>
          <a:p>
            <a:r>
              <a:rPr lang="en-US" sz="3500" dirty="0">
                <a:solidFill>
                  <a:srgbClr val="0070C0"/>
                </a:solidFill>
              </a:rPr>
              <a:t>Ethnic minorities</a:t>
            </a:r>
          </a:p>
          <a:p>
            <a:r>
              <a:rPr lang="en-US" sz="3500" dirty="0">
                <a:solidFill>
                  <a:srgbClr val="0070C0"/>
                </a:solidFill>
              </a:rPr>
              <a:t>Disabled</a:t>
            </a:r>
          </a:p>
          <a:p>
            <a:pPr marL="0" indent="0">
              <a:buNone/>
            </a:pPr>
            <a:r>
              <a:rPr lang="en-US" sz="3500" dirty="0">
                <a:solidFill>
                  <a:srgbClr val="0070C0"/>
                </a:solidFill>
              </a:rPr>
              <a:t> Indigenous peoples</a:t>
            </a:r>
          </a:p>
          <a:p>
            <a:pPr>
              <a:lnSpc>
                <a:spcPct val="120000"/>
              </a:lnSpc>
              <a:buFont typeface="Wingdings" panose="05000000000000000000" pitchFamily="2" charset="2"/>
              <a:buChar char="q"/>
            </a:pPr>
            <a:r>
              <a:rPr lang="en-US" sz="3500" dirty="0">
                <a:solidFill>
                  <a:srgbClr val="0070C0"/>
                </a:solidFill>
              </a:rPr>
              <a:t> All of whom are often more vulnerable because of Genetics or They are not empowered to change their environment</a:t>
            </a:r>
          </a:p>
          <a:p>
            <a:endParaRPr lang="en-US" dirty="0"/>
          </a:p>
        </p:txBody>
      </p:sp>
    </p:spTree>
    <p:extLst>
      <p:ext uri="{BB962C8B-B14F-4D97-AF65-F5344CB8AC3E}">
        <p14:creationId xmlns:p14="http://schemas.microsoft.com/office/powerpoint/2010/main" val="16078300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978"/>
            <a:ext cx="12192000" cy="6769162"/>
          </a:xfrm>
          <a:prstGeom prst="rect">
            <a:avLst/>
          </a:prstGeom>
        </p:spPr>
      </p:pic>
    </p:spTree>
    <p:extLst>
      <p:ext uri="{BB962C8B-B14F-4D97-AF65-F5344CB8AC3E}">
        <p14:creationId xmlns:p14="http://schemas.microsoft.com/office/powerpoint/2010/main" val="3927362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850" y="685800"/>
            <a:ext cx="8737600" cy="723900"/>
          </a:xfrm>
        </p:spPr>
        <p:txBody>
          <a:bodyPr/>
          <a:lstStyle/>
          <a:p>
            <a:pPr>
              <a:defRPr/>
            </a:pPr>
            <a:r>
              <a:rPr lang="en-US" b="1" dirty="0">
                <a:solidFill>
                  <a:srgbClr val="45E838"/>
                </a:solidFill>
                <a:latin typeface="Century Gothic" panose="020B0502020202020204" pitchFamily="34" charset="0"/>
              </a:rPr>
              <a:t>Environmental Health</a:t>
            </a:r>
            <a:endParaRPr lang="en-US" sz="6000" b="1" dirty="0">
              <a:solidFill>
                <a:srgbClr val="45E838"/>
              </a:solidFill>
              <a:latin typeface="Century Gothic" panose="020B0502020202020204" pitchFamily="34" charset="0"/>
            </a:endParaRPr>
          </a:p>
        </p:txBody>
      </p:sp>
      <p:sp>
        <p:nvSpPr>
          <p:cNvPr id="11267" name="Content Placeholder 2"/>
          <p:cNvSpPr>
            <a:spLocks noGrp="1"/>
          </p:cNvSpPr>
          <p:nvPr>
            <p:ph idx="1"/>
          </p:nvPr>
        </p:nvSpPr>
        <p:spPr>
          <a:xfrm>
            <a:off x="323850" y="1897193"/>
            <a:ext cx="11762509" cy="4648200"/>
          </a:xfrm>
        </p:spPr>
        <p:txBody>
          <a:bodyPr>
            <a:normAutofit fontScale="77500" lnSpcReduction="20000"/>
          </a:bodyPr>
          <a:lstStyle/>
          <a:p>
            <a:pPr eaLnBrk="1" hangingPunct="1">
              <a:buClr>
                <a:srgbClr val="45E838"/>
              </a:buClr>
              <a:buFont typeface="Wingdings" panose="05000000000000000000" pitchFamily="2" charset="2"/>
              <a:buChar char="ü"/>
            </a:pPr>
            <a:r>
              <a:rPr lang="en-US" altLang="en-US" sz="2400" b="1" dirty="0">
                <a:solidFill>
                  <a:srgbClr val="0192FF"/>
                </a:solidFill>
              </a:rPr>
              <a:t>  </a:t>
            </a:r>
            <a:r>
              <a:rPr lang="en-US" altLang="en-US" sz="3400" b="1" dirty="0">
                <a:solidFill>
                  <a:srgbClr val="0070C0"/>
                </a:solidFill>
              </a:rPr>
              <a:t>Across the world, the environment is a key determinant of health and well-being.</a:t>
            </a:r>
          </a:p>
          <a:p>
            <a:pPr eaLnBrk="1" hangingPunct="1">
              <a:buClr>
                <a:srgbClr val="45E838"/>
              </a:buClr>
              <a:buFont typeface="Wingdings" panose="05000000000000000000" pitchFamily="2" charset="2"/>
              <a:buChar char="ü"/>
            </a:pPr>
            <a:r>
              <a:rPr lang="en-US" altLang="en-US" sz="3400" b="1" dirty="0">
                <a:solidFill>
                  <a:srgbClr val="0070C0"/>
                </a:solidFill>
              </a:rPr>
              <a:t> Clean air, stable climate, adequate water, sanitation and hygiene, safe use of chemicals, protection from radiation, healthy and safe workplaces, sound agricultural practices, health-supportive cities and built environments, and a preserved nature are all prerequisites for good health (WHO).</a:t>
            </a:r>
          </a:p>
          <a:p>
            <a:pPr>
              <a:buClr>
                <a:srgbClr val="45E838"/>
              </a:buClr>
              <a:buFont typeface="Wingdings" panose="05000000000000000000" pitchFamily="2" charset="2"/>
              <a:buChar char="ü"/>
            </a:pPr>
            <a:r>
              <a:rPr lang="en-US" altLang="en-US" sz="3400" b="1" dirty="0">
                <a:solidFill>
                  <a:srgbClr val="0070C0"/>
                </a:solidFill>
              </a:rPr>
              <a:t>Globally, nearly 25% of all deaths and total disease burden can be attributed to environmental factors. </a:t>
            </a:r>
          </a:p>
          <a:p>
            <a:pPr eaLnBrk="1" hangingPunct="1">
              <a:buClr>
                <a:srgbClr val="45E838"/>
              </a:buClr>
              <a:buFont typeface="Wingdings" panose="05000000000000000000" pitchFamily="2" charset="2"/>
              <a:buChar char="ü"/>
            </a:pPr>
            <a:r>
              <a:rPr lang="en-US" altLang="en-US" sz="3400" b="1" dirty="0">
                <a:solidFill>
                  <a:srgbClr val="0070C0"/>
                </a:solidFill>
              </a:rPr>
              <a:t>Unimproved water and sanitation, ambient air pollution, indoor pollution from solid fuels, and lead exposure are among the leading contributors to global burden of disease. </a:t>
            </a:r>
          </a:p>
          <a:p>
            <a:pPr eaLnBrk="1" hangingPunct="1">
              <a:buClr>
                <a:srgbClr val="45E838"/>
              </a:buClr>
              <a:buFont typeface="Wingdings" panose="05000000000000000000" pitchFamily="2" charset="2"/>
              <a:buChar char="ü"/>
            </a:pPr>
            <a:r>
              <a:rPr lang="en-US" altLang="en-US" sz="3400" b="1" dirty="0">
                <a:solidFill>
                  <a:srgbClr val="0070C0"/>
                </a:solidFill>
              </a:rPr>
              <a:t>In addition, many current and emerging exposures in food, water, soil, air, and consumer products adversely affect human health.</a:t>
            </a:r>
          </a:p>
          <a:p>
            <a:pPr marL="0" indent="0" eaLnBrk="1" hangingPunct="1">
              <a:buClr>
                <a:srgbClr val="45E838"/>
              </a:buClr>
              <a:buNone/>
            </a:pPr>
            <a:endParaRPr lang="en-US" altLang="en-US" sz="2400" b="1" dirty="0">
              <a:solidFill>
                <a:srgbClr val="0070C0"/>
              </a:solidFill>
            </a:endParaRPr>
          </a:p>
          <a:p>
            <a:pPr eaLnBrk="1" hangingPunct="1">
              <a:buClr>
                <a:srgbClr val="45E838"/>
              </a:buClr>
              <a:buFont typeface="Wingdings" panose="05000000000000000000" pitchFamily="2" charset="2"/>
              <a:buChar char="ü"/>
            </a:pPr>
            <a:endParaRPr lang="en-US" altLang="en-US" sz="2400" dirty="0">
              <a:solidFill>
                <a:srgbClr val="0192FF"/>
              </a:solidFill>
            </a:endParaRPr>
          </a:p>
        </p:txBody>
      </p:sp>
    </p:spTree>
    <p:extLst>
      <p:ext uri="{BB962C8B-B14F-4D97-AF65-F5344CB8AC3E}">
        <p14:creationId xmlns:p14="http://schemas.microsoft.com/office/powerpoint/2010/main" val="4514253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50759" y="773052"/>
            <a:ext cx="6230975" cy="2717123"/>
          </a:xfrm>
          <a:prstGeom prst="rect">
            <a:avLst/>
          </a:prstGeom>
        </p:spPr>
      </p:pic>
      <p:pic>
        <p:nvPicPr>
          <p:cNvPr id="5" name="Picture 4"/>
          <p:cNvPicPr>
            <a:picLocks noChangeAspect="1"/>
          </p:cNvPicPr>
          <p:nvPr/>
        </p:nvPicPr>
        <p:blipFill>
          <a:blip r:embed="rId3"/>
          <a:stretch>
            <a:fillRect/>
          </a:stretch>
        </p:blipFill>
        <p:spPr>
          <a:xfrm>
            <a:off x="450759" y="3490175"/>
            <a:ext cx="6336407" cy="2763098"/>
          </a:xfrm>
          <a:prstGeom prst="rect">
            <a:avLst/>
          </a:prstGeom>
        </p:spPr>
      </p:pic>
      <p:pic>
        <p:nvPicPr>
          <p:cNvPr id="6" name="Picture 5"/>
          <p:cNvPicPr>
            <a:picLocks noChangeAspect="1"/>
          </p:cNvPicPr>
          <p:nvPr/>
        </p:nvPicPr>
        <p:blipFill>
          <a:blip r:embed="rId4"/>
          <a:stretch>
            <a:fillRect/>
          </a:stretch>
        </p:blipFill>
        <p:spPr>
          <a:xfrm>
            <a:off x="7096260" y="2378530"/>
            <a:ext cx="4942722" cy="3566016"/>
          </a:xfrm>
          <a:prstGeom prst="rect">
            <a:avLst/>
          </a:prstGeom>
        </p:spPr>
      </p:pic>
      <p:sp>
        <p:nvSpPr>
          <p:cNvPr id="7" name="TextBox 6"/>
          <p:cNvSpPr txBox="1"/>
          <p:nvPr/>
        </p:nvSpPr>
        <p:spPr>
          <a:xfrm>
            <a:off x="1146221" y="142806"/>
            <a:ext cx="10071279"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24D624"/>
                </a:solidFill>
                <a:effectLst/>
                <a:uLnTx/>
                <a:uFillTx/>
                <a:latin typeface="Calibri" panose="020F0502020204030204"/>
                <a:ea typeface="+mn-ea"/>
                <a:cs typeface="+mn-cs"/>
              </a:rPr>
              <a:t>Improving Human Health and Environment: 3 Models</a:t>
            </a:r>
          </a:p>
        </p:txBody>
      </p:sp>
    </p:spTree>
    <p:extLst>
      <p:ext uri="{BB962C8B-B14F-4D97-AF65-F5344CB8AC3E}">
        <p14:creationId xmlns:p14="http://schemas.microsoft.com/office/powerpoint/2010/main" val="42088196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9CCC0-C262-9F56-B654-F5279765DC00}"/>
              </a:ext>
            </a:extLst>
          </p:cNvPr>
          <p:cNvSpPr>
            <a:spLocks noGrp="1"/>
          </p:cNvSpPr>
          <p:nvPr>
            <p:ph type="title"/>
          </p:nvPr>
        </p:nvSpPr>
        <p:spPr/>
        <p:txBody>
          <a:bodyPr/>
          <a:lstStyle/>
          <a:p>
            <a:endParaRPr lang="en-US"/>
          </a:p>
        </p:txBody>
      </p:sp>
      <p:pic>
        <p:nvPicPr>
          <p:cNvPr id="4" name="Climate change - one of the biggest global health threats of this century">
            <a:hlinkClick r:id="" action="ppaction://media"/>
            <a:extLst>
              <a:ext uri="{FF2B5EF4-FFF2-40B4-BE49-F238E27FC236}">
                <a16:creationId xmlns:a16="http://schemas.microsoft.com/office/drawing/2014/main" id="{A83C7FFF-4EF9-9520-B60E-92A44161D7E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p:spPr>
      </p:pic>
    </p:spTree>
    <p:extLst>
      <p:ext uri="{BB962C8B-B14F-4D97-AF65-F5344CB8AC3E}">
        <p14:creationId xmlns:p14="http://schemas.microsoft.com/office/powerpoint/2010/main" val="3324060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4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473B8-9FE7-DFDF-17C9-0C12B4FC64B8}"/>
              </a:ext>
            </a:extLst>
          </p:cNvPr>
          <p:cNvSpPr>
            <a:spLocks noGrp="1"/>
          </p:cNvSpPr>
          <p:nvPr>
            <p:ph type="title"/>
          </p:nvPr>
        </p:nvSpPr>
        <p:spPr/>
        <p:txBody>
          <a:bodyPr>
            <a:normAutofit/>
          </a:bodyPr>
          <a:lstStyle/>
          <a:p>
            <a:r>
              <a:rPr lang="en-US" sz="6000" b="1" dirty="0">
                <a:solidFill>
                  <a:srgbClr val="3AF01C"/>
                </a:solidFill>
              </a:rPr>
              <a:t>COP</a:t>
            </a:r>
          </a:p>
        </p:txBody>
      </p:sp>
      <p:sp>
        <p:nvSpPr>
          <p:cNvPr id="3" name="Content Placeholder 2">
            <a:extLst>
              <a:ext uri="{FF2B5EF4-FFF2-40B4-BE49-F238E27FC236}">
                <a16:creationId xmlns:a16="http://schemas.microsoft.com/office/drawing/2014/main" id="{7B11AEE7-DDC0-8E3E-12B8-47DBC556AE52}"/>
              </a:ext>
            </a:extLst>
          </p:cNvPr>
          <p:cNvSpPr>
            <a:spLocks noGrp="1"/>
          </p:cNvSpPr>
          <p:nvPr>
            <p:ph idx="1"/>
          </p:nvPr>
        </p:nvSpPr>
        <p:spPr/>
        <p:txBody>
          <a:bodyPr>
            <a:normAutofit/>
          </a:bodyPr>
          <a:lstStyle/>
          <a:p>
            <a:r>
              <a:rPr lang="en-US" sz="2800" b="1" dirty="0">
                <a:solidFill>
                  <a:srgbClr val="0070C0"/>
                </a:solidFill>
              </a:rPr>
              <a:t>The conference of the Parties(COP) to the UN Framework Convention on Climate Change (UNFCCC )is an international climate summit which is held annually unless the Parties (the countries involved )decided otherwise. At COPs , world leaders gather to work together on solutions to tackle climate change.</a:t>
            </a:r>
          </a:p>
        </p:txBody>
      </p:sp>
    </p:spTree>
    <p:extLst>
      <p:ext uri="{BB962C8B-B14F-4D97-AF65-F5344CB8AC3E}">
        <p14:creationId xmlns:p14="http://schemas.microsoft.com/office/powerpoint/2010/main" val="38895428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11928" y="408534"/>
            <a:ext cx="8009108" cy="4268854"/>
          </a:xfrm>
          <a:prstGeom prst="rect">
            <a:avLst/>
          </a:prstGeom>
        </p:spPr>
      </p:pic>
      <p:sp>
        <p:nvSpPr>
          <p:cNvPr id="3" name="TextBox 2"/>
          <p:cNvSpPr txBox="1"/>
          <p:nvPr/>
        </p:nvSpPr>
        <p:spPr>
          <a:xfrm flipH="1">
            <a:off x="673791" y="5079999"/>
            <a:ext cx="10964027" cy="954107"/>
          </a:xfrm>
          <a:prstGeom prst="rect">
            <a:avLst/>
          </a:prstGeom>
          <a:noFill/>
        </p:spPr>
        <p:txBody>
          <a:bodyPr wrap="square" rtlCol="0">
            <a:spAutoFit/>
          </a:bodyPr>
          <a:lstStyle/>
          <a:p>
            <a:r>
              <a:rPr lang="en-US" sz="2800" b="1" dirty="0">
                <a:solidFill>
                  <a:srgbClr val="0070C0"/>
                </a:solidFill>
              </a:rPr>
              <a:t>For the first time, world leaders promise to end deforestation by 2030, and to reduce emissions by 30% by 2030 (compared to 2020 levels).</a:t>
            </a:r>
          </a:p>
        </p:txBody>
      </p:sp>
    </p:spTree>
    <p:extLst>
      <p:ext uri="{BB962C8B-B14F-4D97-AF65-F5344CB8AC3E}">
        <p14:creationId xmlns:p14="http://schemas.microsoft.com/office/powerpoint/2010/main" val="11649050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5920" y="0"/>
            <a:ext cx="11141364" cy="1403928"/>
          </a:xfrm>
        </p:spPr>
        <p:txBody>
          <a:bodyPr>
            <a:normAutofit/>
          </a:bodyPr>
          <a:lstStyle/>
          <a:p>
            <a:r>
              <a:rPr lang="en-US" b="1" dirty="0">
                <a:solidFill>
                  <a:srgbClr val="0070C0"/>
                </a:solidFill>
              </a:rPr>
              <a:t>Share of CO2 emissions by country: Carbon Footprint</a:t>
            </a:r>
          </a:p>
        </p:txBody>
      </p:sp>
      <p:pic>
        <p:nvPicPr>
          <p:cNvPr id="4" name="Content Placeholder 3"/>
          <p:cNvPicPr>
            <a:picLocks noGrp="1" noChangeAspect="1"/>
          </p:cNvPicPr>
          <p:nvPr>
            <p:ph idx="1"/>
          </p:nvPr>
        </p:nvPicPr>
        <p:blipFill>
          <a:blip r:embed="rId2"/>
          <a:stretch>
            <a:fillRect/>
          </a:stretch>
        </p:blipFill>
        <p:spPr>
          <a:xfrm>
            <a:off x="0" y="1260764"/>
            <a:ext cx="12192000" cy="5486400"/>
          </a:xfrm>
          <a:prstGeom prst="rect">
            <a:avLst/>
          </a:prstGeom>
        </p:spPr>
      </p:pic>
    </p:spTree>
    <p:extLst>
      <p:ext uri="{BB962C8B-B14F-4D97-AF65-F5344CB8AC3E}">
        <p14:creationId xmlns:p14="http://schemas.microsoft.com/office/powerpoint/2010/main" val="34748631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83BAE65-D215-4292-9498-D9610AC2C6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175AB0-0F61-1FCE-7912-6F7419CA74E5}"/>
              </a:ext>
            </a:extLst>
          </p:cNvPr>
          <p:cNvSpPr>
            <a:spLocks noGrp="1"/>
          </p:cNvSpPr>
          <p:nvPr>
            <p:ph type="title"/>
          </p:nvPr>
        </p:nvSpPr>
        <p:spPr>
          <a:xfrm>
            <a:off x="7859485" y="634946"/>
            <a:ext cx="3690257" cy="1450757"/>
          </a:xfrm>
        </p:spPr>
        <p:txBody>
          <a:bodyPr>
            <a:normAutofit/>
          </a:bodyPr>
          <a:lstStyle/>
          <a:p>
            <a:pPr algn="ctr"/>
            <a:r>
              <a:rPr kumimoji="0" lang="en-US" sz="5000" b="1" i="0" u="none" strike="noStrike" kern="100" cap="none" spc="-50" normalizeH="0" baseline="0" noProof="0" dirty="0">
                <a:ln>
                  <a:noFill/>
                </a:ln>
                <a:solidFill>
                  <a:prstClr val="black">
                    <a:lumMod val="75000"/>
                    <a:lumOff val="25000"/>
                  </a:prstClr>
                </a:solidFill>
                <a:effectLst/>
                <a:uLnTx/>
                <a:uFillTx/>
                <a:latin typeface="Aptos" panose="020B0004020202020204" pitchFamily="34" charset="0"/>
                <a:ea typeface="Aptos" panose="020B0004020202020204" pitchFamily="34" charset="0"/>
                <a:cs typeface="Arial" panose="020B0604020202020204" pitchFamily="34" charset="0"/>
              </a:rPr>
              <a:t>COP 29</a:t>
            </a:r>
            <a:endParaRPr lang="en-US" dirty="0"/>
          </a:p>
        </p:txBody>
      </p:sp>
      <p:pic>
        <p:nvPicPr>
          <p:cNvPr id="4" name="COP29" descr="A person in a suit and tie&#10;&#10;AI-generated content may be incorrect.">
            <a:hlinkClick r:id="" action="ppaction://media"/>
            <a:extLst>
              <a:ext uri="{FF2B5EF4-FFF2-40B4-BE49-F238E27FC236}">
                <a16:creationId xmlns:a16="http://schemas.microsoft.com/office/drawing/2014/main" id="{A3D32DAD-040E-E422-1859-2F0794623DB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0292" y="249002"/>
            <a:ext cx="6909801" cy="6085314"/>
          </a:xfrm>
          <a:prstGeom prst="rect">
            <a:avLst/>
          </a:prstGeom>
        </p:spPr>
      </p:pic>
      <p:cxnSp>
        <p:nvCxnSpPr>
          <p:cNvPr id="13" name="Straight Connector 12">
            <a:extLst>
              <a:ext uri="{FF2B5EF4-FFF2-40B4-BE49-F238E27FC236}">
                <a16:creationId xmlns:a16="http://schemas.microsoft.com/office/drawing/2014/main" id="{5C99ACED-3F9B-471D-97BC-E5D2D2319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92143" y="2085703"/>
            <a:ext cx="3566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pic>
        <p:nvPicPr>
          <p:cNvPr id="6" name="Content Placeholder 5">
            <a:extLst>
              <a:ext uri="{FF2B5EF4-FFF2-40B4-BE49-F238E27FC236}">
                <a16:creationId xmlns:a16="http://schemas.microsoft.com/office/drawing/2014/main" id="{0AF9FD52-911D-CD1D-40D6-230FD10FD0F8}"/>
              </a:ext>
            </a:extLst>
          </p:cNvPr>
          <p:cNvPicPr>
            <a:picLocks noGrp="1" noChangeAspect="1"/>
          </p:cNvPicPr>
          <p:nvPr>
            <p:ph idx="1"/>
          </p:nvPr>
        </p:nvPicPr>
        <p:blipFill>
          <a:blip r:embed="rId5"/>
          <a:stretch>
            <a:fillRect/>
          </a:stretch>
        </p:blipFill>
        <p:spPr>
          <a:xfrm>
            <a:off x="7956166" y="2198688"/>
            <a:ext cx="3496443" cy="3670300"/>
          </a:xfrm>
          <a:prstGeom prst="rect">
            <a:avLst/>
          </a:prstGeom>
        </p:spPr>
      </p:pic>
      <p:sp>
        <p:nvSpPr>
          <p:cNvPr id="15" name="Rectangle 14">
            <a:extLst>
              <a:ext uri="{FF2B5EF4-FFF2-40B4-BE49-F238E27FC236}">
                <a16:creationId xmlns:a16="http://schemas.microsoft.com/office/drawing/2014/main" id="{86C05757-249C-4F2B-B326-B940FDD9C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7" name="Rectangle 16">
            <a:extLst>
              <a:ext uri="{FF2B5EF4-FFF2-40B4-BE49-F238E27FC236}">
                <a16:creationId xmlns:a16="http://schemas.microsoft.com/office/drawing/2014/main" id="{EE922679-5189-4C5C-9FBB-6839F89C66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635933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5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D3AA0CE-3C86-8C78-D0C9-A60ABB7C1ACE}"/>
              </a:ext>
            </a:extLst>
          </p:cNvPr>
          <p:cNvSpPr>
            <a:spLocks noGrp="1"/>
          </p:cNvSpPr>
          <p:nvPr>
            <p:ph idx="1"/>
          </p:nvPr>
        </p:nvSpPr>
        <p:spPr>
          <a:xfrm>
            <a:off x="3056708" y="2394857"/>
            <a:ext cx="10058400" cy="4023360"/>
          </a:xfrm>
        </p:spPr>
        <p:txBody>
          <a:bodyPr>
            <a:normAutofit/>
          </a:bodyPr>
          <a:lstStyle/>
          <a:p>
            <a:r>
              <a:rPr lang="en-US" sz="10000" b="1" dirty="0">
                <a:solidFill>
                  <a:srgbClr val="932D78"/>
                </a:solidFill>
                <a:latin typeface="Bauhaus 93" panose="04030905020B02020C02" pitchFamily="82" charset="0"/>
              </a:rPr>
              <a:t>THE END</a:t>
            </a:r>
          </a:p>
        </p:txBody>
      </p:sp>
    </p:spTree>
    <p:extLst>
      <p:ext uri="{BB962C8B-B14F-4D97-AF65-F5344CB8AC3E}">
        <p14:creationId xmlns:p14="http://schemas.microsoft.com/office/powerpoint/2010/main" val="27235904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166689"/>
            <a:ext cx="8670925" cy="1449387"/>
          </a:xfrm>
        </p:spPr>
        <p:txBody>
          <a:bodyPr>
            <a:noAutofit/>
          </a:bodyPr>
          <a:lstStyle/>
          <a:p>
            <a:pPr>
              <a:defRPr/>
            </a:pPr>
            <a:r>
              <a:rPr lang="en-US" b="1" dirty="0">
                <a:solidFill>
                  <a:srgbClr val="45E838"/>
                </a:solidFill>
                <a:latin typeface="Century Gothic" panose="020B0502020202020204" pitchFamily="34" charset="0"/>
              </a:rPr>
              <a:t>Why Is Environmental Health Important?</a:t>
            </a:r>
          </a:p>
        </p:txBody>
      </p:sp>
      <p:sp>
        <p:nvSpPr>
          <p:cNvPr id="16387" name="Content Placeholder 2"/>
          <p:cNvSpPr>
            <a:spLocks noGrp="1"/>
          </p:cNvSpPr>
          <p:nvPr>
            <p:ph idx="1"/>
          </p:nvPr>
        </p:nvSpPr>
        <p:spPr>
          <a:xfrm>
            <a:off x="231199" y="1806771"/>
            <a:ext cx="11096624" cy="4462319"/>
          </a:xfrm>
        </p:spPr>
        <p:txBody>
          <a:bodyPr>
            <a:normAutofit fontScale="92500" lnSpcReduction="20000"/>
          </a:bodyPr>
          <a:lstStyle/>
          <a:p>
            <a:pPr>
              <a:buFont typeface="Wingdings" panose="05000000000000000000" pitchFamily="2" charset="2"/>
              <a:buChar char="Ø"/>
            </a:pPr>
            <a:r>
              <a:rPr lang="en-US" altLang="en-US" sz="3200" b="1" dirty="0">
                <a:solidFill>
                  <a:srgbClr val="0070C0"/>
                </a:solidFill>
              </a:rPr>
              <a:t> Maintaining a clean healthy environment is central to increasing quality of life and years of healthy life. </a:t>
            </a:r>
            <a:endParaRPr lang="en-US" altLang="en-US" sz="1400" b="1" dirty="0">
              <a:solidFill>
                <a:srgbClr val="0070C0"/>
              </a:solidFill>
            </a:endParaRPr>
          </a:p>
          <a:p>
            <a:pPr>
              <a:buFont typeface="Wingdings" panose="05000000000000000000" pitchFamily="2" charset="2"/>
              <a:buChar char="Ø"/>
            </a:pPr>
            <a:r>
              <a:rPr lang="en-US" altLang="en-US" sz="3200" b="1" dirty="0">
                <a:solidFill>
                  <a:srgbClr val="0070C0"/>
                </a:solidFill>
              </a:rPr>
              <a:t> lower the burden of preventable environmental diseases that are disproportionately felt by residents of poor developing countries. </a:t>
            </a:r>
          </a:p>
          <a:p>
            <a:pPr marL="0" indent="0">
              <a:buNone/>
            </a:pPr>
            <a:r>
              <a:rPr lang="en-US" altLang="en-US" sz="3200" b="1" dirty="0">
                <a:solidFill>
                  <a:srgbClr val="0070C0"/>
                </a:solidFill>
              </a:rPr>
              <a:t>     ***The reasons for this disproportionate effect in poor countries include   lack of modern technology, weak protective environmental laws and regulations, a lack of awareness, and poverty.</a:t>
            </a:r>
            <a:endParaRPr lang="ar-JO" altLang="en-US" sz="3200" b="1" dirty="0">
              <a:solidFill>
                <a:srgbClr val="0070C0"/>
              </a:solidFill>
            </a:endParaRPr>
          </a:p>
          <a:p>
            <a:pPr>
              <a:buFont typeface="Wingdings" panose="05000000000000000000" pitchFamily="2" charset="2"/>
              <a:buChar char="Ø"/>
            </a:pPr>
            <a:r>
              <a:rPr lang="en-US" altLang="en-US" sz="3200" b="1" dirty="0">
                <a:solidFill>
                  <a:srgbClr val="0070C0"/>
                </a:solidFill>
              </a:rPr>
              <a:t> Healthier environments could prevent almost one quarter of the global burden of disease. The COVID-19 pandemic is a further reminder of the delicate relationship between people and our planet </a:t>
            </a:r>
            <a:r>
              <a:rPr lang="ar-JO" altLang="en-US" sz="3200" b="1" dirty="0">
                <a:solidFill>
                  <a:srgbClr val="0070C0"/>
                </a:solidFill>
              </a:rPr>
              <a:t>)</a:t>
            </a:r>
            <a:r>
              <a:rPr lang="en-US" altLang="en-US" sz="3200" b="1" dirty="0">
                <a:solidFill>
                  <a:srgbClr val="0070C0"/>
                </a:solidFill>
              </a:rPr>
              <a:t>WHO).</a:t>
            </a:r>
          </a:p>
          <a:p>
            <a:pPr>
              <a:buFont typeface="Wingdings" panose="05000000000000000000" pitchFamily="2" charset="2"/>
              <a:buChar char="Ø"/>
            </a:pPr>
            <a:endParaRPr lang="en-US" altLang="en-US" sz="3200" b="1" dirty="0">
              <a:solidFill>
                <a:srgbClr val="0070C0"/>
              </a:solidFill>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755FB7F-1D37-4F8D-8A75-BD95AE1FA7A2}" type="slidenum">
              <a:rPr kumimoji="0" lang="en-US" altLang="en-US" sz="105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alt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28361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828675"/>
            <a:ext cx="10058400" cy="1014413"/>
          </a:xfrm>
        </p:spPr>
        <p:txBody>
          <a:bodyPr>
            <a:normAutofit fontScale="90000"/>
          </a:bodyPr>
          <a:lstStyle/>
          <a:p>
            <a:r>
              <a:rPr lang="en-US" dirty="0">
                <a:solidFill>
                  <a:srgbClr val="24D624"/>
                </a:solidFill>
                <a:latin typeface="+mn-lt"/>
              </a:rPr>
              <a:t>WHO Definition of Environmental Health</a:t>
            </a:r>
            <a:br>
              <a:rPr lang="en-US" dirty="0">
                <a:solidFill>
                  <a:srgbClr val="24D624"/>
                </a:solidFill>
                <a:latin typeface="Myriad Pro"/>
              </a:rPr>
            </a:br>
            <a:endParaRPr lang="en-US" dirty="0">
              <a:solidFill>
                <a:srgbClr val="24D624"/>
              </a:solidFill>
            </a:endParaRPr>
          </a:p>
        </p:txBody>
      </p:sp>
      <p:sp>
        <p:nvSpPr>
          <p:cNvPr id="3" name="Content Placeholder 2"/>
          <p:cNvSpPr>
            <a:spLocks noGrp="1"/>
          </p:cNvSpPr>
          <p:nvPr>
            <p:ph idx="1"/>
          </p:nvPr>
        </p:nvSpPr>
        <p:spPr>
          <a:xfrm>
            <a:off x="1228298" y="1972391"/>
            <a:ext cx="9335069" cy="5267459"/>
          </a:xfrm>
        </p:spPr>
        <p:txBody>
          <a:bodyPr>
            <a:normAutofit/>
          </a:bodyPr>
          <a:lstStyle/>
          <a:p>
            <a:endParaRPr lang="en-US" sz="1100" dirty="0">
              <a:solidFill>
                <a:srgbClr val="000000"/>
              </a:solidFill>
              <a:latin typeface="Myriad Pro"/>
            </a:endParaRPr>
          </a:p>
          <a:p>
            <a:pPr marL="0" indent="0">
              <a:lnSpc>
                <a:spcPct val="110000"/>
              </a:lnSpc>
              <a:buNone/>
            </a:pPr>
            <a:r>
              <a:rPr lang="en-US" sz="3600" b="1" dirty="0">
                <a:solidFill>
                  <a:srgbClr val="0070C0"/>
                </a:solidFill>
              </a:rPr>
              <a:t>It refers to the theory and practice of assessing, correcting, controlling, and preventing those factors in the environment that can potentially affect adversely the health of present and future generations.</a:t>
            </a:r>
          </a:p>
          <a:p>
            <a:pPr>
              <a:lnSpc>
                <a:spcPct val="110000"/>
              </a:lnSpc>
            </a:pPr>
            <a:endParaRPr lang="en-US" sz="3200" dirty="0"/>
          </a:p>
        </p:txBody>
      </p:sp>
    </p:spTree>
    <p:extLst>
      <p:ext uri="{BB962C8B-B14F-4D97-AF65-F5344CB8AC3E}">
        <p14:creationId xmlns:p14="http://schemas.microsoft.com/office/powerpoint/2010/main" val="11754331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1559131"/>
          </a:xfrm>
        </p:spPr>
        <p:txBody>
          <a:bodyPr>
            <a:normAutofit/>
          </a:bodyPr>
          <a:lstStyle/>
          <a:p>
            <a:r>
              <a:rPr lang="en-US" dirty="0">
                <a:solidFill>
                  <a:srgbClr val="24D624"/>
                </a:solidFill>
                <a:latin typeface="+mn-lt"/>
              </a:rPr>
              <a:t>What Is Environmental Health Science?</a:t>
            </a:r>
            <a:br>
              <a:rPr lang="en-US" dirty="0">
                <a:solidFill>
                  <a:srgbClr val="24D624"/>
                </a:solidFill>
                <a:latin typeface="+mn-lt"/>
              </a:rPr>
            </a:br>
            <a:endParaRPr lang="en-US" dirty="0">
              <a:solidFill>
                <a:srgbClr val="24D624"/>
              </a:solidFill>
              <a:latin typeface="+mn-lt"/>
            </a:endParaRPr>
          </a:p>
        </p:txBody>
      </p:sp>
      <p:sp>
        <p:nvSpPr>
          <p:cNvPr id="3" name="Content Placeholder 2"/>
          <p:cNvSpPr>
            <a:spLocks noGrp="1"/>
          </p:cNvSpPr>
          <p:nvPr>
            <p:ph idx="1"/>
          </p:nvPr>
        </p:nvSpPr>
        <p:spPr>
          <a:xfrm>
            <a:off x="1097280" y="1410789"/>
            <a:ext cx="10632902" cy="4976948"/>
          </a:xfrm>
        </p:spPr>
        <p:txBody>
          <a:bodyPr>
            <a:normAutofit fontScale="92500"/>
          </a:bodyPr>
          <a:lstStyle/>
          <a:p>
            <a:pPr marL="0" indent="0">
              <a:buNone/>
            </a:pPr>
            <a:endParaRPr lang="en-US" sz="2800" dirty="0"/>
          </a:p>
          <a:p>
            <a:pPr marL="0" indent="0">
              <a:lnSpc>
                <a:spcPct val="110000"/>
              </a:lnSpc>
              <a:buNone/>
            </a:pPr>
            <a:r>
              <a:rPr lang="en-US" dirty="0"/>
              <a:t> </a:t>
            </a:r>
            <a:r>
              <a:rPr lang="en-US" sz="3200" dirty="0">
                <a:solidFill>
                  <a:srgbClr val="0070C0"/>
                </a:solidFill>
              </a:rPr>
              <a:t>“The study of those </a:t>
            </a:r>
            <a:r>
              <a:rPr lang="en-US" sz="3200" b="1" dirty="0">
                <a:solidFill>
                  <a:srgbClr val="0070C0"/>
                </a:solidFill>
              </a:rPr>
              <a:t>factors</a:t>
            </a:r>
            <a:r>
              <a:rPr lang="en-US" sz="3200" dirty="0">
                <a:solidFill>
                  <a:srgbClr val="0070C0"/>
                </a:solidFill>
              </a:rPr>
              <a:t> in the environment that affect human </a:t>
            </a:r>
            <a:r>
              <a:rPr lang="en-US" sz="3200" b="1" dirty="0">
                <a:solidFill>
                  <a:srgbClr val="0070C0"/>
                </a:solidFill>
              </a:rPr>
              <a:t>health</a:t>
            </a:r>
            <a:r>
              <a:rPr lang="en-US" sz="3200" dirty="0">
                <a:solidFill>
                  <a:srgbClr val="0070C0"/>
                </a:solidFill>
              </a:rPr>
              <a:t>” under these conditions:</a:t>
            </a:r>
          </a:p>
          <a:p>
            <a:pPr>
              <a:lnSpc>
                <a:spcPct val="110000"/>
              </a:lnSpc>
            </a:pPr>
            <a:r>
              <a:rPr lang="en-US" sz="3200" b="1" dirty="0">
                <a:solidFill>
                  <a:srgbClr val="0070C0"/>
                </a:solidFill>
              </a:rPr>
              <a:t>Factors</a:t>
            </a:r>
            <a:r>
              <a:rPr lang="en-US" sz="3200" dirty="0">
                <a:solidFill>
                  <a:srgbClr val="0070C0"/>
                </a:solidFill>
              </a:rPr>
              <a:t> (“pollutants” or “toxicants” = Hazard) in air, water, soil, or food  … that human activities produce.</a:t>
            </a:r>
          </a:p>
          <a:p>
            <a:pPr>
              <a:lnSpc>
                <a:spcPct val="110000"/>
              </a:lnSpc>
            </a:pPr>
            <a:r>
              <a:rPr lang="en-US" sz="3200" b="1" dirty="0">
                <a:solidFill>
                  <a:srgbClr val="0070C0"/>
                </a:solidFill>
              </a:rPr>
              <a:t>Transferred </a:t>
            </a:r>
            <a:r>
              <a:rPr lang="en-US" sz="3200" dirty="0">
                <a:solidFill>
                  <a:srgbClr val="0070C0"/>
                </a:solidFill>
              </a:rPr>
              <a:t>to humans by inhalation, ingestion, or absorption (exposure).</a:t>
            </a:r>
          </a:p>
          <a:p>
            <a:pPr>
              <a:lnSpc>
                <a:spcPct val="110000"/>
              </a:lnSpc>
            </a:pPr>
            <a:r>
              <a:rPr lang="en-US" sz="3200" b="1" dirty="0">
                <a:solidFill>
                  <a:srgbClr val="0070C0"/>
                </a:solidFill>
              </a:rPr>
              <a:t>Production of adverse health effects</a:t>
            </a:r>
            <a:r>
              <a:rPr lang="en-US" sz="3200" dirty="0">
                <a:solidFill>
                  <a:srgbClr val="0070C0"/>
                </a:solidFill>
              </a:rPr>
              <a:t> as a result of that exposure.</a:t>
            </a:r>
          </a:p>
          <a:p>
            <a:endParaRPr lang="en-US" sz="3200" dirty="0">
              <a:solidFill>
                <a:srgbClr val="0070C0"/>
              </a:solidFill>
            </a:endParaRPr>
          </a:p>
        </p:txBody>
      </p:sp>
    </p:spTree>
    <p:extLst>
      <p:ext uri="{BB962C8B-B14F-4D97-AF65-F5344CB8AC3E}">
        <p14:creationId xmlns:p14="http://schemas.microsoft.com/office/powerpoint/2010/main" val="29937296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91440" marR="34120" lvl="0" indent="-91440">
              <a:lnSpc>
                <a:spcPct val="90000"/>
              </a:lnSpc>
              <a:spcBef>
                <a:spcPts val="1200"/>
              </a:spcBef>
              <a:spcAft>
                <a:spcPts val="200"/>
              </a:spcAft>
            </a:pPr>
            <a:r>
              <a:rPr lang="en-US" sz="3200" b="1" spc="0" dirty="0">
                <a:solidFill>
                  <a:srgbClr val="24D624"/>
                </a:solidFill>
                <a:latin typeface="+mn-lt"/>
                <a:ea typeface="+mn-ea"/>
                <a:cs typeface="+mn-cs"/>
              </a:rPr>
              <a:t>Basic Requirements for a Healthy Environment</a:t>
            </a:r>
            <a:endParaRPr lang="en-US" sz="5400" b="1" dirty="0">
              <a:solidFill>
                <a:srgbClr val="24D624"/>
              </a:solidFill>
              <a:latin typeface="+mn-lt"/>
            </a:endParaRPr>
          </a:p>
        </p:txBody>
      </p:sp>
      <p:sp>
        <p:nvSpPr>
          <p:cNvPr id="3" name="Content Placeholder 2"/>
          <p:cNvSpPr>
            <a:spLocks noGrp="1"/>
          </p:cNvSpPr>
          <p:nvPr>
            <p:ph idx="1"/>
          </p:nvPr>
        </p:nvSpPr>
        <p:spPr/>
        <p:txBody>
          <a:bodyPr/>
          <a:lstStyle/>
          <a:p>
            <a:pPr marL="0" indent="0">
              <a:buNone/>
            </a:pPr>
            <a:endParaRPr lang="en-US" sz="2800" dirty="0">
              <a:latin typeface="Myriad Pro"/>
            </a:endParaRPr>
          </a:p>
          <a:p>
            <a:r>
              <a:rPr lang="en-US" sz="2800" b="1" dirty="0">
                <a:solidFill>
                  <a:srgbClr val="0070C0"/>
                </a:solidFill>
              </a:rPr>
              <a:t>Clean air</a:t>
            </a:r>
          </a:p>
          <a:p>
            <a:r>
              <a:rPr lang="en-US" sz="2800" b="1" dirty="0">
                <a:solidFill>
                  <a:srgbClr val="0070C0"/>
                </a:solidFill>
              </a:rPr>
              <a:t>Safe and sufficient water</a:t>
            </a:r>
          </a:p>
          <a:p>
            <a:r>
              <a:rPr lang="en-US" sz="2800" b="1" dirty="0">
                <a:solidFill>
                  <a:srgbClr val="0070C0"/>
                </a:solidFill>
              </a:rPr>
              <a:t>Safe and adequate food</a:t>
            </a:r>
          </a:p>
          <a:p>
            <a:r>
              <a:rPr lang="en-US" sz="2800" b="1" dirty="0">
                <a:solidFill>
                  <a:srgbClr val="0070C0"/>
                </a:solidFill>
              </a:rPr>
              <a:t>Safe and peaceful settlements</a:t>
            </a:r>
          </a:p>
          <a:p>
            <a:r>
              <a:rPr lang="en-US" sz="2800" b="1" dirty="0">
                <a:solidFill>
                  <a:srgbClr val="0070C0"/>
                </a:solidFill>
              </a:rPr>
              <a:t>Stable global environment</a:t>
            </a:r>
          </a:p>
          <a:p>
            <a:endParaRPr lang="en-US" sz="2800" b="1" dirty="0">
              <a:solidFill>
                <a:srgbClr val="0070C0"/>
              </a:solidFill>
            </a:endParaRPr>
          </a:p>
        </p:txBody>
      </p:sp>
    </p:spTree>
    <p:extLst>
      <p:ext uri="{BB962C8B-B14F-4D97-AF65-F5344CB8AC3E}">
        <p14:creationId xmlns:p14="http://schemas.microsoft.com/office/powerpoint/2010/main" val="16636784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D79BA-6CFA-1274-C7B4-99BBA754D530}"/>
              </a:ext>
            </a:extLst>
          </p:cNvPr>
          <p:cNvSpPr>
            <a:spLocks noGrp="1"/>
          </p:cNvSpPr>
          <p:nvPr>
            <p:ph type="title"/>
          </p:nvPr>
        </p:nvSpPr>
        <p:spPr/>
        <p:txBody>
          <a:bodyPr>
            <a:normAutofit fontScale="90000"/>
          </a:bodyPr>
          <a:lstStyle/>
          <a:p>
            <a:r>
              <a:rPr lang="en-US" sz="6700" b="1" dirty="0">
                <a:solidFill>
                  <a:srgbClr val="3AF01C"/>
                </a:solidFill>
              </a:rPr>
              <a:t>World Environment Day (WED)</a:t>
            </a:r>
            <a:br>
              <a:rPr lang="en-US" dirty="0"/>
            </a:br>
            <a:endParaRPr lang="en-US" dirty="0"/>
          </a:p>
        </p:txBody>
      </p:sp>
      <p:sp>
        <p:nvSpPr>
          <p:cNvPr id="3" name="Content Placeholder 2">
            <a:extLst>
              <a:ext uri="{FF2B5EF4-FFF2-40B4-BE49-F238E27FC236}">
                <a16:creationId xmlns:a16="http://schemas.microsoft.com/office/drawing/2014/main" id="{30E4E795-85D9-01F8-885E-2B190E02AF01}"/>
              </a:ext>
            </a:extLst>
          </p:cNvPr>
          <p:cNvSpPr>
            <a:spLocks noGrp="1"/>
          </p:cNvSpPr>
          <p:nvPr>
            <p:ph idx="1"/>
          </p:nvPr>
        </p:nvSpPr>
        <p:spPr/>
        <p:txBody>
          <a:bodyPr/>
          <a:lstStyle/>
          <a:p>
            <a:r>
              <a:rPr lang="en-US" sz="2800" b="1" dirty="0">
                <a:solidFill>
                  <a:schemeClr val="accent2"/>
                </a:solidFill>
              </a:rPr>
              <a:t>In 1972, the UN General Assembly designated 5 June as World Environment Day (WED). The first celebration, under the slogan “Only One Earth” took place in 1973. In the following years, WED has developed as a platform to raise awareness on the problems facing our environment such as air pollution, plastic pollution, illegal wildlife trade, sustainable consumption, sea-level increase, and food security and others. Furthermore, WED helps drive change in consumption patterns and in national and international environmental policy</a:t>
            </a:r>
            <a:r>
              <a:rPr lang="en-US" sz="2800" b="1" dirty="0"/>
              <a:t>.</a:t>
            </a:r>
          </a:p>
          <a:p>
            <a:endParaRPr lang="en-US" dirty="0"/>
          </a:p>
        </p:txBody>
      </p:sp>
    </p:spTree>
    <p:extLst>
      <p:ext uri="{BB962C8B-B14F-4D97-AF65-F5344CB8AC3E}">
        <p14:creationId xmlns:p14="http://schemas.microsoft.com/office/powerpoint/2010/main" val="11951223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EDDB8-0398-0516-7510-CD62CBE26CAF}"/>
              </a:ext>
            </a:extLst>
          </p:cNvPr>
          <p:cNvSpPr>
            <a:spLocks noGrp="1"/>
          </p:cNvSpPr>
          <p:nvPr>
            <p:ph type="title"/>
          </p:nvPr>
        </p:nvSpPr>
        <p:spPr/>
        <p:txBody>
          <a:bodyPr>
            <a:normAutofit/>
          </a:bodyPr>
          <a:lstStyle/>
          <a:p>
            <a:r>
              <a:rPr lang="en-US" sz="5000" b="1" dirty="0">
                <a:solidFill>
                  <a:srgbClr val="3AF01C"/>
                </a:solidFill>
              </a:rPr>
              <a:t>Why take part?</a:t>
            </a:r>
          </a:p>
        </p:txBody>
      </p:sp>
      <p:sp>
        <p:nvSpPr>
          <p:cNvPr id="3" name="Content Placeholder 2">
            <a:extLst>
              <a:ext uri="{FF2B5EF4-FFF2-40B4-BE49-F238E27FC236}">
                <a16:creationId xmlns:a16="http://schemas.microsoft.com/office/drawing/2014/main" id="{2FC3C989-12F0-147B-EA3B-A31D74A3D902}"/>
              </a:ext>
            </a:extLst>
          </p:cNvPr>
          <p:cNvSpPr>
            <a:spLocks noGrp="1"/>
          </p:cNvSpPr>
          <p:nvPr>
            <p:ph idx="1"/>
          </p:nvPr>
        </p:nvSpPr>
        <p:spPr/>
        <p:txBody>
          <a:bodyPr/>
          <a:lstStyle/>
          <a:p>
            <a:r>
              <a:rPr lang="en-US" sz="2800" b="1" dirty="0">
                <a:solidFill>
                  <a:schemeClr val="accent1"/>
                </a:solidFill>
              </a:rPr>
              <a:t>Time is running out, and nature is in emergency mode. To keep global warming below 1.5°C this century, we must halve annual greenhouse gas emissions by 2030. Without action, exposure to air pollution beyond safe guidelines will increase by 50 per cent within the decade and plastic waste flowing into aquatic ecosystems will nearly triple by 2040.</a:t>
            </a:r>
          </a:p>
          <a:p>
            <a:r>
              <a:rPr lang="en-US" sz="2800" b="1" dirty="0">
                <a:solidFill>
                  <a:schemeClr val="accent1"/>
                </a:solidFill>
              </a:rPr>
              <a:t>We need urgent action to address these pressing issues.</a:t>
            </a:r>
          </a:p>
          <a:p>
            <a:endParaRPr lang="en-US" dirty="0"/>
          </a:p>
        </p:txBody>
      </p:sp>
    </p:spTree>
    <p:extLst>
      <p:ext uri="{BB962C8B-B14F-4D97-AF65-F5344CB8AC3E}">
        <p14:creationId xmlns:p14="http://schemas.microsoft.com/office/powerpoint/2010/main" val="138480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AB93A-6C94-F90B-002A-7C0FB87AF7D3}"/>
              </a:ext>
            </a:extLst>
          </p:cNvPr>
          <p:cNvSpPr>
            <a:spLocks noGrp="1"/>
          </p:cNvSpPr>
          <p:nvPr>
            <p:ph type="title"/>
          </p:nvPr>
        </p:nvSpPr>
        <p:spPr>
          <a:xfrm>
            <a:off x="879566" y="649460"/>
            <a:ext cx="10058400" cy="1450757"/>
          </a:xfrm>
        </p:spPr>
        <p:txBody>
          <a:bodyPr>
            <a:normAutofit fontScale="90000"/>
          </a:bodyPr>
          <a:lstStyle/>
          <a:p>
            <a:pPr marL="0" marR="0">
              <a:lnSpc>
                <a:spcPct val="107000"/>
              </a:lnSpc>
              <a:spcAft>
                <a:spcPts val="800"/>
              </a:spcAft>
            </a:pPr>
            <a:r>
              <a:rPr lang="en-US" sz="4800" b="1" kern="100" dirty="0">
                <a:solidFill>
                  <a:srgbClr val="02D82B"/>
                </a:solidFill>
                <a:effectLst/>
                <a:latin typeface="Aptos" panose="020B0004020202020204" pitchFamily="34" charset="0"/>
                <a:ea typeface="Aptos" panose="020B0004020202020204" pitchFamily="34" charset="0"/>
                <a:cs typeface="Arial" panose="020B0604020202020204" pitchFamily="34" charset="0"/>
              </a:rPr>
              <a:t>WED, 2024</a:t>
            </a:r>
            <a:br>
              <a:rPr lang="en-US" sz="4800" kern="100" dirty="0">
                <a:effectLst/>
                <a:latin typeface="Aptos" panose="020B0004020202020204" pitchFamily="34" charset="0"/>
                <a:ea typeface="Aptos" panose="020B0004020202020204" pitchFamily="34" charset="0"/>
                <a:cs typeface="Arial" panose="020B0604020202020204" pitchFamily="34" charset="0"/>
              </a:rPr>
            </a:br>
            <a:endParaRPr lang="en-US" dirty="0"/>
          </a:p>
        </p:txBody>
      </p:sp>
      <p:sp>
        <p:nvSpPr>
          <p:cNvPr id="3" name="Content Placeholder 2">
            <a:extLst>
              <a:ext uri="{FF2B5EF4-FFF2-40B4-BE49-F238E27FC236}">
                <a16:creationId xmlns:a16="http://schemas.microsoft.com/office/drawing/2014/main" id="{262C1CC3-2835-84E2-F4A3-E6020626A9C7}"/>
              </a:ext>
            </a:extLst>
          </p:cNvPr>
          <p:cNvSpPr>
            <a:spLocks noGrp="1"/>
          </p:cNvSpPr>
          <p:nvPr>
            <p:ph idx="1"/>
          </p:nvPr>
        </p:nvSpPr>
        <p:spPr>
          <a:xfrm>
            <a:off x="275771" y="1417319"/>
            <a:ext cx="5181600" cy="4023360"/>
          </a:xfrm>
        </p:spPr>
        <p:txBody>
          <a:bodyPr>
            <a:normAutofit fontScale="25000" lnSpcReduction="20000"/>
          </a:bodyPr>
          <a:lstStyle/>
          <a:p>
            <a:r>
              <a:rPr lang="en-US" dirty="0"/>
              <a:t> </a:t>
            </a:r>
            <a:endParaRPr lang="en-US" sz="8800" dirty="0"/>
          </a:p>
          <a:p>
            <a:endParaRPr lang="en-US" sz="8800" dirty="0"/>
          </a:p>
          <a:p>
            <a:r>
              <a:rPr lang="en-US" sz="8800" b="1" dirty="0">
                <a:solidFill>
                  <a:schemeClr val="accent1"/>
                </a:solidFill>
              </a:rPr>
              <a:t>Host: The Kingdom of Saudi Arabia</a:t>
            </a:r>
          </a:p>
          <a:p>
            <a:pPr marL="0" marR="0">
              <a:lnSpc>
                <a:spcPct val="107000"/>
              </a:lnSpc>
              <a:spcAft>
                <a:spcPts val="800"/>
              </a:spcAft>
            </a:pPr>
            <a:r>
              <a:rPr lang="en-US" sz="8800" b="1" kern="100" dirty="0">
                <a:solidFill>
                  <a:schemeClr val="accent1"/>
                </a:solidFill>
                <a:effectLst/>
                <a:latin typeface="Aptos" panose="020B0004020202020204" pitchFamily="34" charset="0"/>
                <a:ea typeface="Aptos" panose="020B0004020202020204" pitchFamily="34" charset="0"/>
                <a:cs typeface="Arial" panose="020B0604020202020204" pitchFamily="34" charset="0"/>
              </a:rPr>
              <a:t>The theme for 2024, "Our Land, Our Future. We are #GenerationRestoration," emphasizes the importance of restoring land, combating desertification, and enhancing resilience to drought.</a:t>
            </a:r>
          </a:p>
          <a:p>
            <a:pPr marL="0" marR="0">
              <a:lnSpc>
                <a:spcPct val="107000"/>
              </a:lnSpc>
              <a:spcAft>
                <a:spcPts val="800"/>
              </a:spcAft>
            </a:pPr>
            <a:r>
              <a:rPr lang="en-US" sz="8800" b="1" kern="100" dirty="0">
                <a:solidFill>
                  <a:schemeClr val="accent1"/>
                </a:solidFill>
                <a:effectLst/>
                <a:latin typeface="Aptos" panose="020B0004020202020204" pitchFamily="34" charset="0"/>
                <a:ea typeface="Aptos" panose="020B0004020202020204" pitchFamily="34" charset="0"/>
                <a:cs typeface="Arial" panose="020B0604020202020204" pitchFamily="34" charset="0"/>
              </a:rPr>
              <a:t>** </a:t>
            </a:r>
            <a:r>
              <a:rPr lang="en-US" sz="8800" b="1" dirty="0">
                <a:solidFill>
                  <a:schemeClr val="accent1"/>
                </a:solidFill>
                <a:effectLst/>
                <a:latin typeface="Aptos" panose="020B0004020202020204" pitchFamily="34" charset="0"/>
                <a:ea typeface="Aptos" panose="020B0004020202020204" pitchFamily="34" charset="0"/>
                <a:cs typeface="Arial" panose="020B0604020202020204" pitchFamily="34" charset="0"/>
              </a:rPr>
              <a:t>Currently, up to 40% of the world's land is degraded, impacting around 3.2 billion people globally due to desertification. Moreover, projections suggest that by 2050, over three-quarters of the world's population will be affected by drought. </a:t>
            </a:r>
            <a:endParaRPr lang="en-US" sz="8800" b="1" dirty="0">
              <a:solidFill>
                <a:schemeClr val="accent1"/>
              </a:solidFill>
            </a:endParaRPr>
          </a:p>
        </p:txBody>
      </p:sp>
      <p:pic>
        <p:nvPicPr>
          <p:cNvPr id="6" name="Picture 5" descr="A group of animals standing in a desert&#10;&#10;Description automatically generated">
            <a:extLst>
              <a:ext uri="{FF2B5EF4-FFF2-40B4-BE49-F238E27FC236}">
                <a16:creationId xmlns:a16="http://schemas.microsoft.com/office/drawing/2014/main" id="{1F848BF4-A603-6C74-518F-D7F30646C4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17028" y="1693"/>
            <a:ext cx="6574971" cy="6854613"/>
          </a:xfrm>
          <a:prstGeom prst="rect">
            <a:avLst/>
          </a:prstGeom>
        </p:spPr>
      </p:pic>
    </p:spTree>
    <p:extLst>
      <p:ext uri="{BB962C8B-B14F-4D97-AF65-F5344CB8AC3E}">
        <p14:creationId xmlns:p14="http://schemas.microsoft.com/office/powerpoint/2010/main" val="735740213"/>
      </p:ext>
    </p:extLst>
  </p:cSld>
  <p:clrMapOvr>
    <a:masterClrMapping/>
  </p:clrMapOvr>
</p:sld>
</file>

<file path=ppt/theme/theme1.xml><?xml version="1.0" encoding="utf-8"?>
<a:theme xmlns:a="http://schemas.openxmlformats.org/drawingml/2006/main" name="Retrospect">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68440</TotalTime>
  <Words>991</Words>
  <Application>Microsoft Office PowerPoint</Application>
  <PresentationFormat>Widescreen</PresentationFormat>
  <Paragraphs>92</Paragraphs>
  <Slides>26</Slides>
  <Notes>3</Notes>
  <HiddenSlides>0</HiddenSlides>
  <MMClips>4</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26</vt:i4>
      </vt:variant>
    </vt:vector>
  </HeadingPairs>
  <TitlesOfParts>
    <vt:vector size="36" baseType="lpstr">
      <vt:lpstr>Aptos</vt:lpstr>
      <vt:lpstr>Arial</vt:lpstr>
      <vt:lpstr>Bauhaus 93</vt:lpstr>
      <vt:lpstr>Calibri</vt:lpstr>
      <vt:lpstr>Calibri Light</vt:lpstr>
      <vt:lpstr>Century Gothic</vt:lpstr>
      <vt:lpstr>Myriad Pro</vt:lpstr>
      <vt:lpstr>Times New Roman</vt:lpstr>
      <vt:lpstr>Wingdings</vt:lpstr>
      <vt:lpstr>Retrospect</vt:lpstr>
      <vt:lpstr>         Environmental  Health </vt:lpstr>
      <vt:lpstr>Environmental Health</vt:lpstr>
      <vt:lpstr>Why Is Environmental Health Important?</vt:lpstr>
      <vt:lpstr>WHO Definition of Environmental Health </vt:lpstr>
      <vt:lpstr>What Is Environmental Health Science? </vt:lpstr>
      <vt:lpstr>Basic Requirements for a Healthy Environment</vt:lpstr>
      <vt:lpstr>World Environment Day (WED) </vt:lpstr>
      <vt:lpstr>Why take part?</vt:lpstr>
      <vt:lpstr>WED, 2024 </vt:lpstr>
      <vt:lpstr>PowerPoint Presentation</vt:lpstr>
      <vt:lpstr>WED, 2025</vt:lpstr>
      <vt:lpstr>PowerPoint Presentation</vt:lpstr>
      <vt:lpstr>Hazards in the Environment</vt:lpstr>
      <vt:lpstr>Types of Hazards in the Environment</vt:lpstr>
      <vt:lpstr>PowerPoint Presentation</vt:lpstr>
      <vt:lpstr>Health Effects of Hazards </vt:lpstr>
      <vt:lpstr>Examples of Manifestations</vt:lpstr>
      <vt:lpstr>Vulnerable Groups (susceptible)</vt:lpstr>
      <vt:lpstr>PowerPoint Presentation</vt:lpstr>
      <vt:lpstr>PowerPoint Presentation</vt:lpstr>
      <vt:lpstr>PowerPoint Presentation</vt:lpstr>
      <vt:lpstr>COP</vt:lpstr>
      <vt:lpstr>PowerPoint Presentation</vt:lpstr>
      <vt:lpstr>Share of CO2 emissions by country: Carbon Footprint</vt:lpstr>
      <vt:lpstr>COP 29</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sireen</dc:creator>
  <cp:lastModifiedBy>Mishkah Bani Mustafa</cp:lastModifiedBy>
  <cp:revision>216</cp:revision>
  <cp:lastPrinted>2017-10-25T17:54:41Z</cp:lastPrinted>
  <dcterms:created xsi:type="dcterms:W3CDTF">2015-11-15T06:40:49Z</dcterms:created>
  <dcterms:modified xsi:type="dcterms:W3CDTF">2026-03-23T07:41:33Z</dcterms:modified>
</cp:coreProperties>
</file>