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30"/>
  </p:notesMasterIdLst>
  <p:handoutMasterIdLst>
    <p:handoutMasterId r:id="rId31"/>
  </p:handoutMasterIdLst>
  <p:sldIdLst>
    <p:sldId id="399" r:id="rId2"/>
    <p:sldId id="274" r:id="rId3"/>
    <p:sldId id="353" r:id="rId4"/>
    <p:sldId id="351" r:id="rId5"/>
    <p:sldId id="355" r:id="rId6"/>
    <p:sldId id="347" r:id="rId7"/>
    <p:sldId id="348" r:id="rId8"/>
    <p:sldId id="330" r:id="rId9"/>
    <p:sldId id="331" r:id="rId10"/>
    <p:sldId id="374" r:id="rId11"/>
    <p:sldId id="359" r:id="rId12"/>
    <p:sldId id="332" r:id="rId13"/>
    <p:sldId id="333" r:id="rId14"/>
    <p:sldId id="358" r:id="rId15"/>
    <p:sldId id="400" r:id="rId16"/>
    <p:sldId id="386" r:id="rId17"/>
    <p:sldId id="354" r:id="rId18"/>
    <p:sldId id="356" r:id="rId19"/>
    <p:sldId id="346" r:id="rId20"/>
    <p:sldId id="365" r:id="rId21"/>
    <p:sldId id="278" r:id="rId22"/>
    <p:sldId id="264" r:id="rId23"/>
    <p:sldId id="265" r:id="rId24"/>
    <p:sldId id="266" r:id="rId25"/>
    <p:sldId id="267" r:id="rId26"/>
    <p:sldId id="268" r:id="rId27"/>
    <p:sldId id="387" r:id="rId28"/>
    <p:sldId id="401" r:id="rId29"/>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26" autoAdjust="0"/>
    <p:restoredTop sz="94660"/>
  </p:normalViewPr>
  <p:slideViewPr>
    <p:cSldViewPr>
      <p:cViewPr varScale="1">
        <p:scale>
          <a:sx n="73" d="100"/>
          <a:sy n="73" d="100"/>
        </p:scale>
        <p:origin x="84"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B9639B-762C-4A60-A514-B9497FAC900E}" type="doc">
      <dgm:prSet loTypeId="urn:microsoft.com/office/officeart/2005/8/layout/process1" loCatId="process" qsTypeId="urn:microsoft.com/office/officeart/2005/8/quickstyle/simple1" qsCatId="simple" csTypeId="urn:microsoft.com/office/officeart/2005/8/colors/accent1_2" csCatId="accent1" phldr="1"/>
      <dgm:spPr/>
    </dgm:pt>
    <dgm:pt modelId="{CC11DAA4-3E64-47CC-A379-294C898761A8}">
      <dgm:prSet phldrT="[Text]"/>
      <dgm:spPr/>
      <dgm:t>
        <a:bodyPr/>
        <a:lstStyle/>
        <a:p>
          <a:r>
            <a:rPr lang="en-US" dirty="0"/>
            <a:t>Factor A</a:t>
          </a:r>
        </a:p>
      </dgm:t>
    </dgm:pt>
    <dgm:pt modelId="{9F05A802-4191-4A2E-AD2E-CBEB1E18CDAD}" type="parTrans" cxnId="{53C10757-5E59-4551-8D3F-93E6BF46CF0F}">
      <dgm:prSet/>
      <dgm:spPr/>
      <dgm:t>
        <a:bodyPr/>
        <a:lstStyle/>
        <a:p>
          <a:endParaRPr lang="en-US"/>
        </a:p>
      </dgm:t>
    </dgm:pt>
    <dgm:pt modelId="{ED5B93D0-4020-415F-8FD6-BCE5F46D078D}" type="sibTrans" cxnId="{53C10757-5E59-4551-8D3F-93E6BF46CF0F}">
      <dgm:prSet/>
      <dgm:spPr/>
      <dgm:t>
        <a:bodyPr/>
        <a:lstStyle/>
        <a:p>
          <a:endParaRPr lang="en-US"/>
        </a:p>
      </dgm:t>
    </dgm:pt>
    <dgm:pt modelId="{6E8E55C2-7604-48AE-BDEA-8B68106E3667}">
      <dgm:prSet phldrT="[Text]"/>
      <dgm:spPr/>
      <dgm:t>
        <a:bodyPr/>
        <a:lstStyle/>
        <a:p>
          <a:r>
            <a:rPr lang="en-US" dirty="0"/>
            <a:t>Disease</a:t>
          </a:r>
        </a:p>
      </dgm:t>
    </dgm:pt>
    <dgm:pt modelId="{CC345237-E9C0-4AAD-BA09-A973F05498FA}" type="parTrans" cxnId="{95BF31D2-5289-49F2-B09A-3A321ECC37B3}">
      <dgm:prSet/>
      <dgm:spPr/>
      <dgm:t>
        <a:bodyPr/>
        <a:lstStyle/>
        <a:p>
          <a:endParaRPr lang="en-US"/>
        </a:p>
      </dgm:t>
    </dgm:pt>
    <dgm:pt modelId="{0117EECB-CCED-4F96-B823-529508A1CD2A}" type="sibTrans" cxnId="{95BF31D2-5289-49F2-B09A-3A321ECC37B3}">
      <dgm:prSet/>
      <dgm:spPr/>
      <dgm:t>
        <a:bodyPr/>
        <a:lstStyle/>
        <a:p>
          <a:endParaRPr lang="en-US"/>
        </a:p>
      </dgm:t>
    </dgm:pt>
    <dgm:pt modelId="{4BEEE490-F5BD-43D6-956B-6E63FD7A9EB1}" type="pres">
      <dgm:prSet presAssocID="{13B9639B-762C-4A60-A514-B9497FAC900E}" presName="Name0" presStyleCnt="0">
        <dgm:presLayoutVars>
          <dgm:dir/>
          <dgm:resizeHandles val="exact"/>
        </dgm:presLayoutVars>
      </dgm:prSet>
      <dgm:spPr/>
    </dgm:pt>
    <dgm:pt modelId="{E66EDF61-6350-4BA7-9B6B-2633F4CE18C2}" type="pres">
      <dgm:prSet presAssocID="{CC11DAA4-3E64-47CC-A379-294C898761A8}" presName="node" presStyleLbl="node1" presStyleIdx="0" presStyleCnt="2">
        <dgm:presLayoutVars>
          <dgm:bulletEnabled val="1"/>
        </dgm:presLayoutVars>
      </dgm:prSet>
      <dgm:spPr/>
      <dgm:t>
        <a:bodyPr/>
        <a:lstStyle/>
        <a:p>
          <a:endParaRPr lang="en-US"/>
        </a:p>
      </dgm:t>
    </dgm:pt>
    <dgm:pt modelId="{DF097528-2CE3-4102-9C4F-8ED568716DE0}" type="pres">
      <dgm:prSet presAssocID="{ED5B93D0-4020-415F-8FD6-BCE5F46D078D}" presName="sibTrans" presStyleLbl="sibTrans2D1" presStyleIdx="0" presStyleCnt="1"/>
      <dgm:spPr/>
      <dgm:t>
        <a:bodyPr/>
        <a:lstStyle/>
        <a:p>
          <a:endParaRPr lang="en-US"/>
        </a:p>
      </dgm:t>
    </dgm:pt>
    <dgm:pt modelId="{4F0A58D5-6DA4-4746-A5FB-E59C5950C94F}" type="pres">
      <dgm:prSet presAssocID="{ED5B93D0-4020-415F-8FD6-BCE5F46D078D}" presName="connectorText" presStyleLbl="sibTrans2D1" presStyleIdx="0" presStyleCnt="1"/>
      <dgm:spPr/>
      <dgm:t>
        <a:bodyPr/>
        <a:lstStyle/>
        <a:p>
          <a:endParaRPr lang="en-US"/>
        </a:p>
      </dgm:t>
    </dgm:pt>
    <dgm:pt modelId="{9B7F17C1-3C68-4AF7-A4DA-BA2E4B657C28}" type="pres">
      <dgm:prSet presAssocID="{6E8E55C2-7604-48AE-BDEA-8B68106E3667}" presName="node" presStyleLbl="node1" presStyleIdx="1" presStyleCnt="2">
        <dgm:presLayoutVars>
          <dgm:bulletEnabled val="1"/>
        </dgm:presLayoutVars>
      </dgm:prSet>
      <dgm:spPr/>
      <dgm:t>
        <a:bodyPr/>
        <a:lstStyle/>
        <a:p>
          <a:endParaRPr lang="en-US"/>
        </a:p>
      </dgm:t>
    </dgm:pt>
  </dgm:ptLst>
  <dgm:cxnLst>
    <dgm:cxn modelId="{2DDA2653-77A8-4304-9DF0-8410EB86B2FF}" type="presOf" srcId="{6E8E55C2-7604-48AE-BDEA-8B68106E3667}" destId="{9B7F17C1-3C68-4AF7-A4DA-BA2E4B657C28}" srcOrd="0" destOrd="0" presId="urn:microsoft.com/office/officeart/2005/8/layout/process1"/>
    <dgm:cxn modelId="{53C10757-5E59-4551-8D3F-93E6BF46CF0F}" srcId="{13B9639B-762C-4A60-A514-B9497FAC900E}" destId="{CC11DAA4-3E64-47CC-A379-294C898761A8}" srcOrd="0" destOrd="0" parTransId="{9F05A802-4191-4A2E-AD2E-CBEB1E18CDAD}" sibTransId="{ED5B93D0-4020-415F-8FD6-BCE5F46D078D}"/>
    <dgm:cxn modelId="{5EE4A45E-F074-4B1E-9243-3CA6016EBB4C}" type="presOf" srcId="{ED5B93D0-4020-415F-8FD6-BCE5F46D078D}" destId="{4F0A58D5-6DA4-4746-A5FB-E59C5950C94F}" srcOrd="1" destOrd="0" presId="urn:microsoft.com/office/officeart/2005/8/layout/process1"/>
    <dgm:cxn modelId="{52B40345-9365-4574-8BC0-62739CF590F0}" type="presOf" srcId="{ED5B93D0-4020-415F-8FD6-BCE5F46D078D}" destId="{DF097528-2CE3-4102-9C4F-8ED568716DE0}" srcOrd="0" destOrd="0" presId="urn:microsoft.com/office/officeart/2005/8/layout/process1"/>
    <dgm:cxn modelId="{0A38DD70-D626-4CAD-B808-D94F13415BB3}" type="presOf" srcId="{CC11DAA4-3E64-47CC-A379-294C898761A8}" destId="{E66EDF61-6350-4BA7-9B6B-2633F4CE18C2}" srcOrd="0" destOrd="0" presId="urn:microsoft.com/office/officeart/2005/8/layout/process1"/>
    <dgm:cxn modelId="{EFD7661C-CC19-403C-8C21-7849CD87A741}" type="presOf" srcId="{13B9639B-762C-4A60-A514-B9497FAC900E}" destId="{4BEEE490-F5BD-43D6-956B-6E63FD7A9EB1}" srcOrd="0" destOrd="0" presId="urn:microsoft.com/office/officeart/2005/8/layout/process1"/>
    <dgm:cxn modelId="{95BF31D2-5289-49F2-B09A-3A321ECC37B3}" srcId="{13B9639B-762C-4A60-A514-B9497FAC900E}" destId="{6E8E55C2-7604-48AE-BDEA-8B68106E3667}" srcOrd="1" destOrd="0" parTransId="{CC345237-E9C0-4AAD-BA09-A973F05498FA}" sibTransId="{0117EECB-CCED-4F96-B823-529508A1CD2A}"/>
    <dgm:cxn modelId="{CAED9855-3325-45CB-BE73-1F24D020D70F}" type="presParOf" srcId="{4BEEE490-F5BD-43D6-956B-6E63FD7A9EB1}" destId="{E66EDF61-6350-4BA7-9B6B-2633F4CE18C2}" srcOrd="0" destOrd="0" presId="urn:microsoft.com/office/officeart/2005/8/layout/process1"/>
    <dgm:cxn modelId="{DD52C674-999F-4687-A51D-F79E111E0722}" type="presParOf" srcId="{4BEEE490-F5BD-43D6-956B-6E63FD7A9EB1}" destId="{DF097528-2CE3-4102-9C4F-8ED568716DE0}" srcOrd="1" destOrd="0" presId="urn:microsoft.com/office/officeart/2005/8/layout/process1"/>
    <dgm:cxn modelId="{36C02630-21B8-47EC-94EF-ACA2080C9F82}" type="presParOf" srcId="{DF097528-2CE3-4102-9C4F-8ED568716DE0}" destId="{4F0A58D5-6DA4-4746-A5FB-E59C5950C94F}" srcOrd="0" destOrd="0" presId="urn:microsoft.com/office/officeart/2005/8/layout/process1"/>
    <dgm:cxn modelId="{3DD1927E-5045-4089-84E3-0673BA0D1334}" type="presParOf" srcId="{4BEEE490-F5BD-43D6-956B-6E63FD7A9EB1}" destId="{9B7F17C1-3C68-4AF7-A4DA-BA2E4B657C2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7C8906-EE5C-4C91-A159-27C61F88E664}" type="doc">
      <dgm:prSet loTypeId="urn:microsoft.com/office/officeart/2005/8/layout/default#1" loCatId="list" qsTypeId="urn:microsoft.com/office/officeart/2005/8/quickstyle/3d1" qsCatId="3D" csTypeId="urn:microsoft.com/office/officeart/2005/8/colors/accent1_2" csCatId="accent1" phldr="1"/>
      <dgm:spPr/>
      <dgm:t>
        <a:bodyPr/>
        <a:lstStyle/>
        <a:p>
          <a:endParaRPr lang="en-US"/>
        </a:p>
      </dgm:t>
    </dgm:pt>
    <dgm:pt modelId="{78D4BD04-5075-46C9-945B-D6C7FA697226}">
      <dgm:prSet phldrT="[Text]"/>
      <dgm:spPr/>
      <dgm:t>
        <a:bodyPr/>
        <a:lstStyle/>
        <a:p>
          <a:r>
            <a:rPr lang="en-US" dirty="0"/>
            <a:t>Factor A </a:t>
          </a:r>
        </a:p>
      </dgm:t>
    </dgm:pt>
    <dgm:pt modelId="{685F9268-7004-44E4-AE79-6385A3DCE984}" type="parTrans" cxnId="{399CC69D-7E7B-4017-AB18-E93B08B0B342}">
      <dgm:prSet/>
      <dgm:spPr/>
      <dgm:t>
        <a:bodyPr/>
        <a:lstStyle/>
        <a:p>
          <a:endParaRPr lang="en-US"/>
        </a:p>
      </dgm:t>
    </dgm:pt>
    <dgm:pt modelId="{32AC944A-645C-4144-8F2C-5C9FBBD48542}" type="sibTrans" cxnId="{399CC69D-7E7B-4017-AB18-E93B08B0B342}">
      <dgm:prSet/>
      <dgm:spPr/>
      <dgm:t>
        <a:bodyPr/>
        <a:lstStyle/>
        <a:p>
          <a:endParaRPr lang="en-US"/>
        </a:p>
      </dgm:t>
    </dgm:pt>
    <dgm:pt modelId="{17191E2D-0A53-4D51-80BC-B7D2BB6329B8}">
      <dgm:prSet phldrT="[Text]"/>
      <dgm:spPr/>
      <dgm:t>
        <a:bodyPr/>
        <a:lstStyle/>
        <a:p>
          <a:r>
            <a:rPr lang="en-US" dirty="0"/>
            <a:t>Factor C</a:t>
          </a:r>
        </a:p>
      </dgm:t>
    </dgm:pt>
    <dgm:pt modelId="{945CC09B-C43A-412A-B7A9-14115F0FE834}" type="parTrans" cxnId="{CCB688CD-BD95-4881-9FB5-7BF64AE328C1}">
      <dgm:prSet/>
      <dgm:spPr/>
      <dgm:t>
        <a:bodyPr/>
        <a:lstStyle/>
        <a:p>
          <a:endParaRPr lang="en-US"/>
        </a:p>
      </dgm:t>
    </dgm:pt>
    <dgm:pt modelId="{78C60DF7-385F-4D44-82C7-6496D1954FDA}" type="sibTrans" cxnId="{CCB688CD-BD95-4881-9FB5-7BF64AE328C1}">
      <dgm:prSet/>
      <dgm:spPr/>
      <dgm:t>
        <a:bodyPr/>
        <a:lstStyle/>
        <a:p>
          <a:endParaRPr lang="en-US"/>
        </a:p>
      </dgm:t>
    </dgm:pt>
    <dgm:pt modelId="{AC8F130D-D38C-45C1-8E6B-E45FCD5E40EF}">
      <dgm:prSet/>
      <dgm:spPr/>
      <dgm:t>
        <a:bodyPr/>
        <a:lstStyle/>
        <a:p>
          <a:r>
            <a:rPr lang="en-US" dirty="0"/>
            <a:t>Factor B</a:t>
          </a:r>
        </a:p>
      </dgm:t>
    </dgm:pt>
    <dgm:pt modelId="{17B2E028-34EC-474A-9183-918FB34E44C0}" type="parTrans" cxnId="{B16CF508-244E-47E6-9B1F-34D3866E8E97}">
      <dgm:prSet/>
      <dgm:spPr/>
      <dgm:t>
        <a:bodyPr/>
        <a:lstStyle/>
        <a:p>
          <a:endParaRPr lang="en-US"/>
        </a:p>
      </dgm:t>
    </dgm:pt>
    <dgm:pt modelId="{D83E7B94-1FBC-44C1-B95D-2E7C85EEB5EA}" type="sibTrans" cxnId="{B16CF508-244E-47E6-9B1F-34D3866E8E97}">
      <dgm:prSet/>
      <dgm:spPr/>
      <dgm:t>
        <a:bodyPr/>
        <a:lstStyle/>
        <a:p>
          <a:endParaRPr lang="en-US"/>
        </a:p>
      </dgm:t>
    </dgm:pt>
    <dgm:pt modelId="{DB01EEF4-13E2-4524-B018-C1BFB5B8F3C9}">
      <dgm:prSet/>
      <dgm:spPr/>
      <dgm:t>
        <a:bodyPr/>
        <a:lstStyle/>
        <a:p>
          <a:r>
            <a:rPr lang="en-US" dirty="0"/>
            <a:t>Disease</a:t>
          </a:r>
        </a:p>
      </dgm:t>
    </dgm:pt>
    <dgm:pt modelId="{D3CA5878-087B-4656-9674-2731B4D25801}" type="parTrans" cxnId="{E7029677-E9F5-40C3-9D85-A32E9B22916C}">
      <dgm:prSet/>
      <dgm:spPr/>
      <dgm:t>
        <a:bodyPr/>
        <a:lstStyle/>
        <a:p>
          <a:endParaRPr lang="en-US"/>
        </a:p>
      </dgm:t>
    </dgm:pt>
    <dgm:pt modelId="{3A33EC33-7B4E-4001-A74F-6C9857B792F6}" type="sibTrans" cxnId="{E7029677-E9F5-40C3-9D85-A32E9B22916C}">
      <dgm:prSet/>
      <dgm:spPr/>
      <dgm:t>
        <a:bodyPr/>
        <a:lstStyle/>
        <a:p>
          <a:endParaRPr lang="en-US"/>
        </a:p>
      </dgm:t>
    </dgm:pt>
    <dgm:pt modelId="{193C66A2-FB45-4621-B447-9D335B9BBF26}" type="pres">
      <dgm:prSet presAssocID="{1C7C8906-EE5C-4C91-A159-27C61F88E664}" presName="diagram" presStyleCnt="0">
        <dgm:presLayoutVars>
          <dgm:dir/>
          <dgm:resizeHandles val="exact"/>
        </dgm:presLayoutVars>
      </dgm:prSet>
      <dgm:spPr/>
      <dgm:t>
        <a:bodyPr/>
        <a:lstStyle/>
        <a:p>
          <a:endParaRPr lang="en-US"/>
        </a:p>
      </dgm:t>
    </dgm:pt>
    <dgm:pt modelId="{6C28C34A-4483-43A5-8B1B-F1E81BE59CE2}" type="pres">
      <dgm:prSet presAssocID="{78D4BD04-5075-46C9-945B-D6C7FA697226}" presName="node" presStyleLbl="node1" presStyleIdx="0" presStyleCnt="4" custScaleY="40004" custLinFactNeighborX="-54065" custLinFactNeighborY="3573">
        <dgm:presLayoutVars>
          <dgm:bulletEnabled val="1"/>
        </dgm:presLayoutVars>
      </dgm:prSet>
      <dgm:spPr/>
      <dgm:t>
        <a:bodyPr/>
        <a:lstStyle/>
        <a:p>
          <a:endParaRPr lang="en-US"/>
        </a:p>
      </dgm:t>
    </dgm:pt>
    <dgm:pt modelId="{334B92B8-2B37-4D36-A7E1-AA047D49C88F}" type="pres">
      <dgm:prSet presAssocID="{32AC944A-645C-4144-8F2C-5C9FBBD48542}" presName="sibTrans" presStyleCnt="0"/>
      <dgm:spPr/>
    </dgm:pt>
    <dgm:pt modelId="{726379C9-92B9-4D18-AA28-679744226759}" type="pres">
      <dgm:prSet presAssocID="{17191E2D-0A53-4D51-80BC-B7D2BB6329B8}" presName="node" presStyleLbl="node1" presStyleIdx="1" presStyleCnt="4" custScaleY="42533" custLinFactX="-10026" custLinFactY="69519" custLinFactNeighborX="-100000" custLinFactNeighborY="100000">
        <dgm:presLayoutVars>
          <dgm:bulletEnabled val="1"/>
        </dgm:presLayoutVars>
      </dgm:prSet>
      <dgm:spPr/>
      <dgm:t>
        <a:bodyPr/>
        <a:lstStyle/>
        <a:p>
          <a:endParaRPr lang="en-US"/>
        </a:p>
      </dgm:t>
    </dgm:pt>
    <dgm:pt modelId="{6BFFE22D-0975-41F0-9E37-76B0805B8319}" type="pres">
      <dgm:prSet presAssocID="{78C60DF7-385F-4D44-82C7-6496D1954FDA}" presName="sibTrans" presStyleCnt="0"/>
      <dgm:spPr/>
    </dgm:pt>
    <dgm:pt modelId="{8D68DE9A-C0FA-4A72-B726-FB3FA2EDA24E}" type="pres">
      <dgm:prSet presAssocID="{AC8F130D-D38C-45C1-8E6B-E45FCD5E40EF}" presName="node" presStyleLbl="node1" presStyleIdx="2" presStyleCnt="4" custScaleY="34751" custLinFactNeighborX="-55026" custLinFactNeighborY="-57199">
        <dgm:presLayoutVars>
          <dgm:bulletEnabled val="1"/>
        </dgm:presLayoutVars>
      </dgm:prSet>
      <dgm:spPr/>
      <dgm:t>
        <a:bodyPr/>
        <a:lstStyle/>
        <a:p>
          <a:endParaRPr lang="en-US"/>
        </a:p>
      </dgm:t>
    </dgm:pt>
    <dgm:pt modelId="{42F496C7-1838-431D-AD15-0195F04A2362}" type="pres">
      <dgm:prSet presAssocID="{D83E7B94-1FBC-44C1-B95D-2E7C85EEB5EA}" presName="sibTrans" presStyleCnt="0"/>
      <dgm:spPr/>
    </dgm:pt>
    <dgm:pt modelId="{F44D709C-B5DE-473E-90BB-4EFAF9513EAB}" type="pres">
      <dgm:prSet presAssocID="{DB01EEF4-13E2-4524-B018-C1BFB5B8F3C9}" presName="node" presStyleLbl="node1" presStyleIdx="3" presStyleCnt="4" custScaleX="64806" custScaleY="59354" custLinFactNeighborX="17098" custLinFactNeighborY="-62231">
        <dgm:presLayoutVars>
          <dgm:bulletEnabled val="1"/>
        </dgm:presLayoutVars>
      </dgm:prSet>
      <dgm:spPr/>
      <dgm:t>
        <a:bodyPr/>
        <a:lstStyle/>
        <a:p>
          <a:endParaRPr lang="en-US"/>
        </a:p>
      </dgm:t>
    </dgm:pt>
  </dgm:ptLst>
  <dgm:cxnLst>
    <dgm:cxn modelId="{399CC69D-7E7B-4017-AB18-E93B08B0B342}" srcId="{1C7C8906-EE5C-4C91-A159-27C61F88E664}" destId="{78D4BD04-5075-46C9-945B-D6C7FA697226}" srcOrd="0" destOrd="0" parTransId="{685F9268-7004-44E4-AE79-6385A3DCE984}" sibTransId="{32AC944A-645C-4144-8F2C-5C9FBBD48542}"/>
    <dgm:cxn modelId="{D009F626-1DA8-41C4-9B5D-6D6DC61FFB49}" type="presOf" srcId="{AC8F130D-D38C-45C1-8E6B-E45FCD5E40EF}" destId="{8D68DE9A-C0FA-4A72-B726-FB3FA2EDA24E}" srcOrd="0" destOrd="0" presId="urn:microsoft.com/office/officeart/2005/8/layout/default#1"/>
    <dgm:cxn modelId="{CCB688CD-BD95-4881-9FB5-7BF64AE328C1}" srcId="{1C7C8906-EE5C-4C91-A159-27C61F88E664}" destId="{17191E2D-0A53-4D51-80BC-B7D2BB6329B8}" srcOrd="1" destOrd="0" parTransId="{945CC09B-C43A-412A-B7A9-14115F0FE834}" sibTransId="{78C60DF7-385F-4D44-82C7-6496D1954FDA}"/>
    <dgm:cxn modelId="{B16CF508-244E-47E6-9B1F-34D3866E8E97}" srcId="{1C7C8906-EE5C-4C91-A159-27C61F88E664}" destId="{AC8F130D-D38C-45C1-8E6B-E45FCD5E40EF}" srcOrd="2" destOrd="0" parTransId="{17B2E028-34EC-474A-9183-918FB34E44C0}" sibTransId="{D83E7B94-1FBC-44C1-B95D-2E7C85EEB5EA}"/>
    <dgm:cxn modelId="{E7029677-E9F5-40C3-9D85-A32E9B22916C}" srcId="{1C7C8906-EE5C-4C91-A159-27C61F88E664}" destId="{DB01EEF4-13E2-4524-B018-C1BFB5B8F3C9}" srcOrd="3" destOrd="0" parTransId="{D3CA5878-087B-4656-9674-2731B4D25801}" sibTransId="{3A33EC33-7B4E-4001-A74F-6C9857B792F6}"/>
    <dgm:cxn modelId="{FC63FD91-80C9-47F0-8285-D04B2FDFDA74}" type="presOf" srcId="{17191E2D-0A53-4D51-80BC-B7D2BB6329B8}" destId="{726379C9-92B9-4D18-AA28-679744226759}" srcOrd="0" destOrd="0" presId="urn:microsoft.com/office/officeart/2005/8/layout/default#1"/>
    <dgm:cxn modelId="{8EC148E1-8045-4E22-B0FA-9385C86F127C}" type="presOf" srcId="{DB01EEF4-13E2-4524-B018-C1BFB5B8F3C9}" destId="{F44D709C-B5DE-473E-90BB-4EFAF9513EAB}" srcOrd="0" destOrd="0" presId="urn:microsoft.com/office/officeart/2005/8/layout/default#1"/>
    <dgm:cxn modelId="{24FDCB34-21D7-4D4A-B0E5-719CAF06E2D9}" type="presOf" srcId="{1C7C8906-EE5C-4C91-A159-27C61F88E664}" destId="{193C66A2-FB45-4621-B447-9D335B9BBF26}" srcOrd="0" destOrd="0" presId="urn:microsoft.com/office/officeart/2005/8/layout/default#1"/>
    <dgm:cxn modelId="{2841FB2C-50C0-40B0-9B32-A63CDC0E41F0}" type="presOf" srcId="{78D4BD04-5075-46C9-945B-D6C7FA697226}" destId="{6C28C34A-4483-43A5-8B1B-F1E81BE59CE2}" srcOrd="0" destOrd="0" presId="urn:microsoft.com/office/officeart/2005/8/layout/default#1"/>
    <dgm:cxn modelId="{6FE77746-499A-4A47-B837-8AB3673BFF95}" type="presParOf" srcId="{193C66A2-FB45-4621-B447-9D335B9BBF26}" destId="{6C28C34A-4483-43A5-8B1B-F1E81BE59CE2}" srcOrd="0" destOrd="0" presId="urn:microsoft.com/office/officeart/2005/8/layout/default#1"/>
    <dgm:cxn modelId="{622D7FE7-767D-48D4-852D-25F1BD583271}" type="presParOf" srcId="{193C66A2-FB45-4621-B447-9D335B9BBF26}" destId="{334B92B8-2B37-4D36-A7E1-AA047D49C88F}" srcOrd="1" destOrd="0" presId="urn:microsoft.com/office/officeart/2005/8/layout/default#1"/>
    <dgm:cxn modelId="{AFE0190C-AAE5-4A37-A65F-27A95A1EAFB3}" type="presParOf" srcId="{193C66A2-FB45-4621-B447-9D335B9BBF26}" destId="{726379C9-92B9-4D18-AA28-679744226759}" srcOrd="2" destOrd="0" presId="urn:microsoft.com/office/officeart/2005/8/layout/default#1"/>
    <dgm:cxn modelId="{FAA85552-2E72-4965-AFD3-5536EEB33292}" type="presParOf" srcId="{193C66A2-FB45-4621-B447-9D335B9BBF26}" destId="{6BFFE22D-0975-41F0-9E37-76B0805B8319}" srcOrd="3" destOrd="0" presId="urn:microsoft.com/office/officeart/2005/8/layout/default#1"/>
    <dgm:cxn modelId="{E2DCE470-30AE-4891-88B2-FD3C9D10E4A7}" type="presParOf" srcId="{193C66A2-FB45-4621-B447-9D335B9BBF26}" destId="{8D68DE9A-C0FA-4A72-B726-FB3FA2EDA24E}" srcOrd="4" destOrd="0" presId="urn:microsoft.com/office/officeart/2005/8/layout/default#1"/>
    <dgm:cxn modelId="{7534DA66-404B-40A6-A4B5-F24FE31EC7EA}" type="presParOf" srcId="{193C66A2-FB45-4621-B447-9D335B9BBF26}" destId="{42F496C7-1838-431D-AD15-0195F04A2362}" srcOrd="5" destOrd="0" presId="urn:microsoft.com/office/officeart/2005/8/layout/default#1"/>
    <dgm:cxn modelId="{A3E04E03-C960-4DDB-B07D-5F22A10B8A68}" type="presParOf" srcId="{193C66A2-FB45-4621-B447-9D335B9BBF26}" destId="{F44D709C-B5DE-473E-90BB-4EFAF9513EAB}" srcOrd="6" destOrd="0" presId="urn:microsoft.com/office/officeart/2005/8/layout/defaul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C8906-EE5C-4C91-A159-27C61F88E664}" type="doc">
      <dgm:prSet loTypeId="urn:microsoft.com/office/officeart/2005/8/layout/default#2" loCatId="list" qsTypeId="urn:microsoft.com/office/officeart/2005/8/quickstyle/3d1" qsCatId="3D" csTypeId="urn:microsoft.com/office/officeart/2005/8/colors/accent1_2" csCatId="accent1" phldr="1"/>
      <dgm:spPr/>
      <dgm:t>
        <a:bodyPr/>
        <a:lstStyle/>
        <a:p>
          <a:endParaRPr lang="en-US"/>
        </a:p>
      </dgm:t>
    </dgm:pt>
    <dgm:pt modelId="{78D4BD04-5075-46C9-945B-D6C7FA697226}">
      <dgm:prSet phldrT="[Text]"/>
      <dgm:spPr/>
      <dgm:t>
        <a:bodyPr/>
        <a:lstStyle/>
        <a:p>
          <a:r>
            <a:rPr lang="en-US" dirty="0"/>
            <a:t>Factor A </a:t>
          </a:r>
        </a:p>
      </dgm:t>
    </dgm:pt>
    <dgm:pt modelId="{685F9268-7004-44E4-AE79-6385A3DCE984}" type="parTrans" cxnId="{399CC69D-7E7B-4017-AB18-E93B08B0B342}">
      <dgm:prSet/>
      <dgm:spPr/>
      <dgm:t>
        <a:bodyPr/>
        <a:lstStyle/>
        <a:p>
          <a:endParaRPr lang="en-US"/>
        </a:p>
      </dgm:t>
    </dgm:pt>
    <dgm:pt modelId="{32AC944A-645C-4144-8F2C-5C9FBBD48542}" type="sibTrans" cxnId="{399CC69D-7E7B-4017-AB18-E93B08B0B342}">
      <dgm:prSet/>
      <dgm:spPr/>
      <dgm:t>
        <a:bodyPr/>
        <a:lstStyle/>
        <a:p>
          <a:endParaRPr lang="en-US"/>
        </a:p>
      </dgm:t>
    </dgm:pt>
    <dgm:pt modelId="{17191E2D-0A53-4D51-80BC-B7D2BB6329B8}">
      <dgm:prSet phldrT="[Text]"/>
      <dgm:spPr/>
      <dgm:t>
        <a:bodyPr/>
        <a:lstStyle/>
        <a:p>
          <a:r>
            <a:rPr lang="en-US" dirty="0"/>
            <a:t>Factor C</a:t>
          </a:r>
        </a:p>
      </dgm:t>
    </dgm:pt>
    <dgm:pt modelId="{945CC09B-C43A-412A-B7A9-14115F0FE834}" type="parTrans" cxnId="{CCB688CD-BD95-4881-9FB5-7BF64AE328C1}">
      <dgm:prSet/>
      <dgm:spPr/>
      <dgm:t>
        <a:bodyPr/>
        <a:lstStyle/>
        <a:p>
          <a:endParaRPr lang="en-US"/>
        </a:p>
      </dgm:t>
    </dgm:pt>
    <dgm:pt modelId="{78C60DF7-385F-4D44-82C7-6496D1954FDA}" type="sibTrans" cxnId="{CCB688CD-BD95-4881-9FB5-7BF64AE328C1}">
      <dgm:prSet/>
      <dgm:spPr/>
      <dgm:t>
        <a:bodyPr/>
        <a:lstStyle/>
        <a:p>
          <a:endParaRPr lang="en-US"/>
        </a:p>
      </dgm:t>
    </dgm:pt>
    <dgm:pt modelId="{AC8F130D-D38C-45C1-8E6B-E45FCD5E40EF}">
      <dgm:prSet/>
      <dgm:spPr/>
      <dgm:t>
        <a:bodyPr/>
        <a:lstStyle/>
        <a:p>
          <a:r>
            <a:rPr lang="en-US" dirty="0"/>
            <a:t>Factor B</a:t>
          </a:r>
        </a:p>
      </dgm:t>
    </dgm:pt>
    <dgm:pt modelId="{17B2E028-34EC-474A-9183-918FB34E44C0}" type="parTrans" cxnId="{B16CF508-244E-47E6-9B1F-34D3866E8E97}">
      <dgm:prSet/>
      <dgm:spPr/>
      <dgm:t>
        <a:bodyPr/>
        <a:lstStyle/>
        <a:p>
          <a:endParaRPr lang="en-US"/>
        </a:p>
      </dgm:t>
    </dgm:pt>
    <dgm:pt modelId="{D83E7B94-1FBC-44C1-B95D-2E7C85EEB5EA}" type="sibTrans" cxnId="{B16CF508-244E-47E6-9B1F-34D3866E8E97}">
      <dgm:prSet/>
      <dgm:spPr/>
      <dgm:t>
        <a:bodyPr/>
        <a:lstStyle/>
        <a:p>
          <a:endParaRPr lang="en-US"/>
        </a:p>
      </dgm:t>
    </dgm:pt>
    <dgm:pt modelId="{DB01EEF4-13E2-4524-B018-C1BFB5B8F3C9}">
      <dgm:prSet/>
      <dgm:spPr/>
      <dgm:t>
        <a:bodyPr/>
        <a:lstStyle/>
        <a:p>
          <a:r>
            <a:rPr lang="en-US" dirty="0"/>
            <a:t>Disease</a:t>
          </a:r>
        </a:p>
      </dgm:t>
    </dgm:pt>
    <dgm:pt modelId="{D3CA5878-087B-4656-9674-2731B4D25801}" type="parTrans" cxnId="{E7029677-E9F5-40C3-9D85-A32E9B22916C}">
      <dgm:prSet/>
      <dgm:spPr/>
      <dgm:t>
        <a:bodyPr/>
        <a:lstStyle/>
        <a:p>
          <a:endParaRPr lang="en-US"/>
        </a:p>
      </dgm:t>
    </dgm:pt>
    <dgm:pt modelId="{3A33EC33-7B4E-4001-A74F-6C9857B792F6}" type="sibTrans" cxnId="{E7029677-E9F5-40C3-9D85-A32E9B22916C}">
      <dgm:prSet/>
      <dgm:spPr/>
      <dgm:t>
        <a:bodyPr/>
        <a:lstStyle/>
        <a:p>
          <a:endParaRPr lang="en-US"/>
        </a:p>
      </dgm:t>
    </dgm:pt>
    <dgm:pt modelId="{193C66A2-FB45-4621-B447-9D335B9BBF26}" type="pres">
      <dgm:prSet presAssocID="{1C7C8906-EE5C-4C91-A159-27C61F88E664}" presName="diagram" presStyleCnt="0">
        <dgm:presLayoutVars>
          <dgm:dir/>
          <dgm:resizeHandles val="exact"/>
        </dgm:presLayoutVars>
      </dgm:prSet>
      <dgm:spPr/>
      <dgm:t>
        <a:bodyPr/>
        <a:lstStyle/>
        <a:p>
          <a:endParaRPr lang="en-US"/>
        </a:p>
      </dgm:t>
    </dgm:pt>
    <dgm:pt modelId="{6C28C34A-4483-43A5-8B1B-F1E81BE59CE2}" type="pres">
      <dgm:prSet presAssocID="{78D4BD04-5075-46C9-945B-D6C7FA697226}" presName="node" presStyleLbl="node1" presStyleIdx="0" presStyleCnt="4" custScaleY="40004" custLinFactNeighborX="-54065" custLinFactNeighborY="3573">
        <dgm:presLayoutVars>
          <dgm:bulletEnabled val="1"/>
        </dgm:presLayoutVars>
      </dgm:prSet>
      <dgm:spPr/>
      <dgm:t>
        <a:bodyPr/>
        <a:lstStyle/>
        <a:p>
          <a:endParaRPr lang="en-US"/>
        </a:p>
      </dgm:t>
    </dgm:pt>
    <dgm:pt modelId="{334B92B8-2B37-4D36-A7E1-AA047D49C88F}" type="pres">
      <dgm:prSet presAssocID="{32AC944A-645C-4144-8F2C-5C9FBBD48542}" presName="sibTrans" presStyleCnt="0"/>
      <dgm:spPr/>
    </dgm:pt>
    <dgm:pt modelId="{726379C9-92B9-4D18-AA28-679744226759}" type="pres">
      <dgm:prSet presAssocID="{17191E2D-0A53-4D51-80BC-B7D2BB6329B8}" presName="node" presStyleLbl="node1" presStyleIdx="1" presStyleCnt="4" custScaleY="42533" custLinFactX="-10026" custLinFactY="69519" custLinFactNeighborX="-100000" custLinFactNeighborY="100000">
        <dgm:presLayoutVars>
          <dgm:bulletEnabled val="1"/>
        </dgm:presLayoutVars>
      </dgm:prSet>
      <dgm:spPr/>
      <dgm:t>
        <a:bodyPr/>
        <a:lstStyle/>
        <a:p>
          <a:endParaRPr lang="en-US"/>
        </a:p>
      </dgm:t>
    </dgm:pt>
    <dgm:pt modelId="{6BFFE22D-0975-41F0-9E37-76B0805B8319}" type="pres">
      <dgm:prSet presAssocID="{78C60DF7-385F-4D44-82C7-6496D1954FDA}" presName="sibTrans" presStyleCnt="0"/>
      <dgm:spPr/>
    </dgm:pt>
    <dgm:pt modelId="{8D68DE9A-C0FA-4A72-B726-FB3FA2EDA24E}" type="pres">
      <dgm:prSet presAssocID="{AC8F130D-D38C-45C1-8E6B-E45FCD5E40EF}" presName="node" presStyleLbl="node1" presStyleIdx="2" presStyleCnt="4" custScaleY="34751" custLinFactNeighborX="-55026" custLinFactNeighborY="-57199">
        <dgm:presLayoutVars>
          <dgm:bulletEnabled val="1"/>
        </dgm:presLayoutVars>
      </dgm:prSet>
      <dgm:spPr/>
      <dgm:t>
        <a:bodyPr/>
        <a:lstStyle/>
        <a:p>
          <a:endParaRPr lang="en-US"/>
        </a:p>
      </dgm:t>
    </dgm:pt>
    <dgm:pt modelId="{42F496C7-1838-431D-AD15-0195F04A2362}" type="pres">
      <dgm:prSet presAssocID="{D83E7B94-1FBC-44C1-B95D-2E7C85EEB5EA}" presName="sibTrans" presStyleCnt="0"/>
      <dgm:spPr/>
    </dgm:pt>
    <dgm:pt modelId="{F44D709C-B5DE-473E-90BB-4EFAF9513EAB}" type="pres">
      <dgm:prSet presAssocID="{DB01EEF4-13E2-4524-B018-C1BFB5B8F3C9}" presName="node" presStyleLbl="node1" presStyleIdx="3" presStyleCnt="4" custScaleX="64806" custScaleY="59354" custLinFactNeighborX="17098" custLinFactNeighborY="-62231">
        <dgm:presLayoutVars>
          <dgm:bulletEnabled val="1"/>
        </dgm:presLayoutVars>
      </dgm:prSet>
      <dgm:spPr/>
      <dgm:t>
        <a:bodyPr/>
        <a:lstStyle/>
        <a:p>
          <a:endParaRPr lang="en-US"/>
        </a:p>
      </dgm:t>
    </dgm:pt>
  </dgm:ptLst>
  <dgm:cxnLst>
    <dgm:cxn modelId="{399CC69D-7E7B-4017-AB18-E93B08B0B342}" srcId="{1C7C8906-EE5C-4C91-A159-27C61F88E664}" destId="{78D4BD04-5075-46C9-945B-D6C7FA697226}" srcOrd="0" destOrd="0" parTransId="{685F9268-7004-44E4-AE79-6385A3DCE984}" sibTransId="{32AC944A-645C-4144-8F2C-5C9FBBD48542}"/>
    <dgm:cxn modelId="{CCB688CD-BD95-4881-9FB5-7BF64AE328C1}" srcId="{1C7C8906-EE5C-4C91-A159-27C61F88E664}" destId="{17191E2D-0A53-4D51-80BC-B7D2BB6329B8}" srcOrd="1" destOrd="0" parTransId="{945CC09B-C43A-412A-B7A9-14115F0FE834}" sibTransId="{78C60DF7-385F-4D44-82C7-6496D1954FDA}"/>
    <dgm:cxn modelId="{B16CF508-244E-47E6-9B1F-34D3866E8E97}" srcId="{1C7C8906-EE5C-4C91-A159-27C61F88E664}" destId="{AC8F130D-D38C-45C1-8E6B-E45FCD5E40EF}" srcOrd="2" destOrd="0" parTransId="{17B2E028-34EC-474A-9183-918FB34E44C0}" sibTransId="{D83E7B94-1FBC-44C1-B95D-2E7C85EEB5EA}"/>
    <dgm:cxn modelId="{0367F464-935E-4D99-868E-2EB672400D01}" type="presOf" srcId="{AC8F130D-D38C-45C1-8E6B-E45FCD5E40EF}" destId="{8D68DE9A-C0FA-4A72-B726-FB3FA2EDA24E}" srcOrd="0" destOrd="0" presId="urn:microsoft.com/office/officeart/2005/8/layout/default#2"/>
    <dgm:cxn modelId="{E7029677-E9F5-40C3-9D85-A32E9B22916C}" srcId="{1C7C8906-EE5C-4C91-A159-27C61F88E664}" destId="{DB01EEF4-13E2-4524-B018-C1BFB5B8F3C9}" srcOrd="3" destOrd="0" parTransId="{D3CA5878-087B-4656-9674-2731B4D25801}" sibTransId="{3A33EC33-7B4E-4001-A74F-6C9857B792F6}"/>
    <dgm:cxn modelId="{6FDA5904-0D56-46FC-88B1-A9F2B59168E5}" type="presOf" srcId="{1C7C8906-EE5C-4C91-A159-27C61F88E664}" destId="{193C66A2-FB45-4621-B447-9D335B9BBF26}" srcOrd="0" destOrd="0" presId="urn:microsoft.com/office/officeart/2005/8/layout/default#2"/>
    <dgm:cxn modelId="{D4AF6D9E-3CEE-4CAF-89CE-A0DBC760266E}" type="presOf" srcId="{17191E2D-0A53-4D51-80BC-B7D2BB6329B8}" destId="{726379C9-92B9-4D18-AA28-679744226759}" srcOrd="0" destOrd="0" presId="urn:microsoft.com/office/officeart/2005/8/layout/default#2"/>
    <dgm:cxn modelId="{31C32509-87CA-48BB-B04C-E788D2F7E544}" type="presOf" srcId="{DB01EEF4-13E2-4524-B018-C1BFB5B8F3C9}" destId="{F44D709C-B5DE-473E-90BB-4EFAF9513EAB}" srcOrd="0" destOrd="0" presId="urn:microsoft.com/office/officeart/2005/8/layout/default#2"/>
    <dgm:cxn modelId="{1EBA0B31-19D2-40BC-94A0-964DF09E160A}" type="presOf" srcId="{78D4BD04-5075-46C9-945B-D6C7FA697226}" destId="{6C28C34A-4483-43A5-8B1B-F1E81BE59CE2}" srcOrd="0" destOrd="0" presId="urn:microsoft.com/office/officeart/2005/8/layout/default#2"/>
    <dgm:cxn modelId="{7462D720-F7C3-4363-8D0D-A90E37E94D00}" type="presParOf" srcId="{193C66A2-FB45-4621-B447-9D335B9BBF26}" destId="{6C28C34A-4483-43A5-8B1B-F1E81BE59CE2}" srcOrd="0" destOrd="0" presId="urn:microsoft.com/office/officeart/2005/8/layout/default#2"/>
    <dgm:cxn modelId="{5C66E248-3644-4B56-B6EA-9FD37990B6A0}" type="presParOf" srcId="{193C66A2-FB45-4621-B447-9D335B9BBF26}" destId="{334B92B8-2B37-4D36-A7E1-AA047D49C88F}" srcOrd="1" destOrd="0" presId="urn:microsoft.com/office/officeart/2005/8/layout/default#2"/>
    <dgm:cxn modelId="{AA573F87-58C2-44E0-8F87-0BCDFA02BCA7}" type="presParOf" srcId="{193C66A2-FB45-4621-B447-9D335B9BBF26}" destId="{726379C9-92B9-4D18-AA28-679744226759}" srcOrd="2" destOrd="0" presId="urn:microsoft.com/office/officeart/2005/8/layout/default#2"/>
    <dgm:cxn modelId="{1792E071-650B-41E3-A4CB-DA91F570A3A6}" type="presParOf" srcId="{193C66A2-FB45-4621-B447-9D335B9BBF26}" destId="{6BFFE22D-0975-41F0-9E37-76B0805B8319}" srcOrd="3" destOrd="0" presId="urn:microsoft.com/office/officeart/2005/8/layout/default#2"/>
    <dgm:cxn modelId="{F127B1D5-D301-475F-9981-A6D94EB0838A}" type="presParOf" srcId="{193C66A2-FB45-4621-B447-9D335B9BBF26}" destId="{8D68DE9A-C0FA-4A72-B726-FB3FA2EDA24E}" srcOrd="4" destOrd="0" presId="urn:microsoft.com/office/officeart/2005/8/layout/default#2"/>
    <dgm:cxn modelId="{F44EA50D-C7A0-4013-8046-0399D7256A7D}" type="presParOf" srcId="{193C66A2-FB45-4621-B447-9D335B9BBF26}" destId="{42F496C7-1838-431D-AD15-0195F04A2362}" srcOrd="5" destOrd="0" presId="urn:microsoft.com/office/officeart/2005/8/layout/default#2"/>
    <dgm:cxn modelId="{75F066A8-CB11-4064-B644-2FE1504FE473}" type="presParOf" srcId="{193C66A2-FB45-4621-B447-9D335B9BBF26}" destId="{F44D709C-B5DE-473E-90BB-4EFAF9513EAB}" srcOrd="6" destOrd="0" presId="urn:microsoft.com/office/officeart/2005/8/layout/defaul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2FBFF7-2F33-4C21-88CF-06A6143D1BCB}" type="doc">
      <dgm:prSet loTypeId="urn:microsoft.com/office/officeart/2005/8/layout/default#3" loCatId="list" qsTypeId="urn:microsoft.com/office/officeart/2005/8/quickstyle/simple5" qsCatId="simple" csTypeId="urn:microsoft.com/office/officeart/2005/8/colors/accent1_2" csCatId="accent1" phldr="1"/>
      <dgm:spPr/>
      <dgm:t>
        <a:bodyPr/>
        <a:lstStyle/>
        <a:p>
          <a:endParaRPr lang="en-US"/>
        </a:p>
      </dgm:t>
    </dgm:pt>
    <dgm:pt modelId="{F6B81265-C3E2-4250-8AF0-4916AD7A55F0}">
      <dgm:prSet phldrT="[Text]"/>
      <dgm:spPr/>
      <dgm:t>
        <a:bodyPr/>
        <a:lstStyle/>
        <a:p>
          <a:r>
            <a:rPr lang="en-US" dirty="0"/>
            <a:t>Factor A</a:t>
          </a:r>
        </a:p>
      </dgm:t>
    </dgm:pt>
    <dgm:pt modelId="{F396C70A-92BA-4DC1-AB1D-4017DAAA1C27}" type="parTrans" cxnId="{6F34F134-7EFA-4610-9FD3-59AE34EABE7B}">
      <dgm:prSet/>
      <dgm:spPr/>
      <dgm:t>
        <a:bodyPr/>
        <a:lstStyle/>
        <a:p>
          <a:endParaRPr lang="en-US"/>
        </a:p>
      </dgm:t>
    </dgm:pt>
    <dgm:pt modelId="{50D6ADD1-4B54-48DB-8312-203A97CC3430}" type="sibTrans" cxnId="{6F34F134-7EFA-4610-9FD3-59AE34EABE7B}">
      <dgm:prSet/>
      <dgm:spPr/>
      <dgm:t>
        <a:bodyPr/>
        <a:lstStyle/>
        <a:p>
          <a:endParaRPr lang="en-US"/>
        </a:p>
      </dgm:t>
    </dgm:pt>
    <dgm:pt modelId="{2357A4AD-A5FA-462D-B54C-3FAB49C314AE}">
      <dgm:prSet phldrT="[Text]"/>
      <dgm:spPr/>
      <dgm:t>
        <a:bodyPr/>
        <a:lstStyle/>
        <a:p>
          <a:r>
            <a:rPr lang="en-US" dirty="0"/>
            <a:t>Factor B</a:t>
          </a:r>
        </a:p>
      </dgm:t>
    </dgm:pt>
    <dgm:pt modelId="{0D43BD84-1E40-469A-84E7-F7DC996EEAB5}" type="parTrans" cxnId="{31919BAE-9FEB-416D-B4AE-34EBFEBF6114}">
      <dgm:prSet/>
      <dgm:spPr/>
      <dgm:t>
        <a:bodyPr/>
        <a:lstStyle/>
        <a:p>
          <a:endParaRPr lang="en-US"/>
        </a:p>
      </dgm:t>
    </dgm:pt>
    <dgm:pt modelId="{2E12188C-0849-43DC-B876-15DAFD7D2715}" type="sibTrans" cxnId="{31919BAE-9FEB-416D-B4AE-34EBFEBF6114}">
      <dgm:prSet/>
      <dgm:spPr/>
      <dgm:t>
        <a:bodyPr/>
        <a:lstStyle/>
        <a:p>
          <a:endParaRPr lang="en-US"/>
        </a:p>
      </dgm:t>
    </dgm:pt>
    <dgm:pt modelId="{BC838DB7-7B0A-4847-969D-495050EE7A29}">
      <dgm:prSet phldrT="[Text]"/>
      <dgm:spPr/>
      <dgm:t>
        <a:bodyPr/>
        <a:lstStyle/>
        <a:p>
          <a:r>
            <a:rPr lang="en-US" dirty="0"/>
            <a:t>Disease </a:t>
          </a:r>
        </a:p>
      </dgm:t>
    </dgm:pt>
    <dgm:pt modelId="{7EEB4B60-B146-4C52-8D04-AAC38790CC8D}" type="parTrans" cxnId="{11E2FFE8-E680-48CC-94E7-E6BBE1E57D76}">
      <dgm:prSet/>
      <dgm:spPr/>
      <dgm:t>
        <a:bodyPr/>
        <a:lstStyle/>
        <a:p>
          <a:endParaRPr lang="en-US"/>
        </a:p>
      </dgm:t>
    </dgm:pt>
    <dgm:pt modelId="{7112F67B-BAA5-4365-90CD-C0823A8443BF}" type="sibTrans" cxnId="{11E2FFE8-E680-48CC-94E7-E6BBE1E57D76}">
      <dgm:prSet/>
      <dgm:spPr/>
      <dgm:t>
        <a:bodyPr/>
        <a:lstStyle/>
        <a:p>
          <a:endParaRPr lang="en-US"/>
        </a:p>
      </dgm:t>
    </dgm:pt>
    <dgm:pt modelId="{CDF181C6-A959-4158-AEA9-DD074CA52AFE}">
      <dgm:prSet phldrT="[Text]"/>
      <dgm:spPr/>
      <dgm:t>
        <a:bodyPr/>
        <a:lstStyle/>
        <a:p>
          <a:r>
            <a:rPr lang="en-US" dirty="0"/>
            <a:t>Factor C</a:t>
          </a:r>
        </a:p>
      </dgm:t>
    </dgm:pt>
    <dgm:pt modelId="{6928D90F-2B21-4499-8C1D-BA3F0321C622}" type="parTrans" cxnId="{9E6F5D4E-1971-41A1-BB71-5698E34461E0}">
      <dgm:prSet/>
      <dgm:spPr/>
      <dgm:t>
        <a:bodyPr/>
        <a:lstStyle/>
        <a:p>
          <a:endParaRPr lang="en-US"/>
        </a:p>
      </dgm:t>
    </dgm:pt>
    <dgm:pt modelId="{8EAACB9F-8F8E-4F58-819E-CB0B71F3BF45}" type="sibTrans" cxnId="{9E6F5D4E-1971-41A1-BB71-5698E34461E0}">
      <dgm:prSet/>
      <dgm:spPr/>
      <dgm:t>
        <a:bodyPr/>
        <a:lstStyle/>
        <a:p>
          <a:endParaRPr lang="en-US"/>
        </a:p>
      </dgm:t>
    </dgm:pt>
    <dgm:pt modelId="{3E8FFCEC-B3F6-4ACD-9A6E-1781E781FD1D}">
      <dgm:prSet phldrT="[Text]"/>
      <dgm:spPr/>
      <dgm:t>
        <a:bodyPr/>
        <a:lstStyle/>
        <a:p>
          <a:r>
            <a:rPr lang="en-US" dirty="0"/>
            <a:t>Factor D</a:t>
          </a:r>
        </a:p>
      </dgm:t>
    </dgm:pt>
    <dgm:pt modelId="{F463607D-5907-4169-B1E8-7647F20C5798}" type="parTrans" cxnId="{5700F9D1-F371-4FB4-82F3-9B1E5977683A}">
      <dgm:prSet/>
      <dgm:spPr/>
      <dgm:t>
        <a:bodyPr/>
        <a:lstStyle/>
        <a:p>
          <a:endParaRPr lang="en-US"/>
        </a:p>
      </dgm:t>
    </dgm:pt>
    <dgm:pt modelId="{E4532206-C6EF-4C3E-B329-429C9C5A056C}" type="sibTrans" cxnId="{5700F9D1-F371-4FB4-82F3-9B1E5977683A}">
      <dgm:prSet/>
      <dgm:spPr/>
      <dgm:t>
        <a:bodyPr/>
        <a:lstStyle/>
        <a:p>
          <a:endParaRPr lang="en-US"/>
        </a:p>
      </dgm:t>
    </dgm:pt>
    <dgm:pt modelId="{4C3EC752-26C9-4DF9-9A92-DFE97FD2CA27}">
      <dgm:prSet/>
      <dgm:spPr/>
      <dgm:t>
        <a:bodyPr/>
        <a:lstStyle/>
        <a:p>
          <a:r>
            <a:rPr lang="en-US" dirty="0"/>
            <a:t>Factor E</a:t>
          </a:r>
        </a:p>
      </dgm:t>
    </dgm:pt>
    <dgm:pt modelId="{DE7E6622-ECD5-4097-A731-795F99F97FE5}" type="parTrans" cxnId="{C04A16A0-61FE-4E78-9F89-F01C36423997}">
      <dgm:prSet/>
      <dgm:spPr/>
      <dgm:t>
        <a:bodyPr/>
        <a:lstStyle/>
        <a:p>
          <a:endParaRPr lang="en-US"/>
        </a:p>
      </dgm:t>
    </dgm:pt>
    <dgm:pt modelId="{D88B68E6-437B-417F-896F-E6EFD5F5F31A}" type="sibTrans" cxnId="{C04A16A0-61FE-4E78-9F89-F01C36423997}">
      <dgm:prSet/>
      <dgm:spPr/>
      <dgm:t>
        <a:bodyPr/>
        <a:lstStyle/>
        <a:p>
          <a:endParaRPr lang="en-US"/>
        </a:p>
      </dgm:t>
    </dgm:pt>
    <dgm:pt modelId="{8D8AD3DF-CAFC-4398-A3C4-D088832F15C5}">
      <dgm:prSet/>
      <dgm:spPr/>
      <dgm:t>
        <a:bodyPr/>
        <a:lstStyle/>
        <a:p>
          <a:r>
            <a:rPr lang="en-US" dirty="0"/>
            <a:t>Factor F</a:t>
          </a:r>
        </a:p>
      </dgm:t>
    </dgm:pt>
    <dgm:pt modelId="{F52DEE99-275D-4075-8334-33FA5893A602}" type="parTrans" cxnId="{672868A0-9180-474E-B562-63B543124EFC}">
      <dgm:prSet/>
      <dgm:spPr/>
      <dgm:t>
        <a:bodyPr/>
        <a:lstStyle/>
        <a:p>
          <a:endParaRPr lang="en-US"/>
        </a:p>
      </dgm:t>
    </dgm:pt>
    <dgm:pt modelId="{005DDB44-923F-4CEC-938A-909B2121EF26}" type="sibTrans" cxnId="{672868A0-9180-474E-B562-63B543124EFC}">
      <dgm:prSet/>
      <dgm:spPr/>
      <dgm:t>
        <a:bodyPr/>
        <a:lstStyle/>
        <a:p>
          <a:endParaRPr lang="en-US"/>
        </a:p>
      </dgm:t>
    </dgm:pt>
    <dgm:pt modelId="{0581F49C-768E-4369-BCDC-118029FAA39E}" type="pres">
      <dgm:prSet presAssocID="{032FBFF7-2F33-4C21-88CF-06A6143D1BCB}" presName="diagram" presStyleCnt="0">
        <dgm:presLayoutVars>
          <dgm:dir/>
          <dgm:resizeHandles val="exact"/>
        </dgm:presLayoutVars>
      </dgm:prSet>
      <dgm:spPr/>
      <dgm:t>
        <a:bodyPr/>
        <a:lstStyle/>
        <a:p>
          <a:endParaRPr lang="en-US"/>
        </a:p>
      </dgm:t>
    </dgm:pt>
    <dgm:pt modelId="{46957F83-4E47-4366-94FB-2119A2839C34}" type="pres">
      <dgm:prSet presAssocID="{F6B81265-C3E2-4250-8AF0-4916AD7A55F0}" presName="node" presStyleLbl="node1" presStyleIdx="0" presStyleCnt="7" custScaleY="50843" custLinFactNeighborX="-18672" custLinFactNeighborY="-12689">
        <dgm:presLayoutVars>
          <dgm:bulletEnabled val="1"/>
        </dgm:presLayoutVars>
      </dgm:prSet>
      <dgm:spPr/>
      <dgm:t>
        <a:bodyPr/>
        <a:lstStyle/>
        <a:p>
          <a:endParaRPr lang="en-US"/>
        </a:p>
      </dgm:t>
    </dgm:pt>
    <dgm:pt modelId="{3B220467-09E4-429D-A753-CF9A28328FFA}" type="pres">
      <dgm:prSet presAssocID="{50D6ADD1-4B54-48DB-8312-203A97CC3430}" presName="sibTrans" presStyleCnt="0"/>
      <dgm:spPr/>
    </dgm:pt>
    <dgm:pt modelId="{97E0086A-9525-4E61-8191-7713C86AC590}" type="pres">
      <dgm:prSet presAssocID="{2357A4AD-A5FA-462D-B54C-3FAB49C314AE}" presName="node" presStyleLbl="node1" presStyleIdx="1" presStyleCnt="7" custScaleY="58274" custLinFactNeighborX="-1955" custLinFactNeighborY="-8973">
        <dgm:presLayoutVars>
          <dgm:bulletEnabled val="1"/>
        </dgm:presLayoutVars>
      </dgm:prSet>
      <dgm:spPr/>
      <dgm:t>
        <a:bodyPr/>
        <a:lstStyle/>
        <a:p>
          <a:endParaRPr lang="en-US"/>
        </a:p>
      </dgm:t>
    </dgm:pt>
    <dgm:pt modelId="{0743C138-90C6-42C5-A8B0-1585CE1CAC77}" type="pres">
      <dgm:prSet presAssocID="{2E12188C-0849-43DC-B876-15DAFD7D2715}" presName="sibTrans" presStyleCnt="0"/>
      <dgm:spPr/>
    </dgm:pt>
    <dgm:pt modelId="{9403797A-E3BB-4285-AE05-C5615421DD22}" type="pres">
      <dgm:prSet presAssocID="{BC838DB7-7B0A-4847-969D-495050EE7A29}" presName="node" presStyleLbl="node1" presStyleIdx="2" presStyleCnt="7" custScaleX="69668" custLinFactY="17839" custLinFactNeighborX="14100" custLinFactNeighborY="100000">
        <dgm:presLayoutVars>
          <dgm:bulletEnabled val="1"/>
        </dgm:presLayoutVars>
      </dgm:prSet>
      <dgm:spPr/>
      <dgm:t>
        <a:bodyPr/>
        <a:lstStyle/>
        <a:p>
          <a:endParaRPr lang="en-US"/>
        </a:p>
      </dgm:t>
    </dgm:pt>
    <dgm:pt modelId="{2304C34D-39D4-4278-9709-B52E3B79E7F4}" type="pres">
      <dgm:prSet presAssocID="{7112F67B-BAA5-4365-90CD-C0823A8443BF}" presName="sibTrans" presStyleCnt="0"/>
      <dgm:spPr/>
    </dgm:pt>
    <dgm:pt modelId="{447BB89B-7E1A-4B7D-8948-B3E5F6A7BBBE}" type="pres">
      <dgm:prSet presAssocID="{CDF181C6-A959-4158-AEA9-DD074CA52AFE}" presName="node" presStyleLbl="node1" presStyleIdx="3" presStyleCnt="7" custScaleY="49829" custLinFactNeighborX="-21121" custLinFactNeighborY="2337">
        <dgm:presLayoutVars>
          <dgm:bulletEnabled val="1"/>
        </dgm:presLayoutVars>
      </dgm:prSet>
      <dgm:spPr/>
      <dgm:t>
        <a:bodyPr/>
        <a:lstStyle/>
        <a:p>
          <a:endParaRPr lang="en-US"/>
        </a:p>
      </dgm:t>
    </dgm:pt>
    <dgm:pt modelId="{2665852F-C569-49F3-A01B-36C375CA2AEB}" type="pres">
      <dgm:prSet presAssocID="{8EAACB9F-8F8E-4F58-819E-CB0B71F3BF45}" presName="sibTrans" presStyleCnt="0"/>
      <dgm:spPr/>
    </dgm:pt>
    <dgm:pt modelId="{102D6710-D587-4051-8B2F-B55A4C24B517}" type="pres">
      <dgm:prSet presAssocID="{3E8FFCEC-B3F6-4ACD-9A6E-1781E781FD1D}" presName="node" presStyleLbl="node1" presStyleIdx="4" presStyleCnt="7" custScaleY="53576" custLinFactNeighborX="13211" custLinFactNeighborY="463">
        <dgm:presLayoutVars>
          <dgm:bulletEnabled val="1"/>
        </dgm:presLayoutVars>
      </dgm:prSet>
      <dgm:spPr/>
      <dgm:t>
        <a:bodyPr/>
        <a:lstStyle/>
        <a:p>
          <a:endParaRPr lang="en-US"/>
        </a:p>
      </dgm:t>
    </dgm:pt>
    <dgm:pt modelId="{3552EC4F-E53E-4E35-8AC8-03A332061B6B}" type="pres">
      <dgm:prSet presAssocID="{E4532206-C6EF-4C3E-B329-429C9C5A056C}" presName="sibTrans" presStyleCnt="0"/>
      <dgm:spPr/>
    </dgm:pt>
    <dgm:pt modelId="{D609F382-F73E-4C96-B555-8CE2B427B0BF}" type="pres">
      <dgm:prSet presAssocID="{4C3EC752-26C9-4DF9-9A92-DFE97FD2CA27}" presName="node" presStyleLbl="node1" presStyleIdx="5" presStyleCnt="7" custScaleY="62300" custLinFactX="-100000" custLinFactNeighborX="-127594" custLinFactNeighborY="99606">
        <dgm:presLayoutVars>
          <dgm:bulletEnabled val="1"/>
        </dgm:presLayoutVars>
      </dgm:prSet>
      <dgm:spPr/>
      <dgm:t>
        <a:bodyPr/>
        <a:lstStyle/>
        <a:p>
          <a:endParaRPr lang="en-US"/>
        </a:p>
      </dgm:t>
    </dgm:pt>
    <dgm:pt modelId="{47EE58D2-3D62-449A-8EEF-BF3E36AFC0D4}" type="pres">
      <dgm:prSet presAssocID="{D88B68E6-437B-417F-896F-E6EFD5F5F31A}" presName="sibTrans" presStyleCnt="0"/>
      <dgm:spPr/>
    </dgm:pt>
    <dgm:pt modelId="{A3855D68-E7B6-490E-A955-0CEDA3825BB8}" type="pres">
      <dgm:prSet presAssocID="{8D8AD3DF-CAFC-4398-A3C4-D088832F15C5}" presName="node" presStyleLbl="node1" presStyleIdx="6" presStyleCnt="7" custScaleY="59780" custLinFactNeighborX="13211" custLinFactNeighborY="20639">
        <dgm:presLayoutVars>
          <dgm:bulletEnabled val="1"/>
        </dgm:presLayoutVars>
      </dgm:prSet>
      <dgm:spPr/>
      <dgm:t>
        <a:bodyPr/>
        <a:lstStyle/>
        <a:p>
          <a:endParaRPr lang="en-US"/>
        </a:p>
      </dgm:t>
    </dgm:pt>
  </dgm:ptLst>
  <dgm:cxnLst>
    <dgm:cxn modelId="{668367F0-F6D1-4E8C-81CB-6FE6B8B753C2}" type="presOf" srcId="{4C3EC752-26C9-4DF9-9A92-DFE97FD2CA27}" destId="{D609F382-F73E-4C96-B555-8CE2B427B0BF}" srcOrd="0" destOrd="0" presId="urn:microsoft.com/office/officeart/2005/8/layout/default#3"/>
    <dgm:cxn modelId="{C55628C4-C003-43D6-8741-8352290B5CB6}" type="presOf" srcId="{CDF181C6-A959-4158-AEA9-DD074CA52AFE}" destId="{447BB89B-7E1A-4B7D-8948-B3E5F6A7BBBE}" srcOrd="0" destOrd="0" presId="urn:microsoft.com/office/officeart/2005/8/layout/default#3"/>
    <dgm:cxn modelId="{5700F9D1-F371-4FB4-82F3-9B1E5977683A}" srcId="{032FBFF7-2F33-4C21-88CF-06A6143D1BCB}" destId="{3E8FFCEC-B3F6-4ACD-9A6E-1781E781FD1D}" srcOrd="4" destOrd="0" parTransId="{F463607D-5907-4169-B1E8-7647F20C5798}" sibTransId="{E4532206-C6EF-4C3E-B329-429C9C5A056C}"/>
    <dgm:cxn modelId="{6F34F134-7EFA-4610-9FD3-59AE34EABE7B}" srcId="{032FBFF7-2F33-4C21-88CF-06A6143D1BCB}" destId="{F6B81265-C3E2-4250-8AF0-4916AD7A55F0}" srcOrd="0" destOrd="0" parTransId="{F396C70A-92BA-4DC1-AB1D-4017DAAA1C27}" sibTransId="{50D6ADD1-4B54-48DB-8312-203A97CC3430}"/>
    <dgm:cxn modelId="{31919BAE-9FEB-416D-B4AE-34EBFEBF6114}" srcId="{032FBFF7-2F33-4C21-88CF-06A6143D1BCB}" destId="{2357A4AD-A5FA-462D-B54C-3FAB49C314AE}" srcOrd="1" destOrd="0" parTransId="{0D43BD84-1E40-469A-84E7-F7DC996EEAB5}" sibTransId="{2E12188C-0849-43DC-B876-15DAFD7D2715}"/>
    <dgm:cxn modelId="{92C09719-FC0B-46EE-983E-419BE47CF722}" type="presOf" srcId="{BC838DB7-7B0A-4847-969D-495050EE7A29}" destId="{9403797A-E3BB-4285-AE05-C5615421DD22}" srcOrd="0" destOrd="0" presId="urn:microsoft.com/office/officeart/2005/8/layout/default#3"/>
    <dgm:cxn modelId="{8FCA2B05-0456-4A00-8EE9-32DC272DE715}" type="presOf" srcId="{2357A4AD-A5FA-462D-B54C-3FAB49C314AE}" destId="{97E0086A-9525-4E61-8191-7713C86AC590}" srcOrd="0" destOrd="0" presId="urn:microsoft.com/office/officeart/2005/8/layout/default#3"/>
    <dgm:cxn modelId="{11E2FFE8-E680-48CC-94E7-E6BBE1E57D76}" srcId="{032FBFF7-2F33-4C21-88CF-06A6143D1BCB}" destId="{BC838DB7-7B0A-4847-969D-495050EE7A29}" srcOrd="2" destOrd="0" parTransId="{7EEB4B60-B146-4C52-8D04-AAC38790CC8D}" sibTransId="{7112F67B-BAA5-4365-90CD-C0823A8443BF}"/>
    <dgm:cxn modelId="{9E6F5D4E-1971-41A1-BB71-5698E34461E0}" srcId="{032FBFF7-2F33-4C21-88CF-06A6143D1BCB}" destId="{CDF181C6-A959-4158-AEA9-DD074CA52AFE}" srcOrd="3" destOrd="0" parTransId="{6928D90F-2B21-4499-8C1D-BA3F0321C622}" sibTransId="{8EAACB9F-8F8E-4F58-819E-CB0B71F3BF45}"/>
    <dgm:cxn modelId="{672868A0-9180-474E-B562-63B543124EFC}" srcId="{032FBFF7-2F33-4C21-88CF-06A6143D1BCB}" destId="{8D8AD3DF-CAFC-4398-A3C4-D088832F15C5}" srcOrd="6" destOrd="0" parTransId="{F52DEE99-275D-4075-8334-33FA5893A602}" sibTransId="{005DDB44-923F-4CEC-938A-909B2121EF26}"/>
    <dgm:cxn modelId="{B95BCF13-F551-4170-89A5-556D4D62436B}" type="presOf" srcId="{3E8FFCEC-B3F6-4ACD-9A6E-1781E781FD1D}" destId="{102D6710-D587-4051-8B2F-B55A4C24B517}" srcOrd="0" destOrd="0" presId="urn:microsoft.com/office/officeart/2005/8/layout/default#3"/>
    <dgm:cxn modelId="{C04A16A0-61FE-4E78-9F89-F01C36423997}" srcId="{032FBFF7-2F33-4C21-88CF-06A6143D1BCB}" destId="{4C3EC752-26C9-4DF9-9A92-DFE97FD2CA27}" srcOrd="5" destOrd="0" parTransId="{DE7E6622-ECD5-4097-A731-795F99F97FE5}" sibTransId="{D88B68E6-437B-417F-896F-E6EFD5F5F31A}"/>
    <dgm:cxn modelId="{943A2FE0-E0F7-4420-9728-7EAB6A5886CD}" type="presOf" srcId="{F6B81265-C3E2-4250-8AF0-4916AD7A55F0}" destId="{46957F83-4E47-4366-94FB-2119A2839C34}" srcOrd="0" destOrd="0" presId="urn:microsoft.com/office/officeart/2005/8/layout/default#3"/>
    <dgm:cxn modelId="{087EAAF2-9526-42E2-845D-F13751501DEA}" type="presOf" srcId="{032FBFF7-2F33-4C21-88CF-06A6143D1BCB}" destId="{0581F49C-768E-4369-BCDC-118029FAA39E}" srcOrd="0" destOrd="0" presId="urn:microsoft.com/office/officeart/2005/8/layout/default#3"/>
    <dgm:cxn modelId="{8A7612C1-4C53-4839-AC82-A8939A6B7999}" type="presOf" srcId="{8D8AD3DF-CAFC-4398-A3C4-D088832F15C5}" destId="{A3855D68-E7B6-490E-A955-0CEDA3825BB8}" srcOrd="0" destOrd="0" presId="urn:microsoft.com/office/officeart/2005/8/layout/default#3"/>
    <dgm:cxn modelId="{AE3F03D0-0CD0-4ECD-B0B2-6FDDE47CF580}" type="presParOf" srcId="{0581F49C-768E-4369-BCDC-118029FAA39E}" destId="{46957F83-4E47-4366-94FB-2119A2839C34}" srcOrd="0" destOrd="0" presId="urn:microsoft.com/office/officeart/2005/8/layout/default#3"/>
    <dgm:cxn modelId="{74005013-7407-4F19-8B1C-7CCCE365BC12}" type="presParOf" srcId="{0581F49C-768E-4369-BCDC-118029FAA39E}" destId="{3B220467-09E4-429D-A753-CF9A28328FFA}" srcOrd="1" destOrd="0" presId="urn:microsoft.com/office/officeart/2005/8/layout/default#3"/>
    <dgm:cxn modelId="{AEF6AB0D-DB3E-4B29-AF55-5C39564ECA91}" type="presParOf" srcId="{0581F49C-768E-4369-BCDC-118029FAA39E}" destId="{97E0086A-9525-4E61-8191-7713C86AC590}" srcOrd="2" destOrd="0" presId="urn:microsoft.com/office/officeart/2005/8/layout/default#3"/>
    <dgm:cxn modelId="{934E09A0-2197-4ACA-9866-E104F315C795}" type="presParOf" srcId="{0581F49C-768E-4369-BCDC-118029FAA39E}" destId="{0743C138-90C6-42C5-A8B0-1585CE1CAC77}" srcOrd="3" destOrd="0" presId="urn:microsoft.com/office/officeart/2005/8/layout/default#3"/>
    <dgm:cxn modelId="{72F5425D-B839-49F8-AC8F-DE8C08CA6391}" type="presParOf" srcId="{0581F49C-768E-4369-BCDC-118029FAA39E}" destId="{9403797A-E3BB-4285-AE05-C5615421DD22}" srcOrd="4" destOrd="0" presId="urn:microsoft.com/office/officeart/2005/8/layout/default#3"/>
    <dgm:cxn modelId="{39F3C10C-DF78-4BA8-A5D6-6E365C10F2E3}" type="presParOf" srcId="{0581F49C-768E-4369-BCDC-118029FAA39E}" destId="{2304C34D-39D4-4278-9709-B52E3B79E7F4}" srcOrd="5" destOrd="0" presId="urn:microsoft.com/office/officeart/2005/8/layout/default#3"/>
    <dgm:cxn modelId="{AE196144-5956-4A8A-8726-8A286627DAA2}" type="presParOf" srcId="{0581F49C-768E-4369-BCDC-118029FAA39E}" destId="{447BB89B-7E1A-4B7D-8948-B3E5F6A7BBBE}" srcOrd="6" destOrd="0" presId="urn:microsoft.com/office/officeart/2005/8/layout/default#3"/>
    <dgm:cxn modelId="{93D2033F-6AEC-4ABA-8178-05ADAAD00EAE}" type="presParOf" srcId="{0581F49C-768E-4369-BCDC-118029FAA39E}" destId="{2665852F-C569-49F3-A01B-36C375CA2AEB}" srcOrd="7" destOrd="0" presId="urn:microsoft.com/office/officeart/2005/8/layout/default#3"/>
    <dgm:cxn modelId="{3E7B64FE-3FB1-47AB-A368-6D19A1742370}" type="presParOf" srcId="{0581F49C-768E-4369-BCDC-118029FAA39E}" destId="{102D6710-D587-4051-8B2F-B55A4C24B517}" srcOrd="8" destOrd="0" presId="urn:microsoft.com/office/officeart/2005/8/layout/default#3"/>
    <dgm:cxn modelId="{65BB6A7E-2779-4DCF-A1FC-0F243C2A86D2}" type="presParOf" srcId="{0581F49C-768E-4369-BCDC-118029FAA39E}" destId="{3552EC4F-E53E-4E35-8AC8-03A332061B6B}" srcOrd="9" destOrd="0" presId="urn:microsoft.com/office/officeart/2005/8/layout/default#3"/>
    <dgm:cxn modelId="{69C65E06-4980-4D52-AA49-2912A6D40686}" type="presParOf" srcId="{0581F49C-768E-4369-BCDC-118029FAA39E}" destId="{D609F382-F73E-4C96-B555-8CE2B427B0BF}" srcOrd="10" destOrd="0" presId="urn:microsoft.com/office/officeart/2005/8/layout/default#3"/>
    <dgm:cxn modelId="{6D0C0A64-AA20-46FD-82A5-135BB822E29E}" type="presParOf" srcId="{0581F49C-768E-4369-BCDC-118029FAA39E}" destId="{47EE58D2-3D62-449A-8EEF-BF3E36AFC0D4}" srcOrd="11" destOrd="0" presId="urn:microsoft.com/office/officeart/2005/8/layout/default#3"/>
    <dgm:cxn modelId="{D8D29090-DE00-47E1-BDBA-5A4FBEB9CD25}" type="presParOf" srcId="{0581F49C-768E-4369-BCDC-118029FAA39E}" destId="{A3855D68-E7B6-490E-A955-0CEDA3825BB8}" srcOrd="12"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EDF61-6350-4BA7-9B6B-2633F4CE18C2}">
      <dsp:nvSpPr>
        <dsp:cNvPr id="0" name=""/>
        <dsp:cNvSpPr/>
      </dsp:nvSpPr>
      <dsp:spPr>
        <a:xfrm>
          <a:off x="1190" y="114597"/>
          <a:ext cx="2539007" cy="15234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Factor A</a:t>
          </a:r>
        </a:p>
      </dsp:txBody>
      <dsp:txXfrm>
        <a:off x="45809" y="159216"/>
        <a:ext cx="2449769" cy="1434166"/>
      </dsp:txXfrm>
    </dsp:sp>
    <dsp:sp modelId="{DF097528-2CE3-4102-9C4F-8ED568716DE0}">
      <dsp:nvSpPr>
        <dsp:cNvPr id="0" name=""/>
        <dsp:cNvSpPr/>
      </dsp:nvSpPr>
      <dsp:spPr>
        <a:xfrm>
          <a:off x="2794099" y="561463"/>
          <a:ext cx="538269" cy="6296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2794099" y="687398"/>
        <a:ext cx="376788" cy="377803"/>
      </dsp:txXfrm>
    </dsp:sp>
    <dsp:sp modelId="{9B7F17C1-3C68-4AF7-A4DA-BA2E4B657C28}">
      <dsp:nvSpPr>
        <dsp:cNvPr id="0" name=""/>
        <dsp:cNvSpPr/>
      </dsp:nvSpPr>
      <dsp:spPr>
        <a:xfrm>
          <a:off x="3555801" y="114597"/>
          <a:ext cx="2539007" cy="15234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t>Disease</a:t>
          </a:r>
        </a:p>
      </dsp:txBody>
      <dsp:txXfrm>
        <a:off x="3600420" y="159216"/>
        <a:ext cx="2449769" cy="1434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8C34A-4483-43A5-8B1B-F1E81BE59CE2}">
      <dsp:nvSpPr>
        <dsp:cNvPr id="0" name=""/>
        <dsp:cNvSpPr/>
      </dsp:nvSpPr>
      <dsp:spPr>
        <a:xfrm>
          <a:off x="1" y="76191"/>
          <a:ext cx="3551336" cy="852406"/>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Factor A </a:t>
          </a:r>
        </a:p>
      </dsp:txBody>
      <dsp:txXfrm>
        <a:off x="1" y="76191"/>
        <a:ext cx="3551336" cy="852406"/>
      </dsp:txXfrm>
    </dsp:sp>
    <dsp:sp modelId="{726379C9-92B9-4D18-AA28-679744226759}">
      <dsp:nvSpPr>
        <dsp:cNvPr id="0" name=""/>
        <dsp:cNvSpPr/>
      </dsp:nvSpPr>
      <dsp:spPr>
        <a:xfrm>
          <a:off x="0" y="2827505"/>
          <a:ext cx="3551336" cy="906294"/>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Factor C</a:t>
          </a:r>
        </a:p>
      </dsp:txBody>
      <dsp:txXfrm>
        <a:off x="0" y="2827505"/>
        <a:ext cx="3551336" cy="906294"/>
      </dsp:txXfrm>
    </dsp:sp>
    <dsp:sp modelId="{8D68DE9A-C0FA-4A72-B726-FB3FA2EDA24E}">
      <dsp:nvSpPr>
        <dsp:cNvPr id="0" name=""/>
        <dsp:cNvSpPr/>
      </dsp:nvSpPr>
      <dsp:spPr>
        <a:xfrm>
          <a:off x="0" y="1512348"/>
          <a:ext cx="3551336" cy="740475"/>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Factor B</a:t>
          </a:r>
        </a:p>
      </dsp:txBody>
      <dsp:txXfrm>
        <a:off x="0" y="1512348"/>
        <a:ext cx="3551336" cy="740475"/>
      </dsp:txXfrm>
    </dsp:sp>
    <dsp:sp modelId="{F44D709C-B5DE-473E-90BB-4EFAF9513EAB}">
      <dsp:nvSpPr>
        <dsp:cNvPr id="0" name=""/>
        <dsp:cNvSpPr/>
      </dsp:nvSpPr>
      <dsp:spPr>
        <a:xfrm>
          <a:off x="5089920" y="1143006"/>
          <a:ext cx="2301479" cy="1264716"/>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Disease</a:t>
          </a:r>
        </a:p>
      </dsp:txBody>
      <dsp:txXfrm>
        <a:off x="5089920" y="1143006"/>
        <a:ext cx="2301479" cy="1264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8C34A-4483-43A5-8B1B-F1E81BE59CE2}">
      <dsp:nvSpPr>
        <dsp:cNvPr id="0" name=""/>
        <dsp:cNvSpPr/>
      </dsp:nvSpPr>
      <dsp:spPr>
        <a:xfrm>
          <a:off x="1" y="76191"/>
          <a:ext cx="3551336" cy="852406"/>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Factor A </a:t>
          </a:r>
        </a:p>
      </dsp:txBody>
      <dsp:txXfrm>
        <a:off x="1" y="76191"/>
        <a:ext cx="3551336" cy="852406"/>
      </dsp:txXfrm>
    </dsp:sp>
    <dsp:sp modelId="{726379C9-92B9-4D18-AA28-679744226759}">
      <dsp:nvSpPr>
        <dsp:cNvPr id="0" name=""/>
        <dsp:cNvSpPr/>
      </dsp:nvSpPr>
      <dsp:spPr>
        <a:xfrm>
          <a:off x="0" y="2827505"/>
          <a:ext cx="3551336" cy="906294"/>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Factor C</a:t>
          </a:r>
        </a:p>
      </dsp:txBody>
      <dsp:txXfrm>
        <a:off x="0" y="2827505"/>
        <a:ext cx="3551336" cy="906294"/>
      </dsp:txXfrm>
    </dsp:sp>
    <dsp:sp modelId="{8D68DE9A-C0FA-4A72-B726-FB3FA2EDA24E}">
      <dsp:nvSpPr>
        <dsp:cNvPr id="0" name=""/>
        <dsp:cNvSpPr/>
      </dsp:nvSpPr>
      <dsp:spPr>
        <a:xfrm>
          <a:off x="0" y="1512348"/>
          <a:ext cx="3551336" cy="740475"/>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Factor B</a:t>
          </a:r>
        </a:p>
      </dsp:txBody>
      <dsp:txXfrm>
        <a:off x="0" y="1512348"/>
        <a:ext cx="3551336" cy="740475"/>
      </dsp:txXfrm>
    </dsp:sp>
    <dsp:sp modelId="{F44D709C-B5DE-473E-90BB-4EFAF9513EAB}">
      <dsp:nvSpPr>
        <dsp:cNvPr id="0" name=""/>
        <dsp:cNvSpPr/>
      </dsp:nvSpPr>
      <dsp:spPr>
        <a:xfrm>
          <a:off x="5089920" y="1143006"/>
          <a:ext cx="2301479" cy="1264716"/>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t>Disease</a:t>
          </a:r>
        </a:p>
      </dsp:txBody>
      <dsp:txXfrm>
        <a:off x="5089920" y="1143006"/>
        <a:ext cx="2301479" cy="1264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57F83-4E47-4366-94FB-2119A2839C34}">
      <dsp:nvSpPr>
        <dsp:cNvPr id="0" name=""/>
        <dsp:cNvSpPr/>
      </dsp:nvSpPr>
      <dsp:spPr>
        <a:xfrm>
          <a:off x="76208" y="609598"/>
          <a:ext cx="1864146" cy="568672"/>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Factor A</a:t>
          </a:r>
        </a:p>
      </dsp:txBody>
      <dsp:txXfrm>
        <a:off x="76208" y="609598"/>
        <a:ext cx="1864146" cy="568672"/>
      </dsp:txXfrm>
    </dsp:sp>
    <dsp:sp modelId="{97E0086A-9525-4E61-8191-7713C86AC590}">
      <dsp:nvSpPr>
        <dsp:cNvPr id="0" name=""/>
        <dsp:cNvSpPr/>
      </dsp:nvSpPr>
      <dsp:spPr>
        <a:xfrm>
          <a:off x="2438399" y="609603"/>
          <a:ext cx="1864146" cy="651787"/>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Factor B</a:t>
          </a:r>
        </a:p>
      </dsp:txBody>
      <dsp:txXfrm>
        <a:off x="2438399" y="609603"/>
        <a:ext cx="1864146" cy="651787"/>
      </dsp:txXfrm>
    </dsp:sp>
    <dsp:sp modelId="{9403797A-E3BB-4285-AE05-C5615421DD22}">
      <dsp:nvSpPr>
        <dsp:cNvPr id="0" name=""/>
        <dsp:cNvSpPr/>
      </dsp:nvSpPr>
      <dsp:spPr>
        <a:xfrm>
          <a:off x="4788249" y="1794630"/>
          <a:ext cx="1298713" cy="111848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Disease </a:t>
          </a:r>
        </a:p>
      </dsp:txBody>
      <dsp:txXfrm>
        <a:off x="4788249" y="1794630"/>
        <a:ext cx="1298713" cy="1118488"/>
      </dsp:txXfrm>
    </dsp:sp>
    <dsp:sp modelId="{447BB89B-7E1A-4B7D-8948-B3E5F6A7BBBE}">
      <dsp:nvSpPr>
        <dsp:cNvPr id="0" name=""/>
        <dsp:cNvSpPr/>
      </dsp:nvSpPr>
      <dsp:spPr>
        <a:xfrm>
          <a:off x="0" y="1877400"/>
          <a:ext cx="1864146" cy="557331"/>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Factor C</a:t>
          </a:r>
        </a:p>
      </dsp:txBody>
      <dsp:txXfrm>
        <a:off x="0" y="1877400"/>
        <a:ext cx="1864146" cy="557331"/>
      </dsp:txXfrm>
    </dsp:sp>
    <dsp:sp modelId="{102D6710-D587-4051-8B2F-B55A4C24B517}">
      <dsp:nvSpPr>
        <dsp:cNvPr id="0" name=""/>
        <dsp:cNvSpPr/>
      </dsp:nvSpPr>
      <dsp:spPr>
        <a:xfrm>
          <a:off x="2438399" y="1835485"/>
          <a:ext cx="1864146" cy="599241"/>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Factor D</a:t>
          </a:r>
        </a:p>
      </dsp:txBody>
      <dsp:txXfrm>
        <a:off x="2438399" y="1835485"/>
        <a:ext cx="1864146" cy="599241"/>
      </dsp:txXfrm>
    </dsp:sp>
    <dsp:sp modelId="{D609F382-F73E-4C96-B555-8CE2B427B0BF}">
      <dsp:nvSpPr>
        <dsp:cNvPr id="0" name=""/>
        <dsp:cNvSpPr/>
      </dsp:nvSpPr>
      <dsp:spPr>
        <a:xfrm>
          <a:off x="2" y="2895599"/>
          <a:ext cx="1864146" cy="696818"/>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Factor E</a:t>
          </a:r>
        </a:p>
      </dsp:txBody>
      <dsp:txXfrm>
        <a:off x="2" y="2895599"/>
        <a:ext cx="1864146" cy="696818"/>
      </dsp:txXfrm>
    </dsp:sp>
    <dsp:sp modelId="{A3855D68-E7B6-490E-A955-0CEDA3825BB8}">
      <dsp:nvSpPr>
        <dsp:cNvPr id="0" name=""/>
        <dsp:cNvSpPr/>
      </dsp:nvSpPr>
      <dsp:spPr>
        <a:xfrm>
          <a:off x="2438399" y="2895595"/>
          <a:ext cx="1864146" cy="668632"/>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Factor F</a:t>
          </a:r>
        </a:p>
      </dsp:txBody>
      <dsp:txXfrm>
        <a:off x="2438399" y="2895595"/>
        <a:ext cx="1864146" cy="6686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7F6372F1-F587-4907-BA9F-3DBD61F98C60}" type="datetimeFigureOut">
              <a:rPr lang="en-US" smtClean="0"/>
              <a:t>9/22/2025</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958E3332-7663-454F-BEB1-0B23FD65A374}" type="slidenum">
              <a:rPr lang="en-US" smtClean="0"/>
              <a:t>‹#›</a:t>
            </a:fld>
            <a:endParaRPr lang="en-US"/>
          </a:p>
        </p:txBody>
      </p:sp>
    </p:spTree>
    <p:extLst>
      <p:ext uri="{BB962C8B-B14F-4D97-AF65-F5344CB8AC3E}">
        <p14:creationId xmlns:p14="http://schemas.microsoft.com/office/powerpoint/2010/main" val="2940830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A9696808-3501-4AA1-8755-356EE40BAFB8}" type="datetimeFigureOut">
              <a:rPr lang="en-US" smtClean="0"/>
              <a:pPr/>
              <a:t>9/22/2025</a:t>
            </a:fld>
            <a:endParaRPr lang="en-US"/>
          </a:p>
        </p:txBody>
      </p:sp>
      <p:sp>
        <p:nvSpPr>
          <p:cNvPr id="4" name="Slide Image Placeholder 3"/>
          <p:cNvSpPr>
            <a:spLocks noGrp="1" noRot="1" noChangeAspect="1"/>
          </p:cNvSpPr>
          <p:nvPr>
            <p:ph type="sldImg" idx="2"/>
          </p:nvPr>
        </p:nvSpPr>
        <p:spPr>
          <a:xfrm>
            <a:off x="425450" y="698500"/>
            <a:ext cx="62039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FFA84AF7-F2A7-4C2A-BB9A-C7CADCB8F148}" type="slidenum">
              <a:rPr lang="en-US" smtClean="0"/>
              <a:pPr/>
              <a:t>‹#›</a:t>
            </a:fld>
            <a:endParaRPr lang="en-US"/>
          </a:p>
        </p:txBody>
      </p:sp>
    </p:spTree>
    <p:extLst>
      <p:ext uri="{BB962C8B-B14F-4D97-AF65-F5344CB8AC3E}">
        <p14:creationId xmlns:p14="http://schemas.microsoft.com/office/powerpoint/2010/main" val="389718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000">
                <a:solidFill>
                  <a:schemeClr val="tx1"/>
                </a:solidFill>
                <a:latin typeface="Times New Roman" panose="02020603050405020304" pitchFamily="18" charset="0"/>
              </a:defRPr>
            </a:lvl1pPr>
            <a:lvl2pPr marL="759666" indent="-292179">
              <a:defRPr sz="2000">
                <a:solidFill>
                  <a:schemeClr val="tx1"/>
                </a:solidFill>
                <a:latin typeface="Times New Roman" panose="02020603050405020304" pitchFamily="18" charset="0"/>
              </a:defRPr>
            </a:lvl2pPr>
            <a:lvl3pPr marL="1168718" indent="-233744">
              <a:defRPr sz="2000">
                <a:solidFill>
                  <a:schemeClr val="tx1"/>
                </a:solidFill>
                <a:latin typeface="Times New Roman" panose="02020603050405020304" pitchFamily="18" charset="0"/>
              </a:defRPr>
            </a:lvl3pPr>
            <a:lvl4pPr marL="1636205" indent="-233744">
              <a:defRPr sz="2000">
                <a:solidFill>
                  <a:schemeClr val="tx1"/>
                </a:solidFill>
                <a:latin typeface="Times New Roman" panose="02020603050405020304" pitchFamily="18" charset="0"/>
              </a:defRPr>
            </a:lvl4pPr>
            <a:lvl5pPr marL="2103692" indent="-233744">
              <a:defRPr sz="2000">
                <a:solidFill>
                  <a:schemeClr val="tx1"/>
                </a:solidFill>
                <a:latin typeface="Times New Roman" panose="02020603050405020304" pitchFamily="18" charset="0"/>
              </a:defRPr>
            </a:lvl5pPr>
            <a:lvl6pPr marL="2571179" indent="-233744" eaLnBrk="0" fontAlgn="base" hangingPunct="0">
              <a:spcBef>
                <a:spcPct val="0"/>
              </a:spcBef>
              <a:spcAft>
                <a:spcPct val="0"/>
              </a:spcAft>
              <a:defRPr sz="2000">
                <a:solidFill>
                  <a:schemeClr val="tx1"/>
                </a:solidFill>
                <a:latin typeface="Times New Roman" panose="02020603050405020304" pitchFamily="18" charset="0"/>
              </a:defRPr>
            </a:lvl6pPr>
            <a:lvl7pPr marL="3038666" indent="-233744" eaLnBrk="0" fontAlgn="base" hangingPunct="0">
              <a:spcBef>
                <a:spcPct val="0"/>
              </a:spcBef>
              <a:spcAft>
                <a:spcPct val="0"/>
              </a:spcAft>
              <a:defRPr sz="2000">
                <a:solidFill>
                  <a:schemeClr val="tx1"/>
                </a:solidFill>
                <a:latin typeface="Times New Roman" panose="02020603050405020304" pitchFamily="18" charset="0"/>
              </a:defRPr>
            </a:lvl7pPr>
            <a:lvl8pPr marL="3506153" indent="-233744" eaLnBrk="0" fontAlgn="base" hangingPunct="0">
              <a:spcBef>
                <a:spcPct val="0"/>
              </a:spcBef>
              <a:spcAft>
                <a:spcPct val="0"/>
              </a:spcAft>
              <a:defRPr sz="2000">
                <a:solidFill>
                  <a:schemeClr val="tx1"/>
                </a:solidFill>
                <a:latin typeface="Times New Roman" panose="02020603050405020304" pitchFamily="18" charset="0"/>
              </a:defRPr>
            </a:lvl8pPr>
            <a:lvl9pPr marL="3973640" indent="-233744" eaLnBrk="0" fontAlgn="base" hangingPunct="0">
              <a:spcBef>
                <a:spcPct val="0"/>
              </a:spcBef>
              <a:spcAft>
                <a:spcPct val="0"/>
              </a:spcAft>
              <a:defRPr sz="2000">
                <a:solidFill>
                  <a:schemeClr val="tx1"/>
                </a:solidFill>
                <a:latin typeface="Times New Roman" panose="02020603050405020304" pitchFamily="18" charset="0"/>
              </a:defRPr>
            </a:lvl9pPr>
          </a:lstStyle>
          <a:p>
            <a:fld id="{8D6F1CE5-1483-43CE-B765-8F0ED62A0D0B}" type="slidenum">
              <a:rPr lang="ar-SA" altLang="en-US" sz="1200"/>
              <a:pPr/>
              <a:t>3</a:t>
            </a:fld>
            <a:endParaRPr lang="en-US" altLang="en-US" sz="1200"/>
          </a:p>
        </p:txBody>
      </p:sp>
      <p:sp>
        <p:nvSpPr>
          <p:cNvPr id="26627" name="Rectangle 2"/>
          <p:cNvSpPr>
            <a:spLocks noGrp="1" noRot="1" noChangeAspect="1" noChangeArrowheads="1" noTextEdit="1"/>
          </p:cNvSpPr>
          <p:nvPr>
            <p:ph type="sldImg"/>
          </p:nvPr>
        </p:nvSpPr>
        <p:spPr>
          <a:xfrm>
            <a:off x="425450" y="698500"/>
            <a:ext cx="6203950" cy="3490913"/>
          </a:xfrm>
          <a:ln/>
        </p:spPr>
      </p:sp>
      <p:sp>
        <p:nvSpPr>
          <p:cNvPr id="266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57418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000">
                <a:solidFill>
                  <a:schemeClr val="tx1"/>
                </a:solidFill>
                <a:latin typeface="Times New Roman" panose="02020603050405020304" pitchFamily="18" charset="0"/>
              </a:defRPr>
            </a:lvl1pPr>
            <a:lvl2pPr marL="759666" indent="-292179">
              <a:defRPr sz="2000">
                <a:solidFill>
                  <a:schemeClr val="tx1"/>
                </a:solidFill>
                <a:latin typeface="Times New Roman" panose="02020603050405020304" pitchFamily="18" charset="0"/>
              </a:defRPr>
            </a:lvl2pPr>
            <a:lvl3pPr marL="1168718" indent="-233744">
              <a:defRPr sz="2000">
                <a:solidFill>
                  <a:schemeClr val="tx1"/>
                </a:solidFill>
                <a:latin typeface="Times New Roman" panose="02020603050405020304" pitchFamily="18" charset="0"/>
              </a:defRPr>
            </a:lvl3pPr>
            <a:lvl4pPr marL="1636205" indent="-233744">
              <a:defRPr sz="2000">
                <a:solidFill>
                  <a:schemeClr val="tx1"/>
                </a:solidFill>
                <a:latin typeface="Times New Roman" panose="02020603050405020304" pitchFamily="18" charset="0"/>
              </a:defRPr>
            </a:lvl4pPr>
            <a:lvl5pPr marL="2103692" indent="-233744">
              <a:defRPr sz="2000">
                <a:solidFill>
                  <a:schemeClr val="tx1"/>
                </a:solidFill>
                <a:latin typeface="Times New Roman" panose="02020603050405020304" pitchFamily="18" charset="0"/>
              </a:defRPr>
            </a:lvl5pPr>
            <a:lvl6pPr marL="2571179" indent="-233744" eaLnBrk="0" fontAlgn="base" hangingPunct="0">
              <a:spcBef>
                <a:spcPct val="0"/>
              </a:spcBef>
              <a:spcAft>
                <a:spcPct val="0"/>
              </a:spcAft>
              <a:defRPr sz="2000">
                <a:solidFill>
                  <a:schemeClr val="tx1"/>
                </a:solidFill>
                <a:latin typeface="Times New Roman" panose="02020603050405020304" pitchFamily="18" charset="0"/>
              </a:defRPr>
            </a:lvl6pPr>
            <a:lvl7pPr marL="3038666" indent="-233744" eaLnBrk="0" fontAlgn="base" hangingPunct="0">
              <a:spcBef>
                <a:spcPct val="0"/>
              </a:spcBef>
              <a:spcAft>
                <a:spcPct val="0"/>
              </a:spcAft>
              <a:defRPr sz="2000">
                <a:solidFill>
                  <a:schemeClr val="tx1"/>
                </a:solidFill>
                <a:latin typeface="Times New Roman" panose="02020603050405020304" pitchFamily="18" charset="0"/>
              </a:defRPr>
            </a:lvl7pPr>
            <a:lvl8pPr marL="3506153" indent="-233744" eaLnBrk="0" fontAlgn="base" hangingPunct="0">
              <a:spcBef>
                <a:spcPct val="0"/>
              </a:spcBef>
              <a:spcAft>
                <a:spcPct val="0"/>
              </a:spcAft>
              <a:defRPr sz="2000">
                <a:solidFill>
                  <a:schemeClr val="tx1"/>
                </a:solidFill>
                <a:latin typeface="Times New Roman" panose="02020603050405020304" pitchFamily="18" charset="0"/>
              </a:defRPr>
            </a:lvl8pPr>
            <a:lvl9pPr marL="3973640" indent="-233744" eaLnBrk="0" fontAlgn="base" hangingPunct="0">
              <a:spcBef>
                <a:spcPct val="0"/>
              </a:spcBef>
              <a:spcAft>
                <a:spcPct val="0"/>
              </a:spcAft>
              <a:defRPr sz="2000">
                <a:solidFill>
                  <a:schemeClr val="tx1"/>
                </a:solidFill>
                <a:latin typeface="Times New Roman" panose="02020603050405020304" pitchFamily="18" charset="0"/>
              </a:defRPr>
            </a:lvl9pPr>
          </a:lstStyle>
          <a:p>
            <a:fld id="{D76D8184-23DC-4B62-BEB9-EA121F00A29C}" type="slidenum">
              <a:rPr lang="ar-SA" altLang="en-US" sz="1200"/>
              <a:pPr/>
              <a:t>4</a:t>
            </a:fld>
            <a:endParaRPr lang="en-US" altLang="en-US" sz="1200"/>
          </a:p>
        </p:txBody>
      </p:sp>
      <p:sp>
        <p:nvSpPr>
          <p:cNvPr id="8195" name="Rectangle 2"/>
          <p:cNvSpPr>
            <a:spLocks noGrp="1" noRot="1" noChangeAspect="1" noChangeArrowheads="1" noTextEdit="1"/>
          </p:cNvSpPr>
          <p:nvPr>
            <p:ph type="sldImg"/>
          </p:nvPr>
        </p:nvSpPr>
        <p:spPr>
          <a:xfrm>
            <a:off x="425450" y="698500"/>
            <a:ext cx="6203950" cy="3490913"/>
          </a:xfrm>
          <a:ln/>
        </p:spPr>
      </p:sp>
      <p:sp>
        <p:nvSpPr>
          <p:cNvPr id="819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45561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000">
                <a:solidFill>
                  <a:schemeClr val="tx1"/>
                </a:solidFill>
                <a:latin typeface="Times New Roman" panose="02020603050405020304" pitchFamily="18" charset="0"/>
              </a:defRPr>
            </a:lvl1pPr>
            <a:lvl2pPr marL="759666" indent="-292179">
              <a:defRPr sz="2000">
                <a:solidFill>
                  <a:schemeClr val="tx1"/>
                </a:solidFill>
                <a:latin typeface="Times New Roman" panose="02020603050405020304" pitchFamily="18" charset="0"/>
              </a:defRPr>
            </a:lvl2pPr>
            <a:lvl3pPr marL="1168718" indent="-233744">
              <a:defRPr sz="2000">
                <a:solidFill>
                  <a:schemeClr val="tx1"/>
                </a:solidFill>
                <a:latin typeface="Times New Roman" panose="02020603050405020304" pitchFamily="18" charset="0"/>
              </a:defRPr>
            </a:lvl3pPr>
            <a:lvl4pPr marL="1636205" indent="-233744">
              <a:defRPr sz="2000">
                <a:solidFill>
                  <a:schemeClr val="tx1"/>
                </a:solidFill>
                <a:latin typeface="Times New Roman" panose="02020603050405020304" pitchFamily="18" charset="0"/>
              </a:defRPr>
            </a:lvl4pPr>
            <a:lvl5pPr marL="2103692" indent="-233744">
              <a:defRPr sz="2000">
                <a:solidFill>
                  <a:schemeClr val="tx1"/>
                </a:solidFill>
                <a:latin typeface="Times New Roman" panose="02020603050405020304" pitchFamily="18" charset="0"/>
              </a:defRPr>
            </a:lvl5pPr>
            <a:lvl6pPr marL="2571179" indent="-233744" eaLnBrk="0" fontAlgn="base" hangingPunct="0">
              <a:spcBef>
                <a:spcPct val="0"/>
              </a:spcBef>
              <a:spcAft>
                <a:spcPct val="0"/>
              </a:spcAft>
              <a:defRPr sz="2000">
                <a:solidFill>
                  <a:schemeClr val="tx1"/>
                </a:solidFill>
                <a:latin typeface="Times New Roman" panose="02020603050405020304" pitchFamily="18" charset="0"/>
              </a:defRPr>
            </a:lvl6pPr>
            <a:lvl7pPr marL="3038666" indent="-233744" eaLnBrk="0" fontAlgn="base" hangingPunct="0">
              <a:spcBef>
                <a:spcPct val="0"/>
              </a:spcBef>
              <a:spcAft>
                <a:spcPct val="0"/>
              </a:spcAft>
              <a:defRPr sz="2000">
                <a:solidFill>
                  <a:schemeClr val="tx1"/>
                </a:solidFill>
                <a:latin typeface="Times New Roman" panose="02020603050405020304" pitchFamily="18" charset="0"/>
              </a:defRPr>
            </a:lvl7pPr>
            <a:lvl8pPr marL="3506153" indent="-233744" eaLnBrk="0" fontAlgn="base" hangingPunct="0">
              <a:spcBef>
                <a:spcPct val="0"/>
              </a:spcBef>
              <a:spcAft>
                <a:spcPct val="0"/>
              </a:spcAft>
              <a:defRPr sz="2000">
                <a:solidFill>
                  <a:schemeClr val="tx1"/>
                </a:solidFill>
                <a:latin typeface="Times New Roman" panose="02020603050405020304" pitchFamily="18" charset="0"/>
              </a:defRPr>
            </a:lvl8pPr>
            <a:lvl9pPr marL="3973640" indent="-233744" eaLnBrk="0" fontAlgn="base" hangingPunct="0">
              <a:spcBef>
                <a:spcPct val="0"/>
              </a:spcBef>
              <a:spcAft>
                <a:spcPct val="0"/>
              </a:spcAft>
              <a:defRPr sz="2000">
                <a:solidFill>
                  <a:schemeClr val="tx1"/>
                </a:solidFill>
                <a:latin typeface="Times New Roman" panose="02020603050405020304" pitchFamily="18" charset="0"/>
              </a:defRPr>
            </a:lvl9pPr>
          </a:lstStyle>
          <a:p>
            <a:fld id="{EA82DB21-0A55-457B-8415-4196E91B397E}" type="slidenum">
              <a:rPr lang="ar-SA" altLang="en-US" sz="1200"/>
              <a:pPr/>
              <a:t>6</a:t>
            </a:fld>
            <a:endParaRPr lang="en-US" altLang="en-US" sz="1200"/>
          </a:p>
        </p:txBody>
      </p:sp>
      <p:sp>
        <p:nvSpPr>
          <p:cNvPr id="10243" name="Rectangle 2"/>
          <p:cNvSpPr>
            <a:spLocks noGrp="1" noRot="1" noChangeAspect="1" noChangeArrowheads="1" noTextEdit="1"/>
          </p:cNvSpPr>
          <p:nvPr>
            <p:ph type="sldImg"/>
          </p:nvPr>
        </p:nvSpPr>
        <p:spPr>
          <a:xfrm>
            <a:off x="425450" y="698500"/>
            <a:ext cx="6203950" cy="3490913"/>
          </a:xfrm>
          <a:ln/>
        </p:spPr>
      </p:sp>
      <p:sp>
        <p:nvSpPr>
          <p:cNvPr id="10244" name="Rectangle 3"/>
          <p:cNvSpPr>
            <a:spLocks noGrp="1" noChangeArrowheads="1"/>
          </p:cNvSpPr>
          <p:nvPr>
            <p:ph type="body" idx="1"/>
          </p:nvPr>
        </p:nvSpPr>
        <p:spPr>
          <a:noFill/>
        </p:spPr>
        <p:txBody>
          <a:bodyPr/>
          <a:lstStyle/>
          <a:p>
            <a:r>
              <a:rPr lang="en-US" altLang="en-US" sz="1100" i="1" dirty="0"/>
              <a:t>…then it can no longer be a random accident of the disease, but between the parasite and the disease can be conceived no relation except that the parasite is the cause of the disease              -- Robert Koch (1890)</a:t>
            </a:r>
          </a:p>
        </p:txBody>
      </p:sp>
    </p:spTree>
    <p:extLst>
      <p:ext uri="{BB962C8B-B14F-4D97-AF65-F5344CB8AC3E}">
        <p14:creationId xmlns:p14="http://schemas.microsoft.com/office/powerpoint/2010/main" val="426999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84AF7-F2A7-4C2A-BB9A-C7CADCB8F148}" type="slidenum">
              <a:rPr lang="en-US" smtClean="0"/>
              <a:pPr/>
              <a:t>11</a:t>
            </a:fld>
            <a:endParaRPr lang="en-US"/>
          </a:p>
        </p:txBody>
      </p:sp>
    </p:spTree>
    <p:extLst>
      <p:ext uri="{BB962C8B-B14F-4D97-AF65-F5344CB8AC3E}">
        <p14:creationId xmlns:p14="http://schemas.microsoft.com/office/powerpoint/2010/main" val="22064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000">
                <a:solidFill>
                  <a:schemeClr val="tx1"/>
                </a:solidFill>
                <a:latin typeface="Times New Roman" panose="02020603050405020304" pitchFamily="18" charset="0"/>
              </a:defRPr>
            </a:lvl1pPr>
            <a:lvl2pPr marL="759666" indent="-292179">
              <a:defRPr sz="2000">
                <a:solidFill>
                  <a:schemeClr val="tx1"/>
                </a:solidFill>
                <a:latin typeface="Times New Roman" panose="02020603050405020304" pitchFamily="18" charset="0"/>
              </a:defRPr>
            </a:lvl2pPr>
            <a:lvl3pPr marL="1168718" indent="-233744">
              <a:defRPr sz="2000">
                <a:solidFill>
                  <a:schemeClr val="tx1"/>
                </a:solidFill>
                <a:latin typeface="Times New Roman" panose="02020603050405020304" pitchFamily="18" charset="0"/>
              </a:defRPr>
            </a:lvl3pPr>
            <a:lvl4pPr marL="1636205" indent="-233744">
              <a:defRPr sz="2000">
                <a:solidFill>
                  <a:schemeClr val="tx1"/>
                </a:solidFill>
                <a:latin typeface="Times New Roman" panose="02020603050405020304" pitchFamily="18" charset="0"/>
              </a:defRPr>
            </a:lvl4pPr>
            <a:lvl5pPr marL="2103692" indent="-233744">
              <a:defRPr sz="2000">
                <a:solidFill>
                  <a:schemeClr val="tx1"/>
                </a:solidFill>
                <a:latin typeface="Times New Roman" panose="02020603050405020304" pitchFamily="18" charset="0"/>
              </a:defRPr>
            </a:lvl5pPr>
            <a:lvl6pPr marL="2571179" indent="-233744" eaLnBrk="0" fontAlgn="base" hangingPunct="0">
              <a:spcBef>
                <a:spcPct val="0"/>
              </a:spcBef>
              <a:spcAft>
                <a:spcPct val="0"/>
              </a:spcAft>
              <a:defRPr sz="2000">
                <a:solidFill>
                  <a:schemeClr val="tx1"/>
                </a:solidFill>
                <a:latin typeface="Times New Roman" panose="02020603050405020304" pitchFamily="18" charset="0"/>
              </a:defRPr>
            </a:lvl6pPr>
            <a:lvl7pPr marL="3038666" indent="-233744" eaLnBrk="0" fontAlgn="base" hangingPunct="0">
              <a:spcBef>
                <a:spcPct val="0"/>
              </a:spcBef>
              <a:spcAft>
                <a:spcPct val="0"/>
              </a:spcAft>
              <a:defRPr sz="2000">
                <a:solidFill>
                  <a:schemeClr val="tx1"/>
                </a:solidFill>
                <a:latin typeface="Times New Roman" panose="02020603050405020304" pitchFamily="18" charset="0"/>
              </a:defRPr>
            </a:lvl7pPr>
            <a:lvl8pPr marL="3506153" indent="-233744" eaLnBrk="0" fontAlgn="base" hangingPunct="0">
              <a:spcBef>
                <a:spcPct val="0"/>
              </a:spcBef>
              <a:spcAft>
                <a:spcPct val="0"/>
              </a:spcAft>
              <a:defRPr sz="2000">
                <a:solidFill>
                  <a:schemeClr val="tx1"/>
                </a:solidFill>
                <a:latin typeface="Times New Roman" panose="02020603050405020304" pitchFamily="18" charset="0"/>
              </a:defRPr>
            </a:lvl8pPr>
            <a:lvl9pPr marL="3973640" indent="-233744" eaLnBrk="0" fontAlgn="base" hangingPunct="0">
              <a:spcBef>
                <a:spcPct val="0"/>
              </a:spcBef>
              <a:spcAft>
                <a:spcPct val="0"/>
              </a:spcAft>
              <a:defRPr sz="2000">
                <a:solidFill>
                  <a:schemeClr val="tx1"/>
                </a:solidFill>
                <a:latin typeface="Times New Roman" panose="02020603050405020304" pitchFamily="18" charset="0"/>
              </a:defRPr>
            </a:lvl9pPr>
          </a:lstStyle>
          <a:p>
            <a:fld id="{83A331B5-5996-4084-84B8-47441567BF5E}" type="slidenum">
              <a:rPr lang="ar-SA" altLang="en-US" sz="1200"/>
              <a:pPr/>
              <a:t>17</a:t>
            </a:fld>
            <a:endParaRPr lang="en-US" altLang="en-US" sz="1200"/>
          </a:p>
        </p:txBody>
      </p:sp>
      <p:sp>
        <p:nvSpPr>
          <p:cNvPr id="22531" name="Rectangle 2"/>
          <p:cNvSpPr>
            <a:spLocks noGrp="1" noRot="1" noChangeAspect="1" noChangeArrowheads="1" noTextEdit="1"/>
          </p:cNvSpPr>
          <p:nvPr>
            <p:ph type="sldImg"/>
          </p:nvPr>
        </p:nvSpPr>
        <p:spPr>
          <a:xfrm>
            <a:off x="425450" y="698500"/>
            <a:ext cx="6203950" cy="3490913"/>
          </a:xfrm>
          <a:ln/>
        </p:spPr>
      </p:sp>
      <p:sp>
        <p:nvSpPr>
          <p:cNvPr id="22532" name="Rectangle 3"/>
          <p:cNvSpPr>
            <a:spLocks noGrp="1" noChangeArrowheads="1"/>
          </p:cNvSpPr>
          <p:nvPr>
            <p:ph type="body" idx="1"/>
          </p:nvPr>
        </p:nvSpPr>
        <p:spPr>
          <a:noFill/>
        </p:spPr>
        <p:txBody>
          <a:bodyPr/>
          <a:lstStyle/>
          <a:p>
            <a:pPr>
              <a:spcBef>
                <a:spcPct val="50000"/>
              </a:spcBef>
            </a:pPr>
            <a:r>
              <a:rPr lang="en-US" altLang="en-US" sz="600" dirty="0">
                <a:latin typeface="Arial" panose="020B0604020202020204" pitchFamily="34" charset="0"/>
              </a:rPr>
              <a:t>Web of Causation for the Major Cardiovascular Diseases. (</a:t>
            </a:r>
            <a:r>
              <a:rPr lang="en-US" altLang="en-US" sz="600" i="1" dirty="0">
                <a:latin typeface="Arial" panose="020B0604020202020204" pitchFamily="34" charset="0"/>
              </a:rPr>
              <a:t>Source</a:t>
            </a:r>
            <a:r>
              <a:rPr lang="en-US" altLang="en-US" sz="600" dirty="0">
                <a:latin typeface="Arial" panose="020B0604020202020204" pitchFamily="34" charset="0"/>
              </a:rPr>
              <a:t>: </a:t>
            </a:r>
            <a:r>
              <a:rPr lang="en-US" altLang="en-US" sz="600" dirty="0" err="1">
                <a:latin typeface="Arial" panose="020B0604020202020204" pitchFamily="34" charset="0"/>
              </a:rPr>
              <a:t>Stallones</a:t>
            </a:r>
            <a:r>
              <a:rPr lang="en-US" altLang="en-US" sz="600" dirty="0">
                <a:latin typeface="Arial" panose="020B0604020202020204" pitchFamily="34" charset="0"/>
              </a:rPr>
              <a:t>, R.A. (1966). Prospective epidemiologic studies of cerebrovascular disease. </a:t>
            </a:r>
            <a:r>
              <a:rPr lang="en-US" altLang="en-US" sz="600" i="1" dirty="0">
                <a:latin typeface="Arial" panose="020B0604020202020204" pitchFamily="34" charset="0"/>
              </a:rPr>
              <a:t>Public Health Monograph</a:t>
            </a:r>
            <a:r>
              <a:rPr lang="en-US" altLang="en-US" sz="600" dirty="0">
                <a:latin typeface="Arial" panose="020B0604020202020204" pitchFamily="34" charset="0"/>
              </a:rPr>
              <a:t> </a:t>
            </a:r>
            <a:r>
              <a:rPr lang="en-US" altLang="en-US" sz="600" i="1" dirty="0">
                <a:latin typeface="Arial" panose="020B0604020202020204" pitchFamily="34" charset="0"/>
              </a:rPr>
              <a:t>No. 76</a:t>
            </a:r>
            <a:r>
              <a:rPr lang="en-US" altLang="en-US" sz="600" dirty="0">
                <a:latin typeface="Arial" panose="020B0604020202020204" pitchFamily="34" charset="0"/>
              </a:rPr>
              <a:t>, Washington, DC: U.S. Government Printing Office. p. 53.)</a:t>
            </a:r>
          </a:p>
          <a:p>
            <a:endParaRPr lang="en-US" altLang="en-US" dirty="0"/>
          </a:p>
        </p:txBody>
      </p:sp>
    </p:spTree>
    <p:extLst>
      <p:ext uri="{BB962C8B-B14F-4D97-AF65-F5344CB8AC3E}">
        <p14:creationId xmlns:p14="http://schemas.microsoft.com/office/powerpoint/2010/main" val="249043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8D6F1CE5-1483-43CE-B765-8F0ED62A0D0B}" type="slidenum">
              <a:rPr lang="ar-SA" altLang="en-US" sz="1200"/>
              <a:pPr/>
              <a:t>20</a:t>
            </a:fld>
            <a:endParaRPr lang="en-US" altLang="en-US" sz="1200"/>
          </a:p>
        </p:txBody>
      </p:sp>
      <p:sp>
        <p:nvSpPr>
          <p:cNvPr id="26627" name="Rectangle 2"/>
          <p:cNvSpPr>
            <a:spLocks noGrp="1" noRot="1" noChangeAspect="1" noChangeArrowheads="1" noTextEdit="1"/>
          </p:cNvSpPr>
          <p:nvPr>
            <p:ph type="sldImg"/>
          </p:nvPr>
        </p:nvSpPr>
        <p:spPr>
          <a:xfrm>
            <a:off x="425450" y="698500"/>
            <a:ext cx="6203950" cy="3490913"/>
          </a:xfrm>
          <a:ln/>
        </p:spPr>
      </p:sp>
      <p:sp>
        <p:nvSpPr>
          <p:cNvPr id="2662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24273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9/22/2025</a:t>
            </a:fld>
            <a:endParaRPr lang="en-US"/>
          </a:p>
        </p:txBody>
      </p:sp>
      <p:sp>
        <p:nvSpPr>
          <p:cNvPr id="17" name="Footer Placeholder 16"/>
          <p:cNvSpPr>
            <a:spLocks noGrp="1"/>
          </p:cNvSpPr>
          <p:nvPr>
            <p:ph type="ftr" sz="quarter" idx="11"/>
          </p:nvPr>
        </p:nvSpPr>
        <p:spPr>
          <a:xfrm>
            <a:off x="2780524" y="236541"/>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5"/>
            <a:ext cx="2946400" cy="365125"/>
          </a:xfr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609603" y="6248210"/>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9/22/2025</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9/22/2025</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3"/>
            <a:ext cx="3556000" cy="365125"/>
          </a:xfrm>
        </p:spPr>
        <p:txBody>
          <a:bodyPr rtlCol="0"/>
          <a:lstStyle/>
          <a:p>
            <a:fld id="{1D8BD707-D9CF-40AE-B4C6-C98DA3205C09}" type="datetimeFigureOut">
              <a:rPr lang="en-US" smtClean="0"/>
              <a:pPr/>
              <a:t>9/22/2025</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600" y="6248209"/>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9/22/2025</a:t>
            </a:fld>
            <a:endParaRPr lang="en-US" dirty="0"/>
          </a:p>
        </p:txBody>
      </p:sp>
      <p:sp>
        <p:nvSpPr>
          <p:cNvPr id="3" name="Footer Placeholder 2"/>
          <p:cNvSpPr>
            <a:spLocks noGrp="1"/>
          </p:cNvSpPr>
          <p:nvPr>
            <p:ph type="ftr" sz="quarter" idx="3"/>
          </p:nvPr>
        </p:nvSpPr>
        <p:spPr>
          <a:xfrm>
            <a:off x="812802" y="6248209"/>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hyperlink" Target="http://www.iep.utm.edu/hippocr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524000"/>
            <a:ext cx="7620000" cy="1752600"/>
          </a:xfrm>
        </p:spPr>
        <p:txBody>
          <a:bodyPr>
            <a:normAutofit/>
          </a:bodyPr>
          <a:lstStyle/>
          <a:p>
            <a:r>
              <a:rPr lang="en-US" sz="6600" b="1" dirty="0"/>
              <a:t>Disease </a:t>
            </a:r>
            <a:r>
              <a:rPr lang="en-US" sz="6600" b="1" dirty="0" smtClean="0"/>
              <a:t>Causation</a:t>
            </a:r>
            <a:endParaRPr lang="en-US" sz="6600" b="1" dirty="0"/>
          </a:p>
        </p:txBody>
      </p:sp>
      <p:sp>
        <p:nvSpPr>
          <p:cNvPr id="3" name="Subtitle 2"/>
          <p:cNvSpPr>
            <a:spLocks noGrp="1"/>
          </p:cNvSpPr>
          <p:nvPr>
            <p:ph type="subTitle" idx="1"/>
          </p:nvPr>
        </p:nvSpPr>
        <p:spPr>
          <a:xfrm>
            <a:off x="1600200" y="3962400"/>
            <a:ext cx="10134600" cy="1676400"/>
          </a:xfrm>
        </p:spPr>
        <p:txBody>
          <a:bodyPr>
            <a:noAutofit/>
          </a:bodyPr>
          <a:lstStyle/>
          <a:p>
            <a:pPr>
              <a:spcBef>
                <a:spcPts val="0"/>
              </a:spcBef>
            </a:pPr>
            <a:r>
              <a:rPr lang="en-US" sz="3200" b="1" dirty="0">
                <a:solidFill>
                  <a:srgbClr val="FFFF00"/>
                </a:solidFill>
              </a:rPr>
              <a:t>Dr. Sireen Alkhaldi, DrPH</a:t>
            </a:r>
          </a:p>
          <a:p>
            <a:pPr>
              <a:spcBef>
                <a:spcPts val="0"/>
              </a:spcBef>
            </a:pPr>
            <a:r>
              <a:rPr lang="en-US" sz="3200" b="1" dirty="0">
                <a:solidFill>
                  <a:srgbClr val="FFFF00"/>
                </a:solidFill>
              </a:rPr>
              <a:t>Community Medicine </a:t>
            </a:r>
            <a:r>
              <a:rPr lang="en-US" sz="3200" b="1" dirty="0" smtClean="0">
                <a:solidFill>
                  <a:srgbClr val="FFFF00"/>
                </a:solidFill>
              </a:rPr>
              <a:t>2024/ 2025</a:t>
            </a:r>
            <a:endParaRPr lang="en-US" sz="3200" b="1" dirty="0">
              <a:solidFill>
                <a:srgbClr val="FFFF00"/>
              </a:solidFill>
            </a:endParaRPr>
          </a:p>
          <a:p>
            <a:pPr>
              <a:spcBef>
                <a:spcPts val="0"/>
              </a:spcBef>
            </a:pPr>
            <a:r>
              <a:rPr lang="en-US" sz="3200" b="1" dirty="0">
                <a:solidFill>
                  <a:srgbClr val="FFFF00"/>
                </a:solidFill>
              </a:rPr>
              <a:t>School of Medicine/ The University of Jordan</a:t>
            </a:r>
          </a:p>
        </p:txBody>
      </p:sp>
      <p:pic>
        <p:nvPicPr>
          <p:cNvPr id="6" name="Audio 5">
            <a:hlinkClick r:id="" action="ppaction://media"/>
            <a:extLst>
              <a:ext uri="{FF2B5EF4-FFF2-40B4-BE49-F238E27FC236}">
                <a16:creationId xmlns:a16="http://schemas.microsoft.com/office/drawing/2014/main" id="{6A7A985A-074E-4FCF-9CFF-3EB640465A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0091997"/>
      </p:ext>
    </p:extLst>
  </p:cSld>
  <p:clrMapOvr>
    <a:masterClrMapping/>
  </p:clrMapOvr>
  <mc:AlternateContent xmlns:mc="http://schemas.openxmlformats.org/markup-compatibility/2006" xmlns:p14="http://schemas.microsoft.com/office/powerpoint/2010/main">
    <mc:Choice Requires="p14">
      <p:transition spd="slow" p14:dur="2000" advTm="25017"/>
    </mc:Choice>
    <mc:Fallback xmlns="">
      <p:transition spd="slow" advTm="2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8613-3989-41A7-AA0B-7EAA2C8F09DD}"/>
              </a:ext>
            </a:extLst>
          </p:cNvPr>
          <p:cNvSpPr>
            <a:spLocks noGrp="1"/>
          </p:cNvSpPr>
          <p:nvPr>
            <p:ph type="title"/>
          </p:nvPr>
        </p:nvSpPr>
        <p:spPr/>
        <p:txBody>
          <a:bodyPr/>
          <a:lstStyle/>
          <a:p>
            <a:r>
              <a:rPr lang="en-US" b="1" dirty="0">
                <a:solidFill>
                  <a:srgbClr val="FF0000"/>
                </a:solidFill>
              </a:rPr>
              <a:t>An Infectious Agent:</a:t>
            </a:r>
            <a:endParaRPr lang="en-US" dirty="0"/>
          </a:p>
        </p:txBody>
      </p:sp>
      <p:sp>
        <p:nvSpPr>
          <p:cNvPr id="3" name="Content Placeholder 2">
            <a:extLst>
              <a:ext uri="{FF2B5EF4-FFF2-40B4-BE49-F238E27FC236}">
                <a16:creationId xmlns:a16="http://schemas.microsoft.com/office/drawing/2014/main" id="{52F854B4-DC4A-4AC7-A409-3CADC4089039}"/>
              </a:ext>
            </a:extLst>
          </p:cNvPr>
          <p:cNvSpPr>
            <a:spLocks noGrp="1"/>
          </p:cNvSpPr>
          <p:nvPr>
            <p:ph sz="quarter" idx="1"/>
          </p:nvPr>
        </p:nvSpPr>
        <p:spPr>
          <a:xfrm>
            <a:off x="816864" y="2057400"/>
            <a:ext cx="10871200" cy="4495800"/>
          </a:xfrm>
        </p:spPr>
        <p:txBody>
          <a:bodyPr>
            <a:normAutofit/>
          </a:bodyPr>
          <a:lstStyle/>
          <a:p>
            <a:pPr marL="0" indent="0">
              <a:buNone/>
            </a:pPr>
            <a:r>
              <a:rPr lang="en-US" sz="3200" dirty="0">
                <a:solidFill>
                  <a:schemeClr val="accent1"/>
                </a:solidFill>
              </a:rPr>
              <a:t>For an infectious agent:</a:t>
            </a:r>
          </a:p>
          <a:p>
            <a:pPr marL="0" indent="0">
              <a:buNone/>
            </a:pPr>
            <a:r>
              <a:rPr lang="en-US" sz="3200" dirty="0">
                <a:solidFill>
                  <a:srgbClr val="FF0000"/>
                </a:solidFill>
              </a:rPr>
              <a:t>Infectivity </a:t>
            </a:r>
            <a:r>
              <a:rPr lang="en-US" sz="3200" dirty="0">
                <a:solidFill>
                  <a:schemeClr val="accent1"/>
                </a:solidFill>
              </a:rPr>
              <a:t>refers to the proportion of exposed persons who become infected. </a:t>
            </a:r>
          </a:p>
          <a:p>
            <a:pPr marL="0" indent="0">
              <a:buNone/>
            </a:pPr>
            <a:r>
              <a:rPr lang="en-US" sz="3200" dirty="0">
                <a:solidFill>
                  <a:srgbClr val="FF0000"/>
                </a:solidFill>
              </a:rPr>
              <a:t>Pathogenicity</a:t>
            </a:r>
            <a:r>
              <a:rPr lang="en-US" sz="3200" dirty="0">
                <a:solidFill>
                  <a:schemeClr val="accent1"/>
                </a:solidFill>
              </a:rPr>
              <a:t> refers to the proportion of infected individuals who develop clinically apparent disease. </a:t>
            </a:r>
          </a:p>
          <a:p>
            <a:pPr marL="0" indent="0">
              <a:buNone/>
            </a:pPr>
            <a:r>
              <a:rPr lang="en-US" sz="3200" dirty="0">
                <a:solidFill>
                  <a:srgbClr val="FF0000"/>
                </a:solidFill>
              </a:rPr>
              <a:t>Virulence</a:t>
            </a:r>
            <a:r>
              <a:rPr lang="en-US" sz="3200" dirty="0">
                <a:solidFill>
                  <a:schemeClr val="accent1"/>
                </a:solidFill>
              </a:rPr>
              <a:t> refers to the proportion of clinically apparent cases that are severe or fatal. </a:t>
            </a:r>
          </a:p>
        </p:txBody>
      </p:sp>
      <p:pic>
        <p:nvPicPr>
          <p:cNvPr id="4" name="Audio 3">
            <a:hlinkClick r:id="" action="ppaction://media"/>
            <a:extLst>
              <a:ext uri="{FF2B5EF4-FFF2-40B4-BE49-F238E27FC236}">
                <a16:creationId xmlns:a16="http://schemas.microsoft.com/office/drawing/2014/main" id="{48302151-93CD-49E7-BC08-7802A6258C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1352061"/>
      </p:ext>
    </p:extLst>
  </p:cSld>
  <p:clrMapOvr>
    <a:masterClrMapping/>
  </p:clrMapOvr>
  <mc:AlternateContent xmlns:mc="http://schemas.openxmlformats.org/markup-compatibility/2006" xmlns:p14="http://schemas.microsoft.com/office/powerpoint/2010/main">
    <mc:Choice Requires="p14">
      <p:transition spd="slow" p14:dur="2000" advTm="114041"/>
    </mc:Choice>
    <mc:Fallback xmlns="">
      <p:transition spd="slow" advTm="11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8629-4746-441B-B9FC-40E9F067F80C}"/>
              </a:ext>
            </a:extLst>
          </p:cNvPr>
          <p:cNvSpPr>
            <a:spLocks noGrp="1"/>
          </p:cNvSpPr>
          <p:nvPr>
            <p:ph type="title"/>
          </p:nvPr>
        </p:nvSpPr>
        <p:spPr/>
        <p:txBody>
          <a:bodyPr/>
          <a:lstStyle/>
          <a:p>
            <a:r>
              <a:rPr lang="en-US" b="1" dirty="0">
                <a:solidFill>
                  <a:srgbClr val="FF0000"/>
                </a:solidFill>
              </a:rPr>
              <a:t>Classic Epidemiologic Theory</a:t>
            </a:r>
            <a:endParaRPr lang="en-US" dirty="0"/>
          </a:p>
        </p:txBody>
      </p:sp>
      <p:sp>
        <p:nvSpPr>
          <p:cNvPr id="3" name="Content Placeholder 2">
            <a:extLst>
              <a:ext uri="{FF2B5EF4-FFF2-40B4-BE49-F238E27FC236}">
                <a16:creationId xmlns:a16="http://schemas.microsoft.com/office/drawing/2014/main" id="{D0E47B49-1349-4594-BBF9-44A749BDED60}"/>
              </a:ext>
            </a:extLst>
          </p:cNvPr>
          <p:cNvSpPr>
            <a:spLocks noGrp="1"/>
          </p:cNvSpPr>
          <p:nvPr>
            <p:ph sz="quarter" idx="1"/>
          </p:nvPr>
        </p:nvSpPr>
        <p:spPr>
          <a:xfrm>
            <a:off x="1905000" y="2209800"/>
            <a:ext cx="9331452" cy="4267200"/>
          </a:xfrm>
        </p:spPr>
        <p:txBody>
          <a:bodyPr>
            <a:normAutofit/>
          </a:bodyPr>
          <a:lstStyle/>
          <a:p>
            <a:pPr marL="0" indent="0">
              <a:buNone/>
            </a:pPr>
            <a:r>
              <a:rPr lang="en-US" sz="2800" b="1" dirty="0">
                <a:solidFill>
                  <a:srgbClr val="FF0000"/>
                </a:solidFill>
                <a:latin typeface="Arial" panose="020B0604020202020204" pitchFamily="34" charset="0"/>
                <a:cs typeface="Arial" panose="020B0604020202020204" pitchFamily="34" charset="0"/>
              </a:rPr>
              <a:t>Agent: </a:t>
            </a:r>
            <a:r>
              <a:rPr lang="en-US" sz="2800" dirty="0">
                <a:solidFill>
                  <a:schemeClr val="accent3">
                    <a:lumMod val="75000"/>
                  </a:schemeClr>
                </a:solidFill>
                <a:latin typeface="Arial" panose="020B0604020202020204" pitchFamily="34" charset="0"/>
                <a:cs typeface="Arial" panose="020B0604020202020204" pitchFamily="34" charset="0"/>
              </a:rPr>
              <a:t>Over time, the concept of agent has been broadened to include chemical and physical causes of disease or injury. </a:t>
            </a:r>
          </a:p>
          <a:p>
            <a:pPr>
              <a:buFont typeface="Wingdings" panose="05000000000000000000" pitchFamily="2" charset="2"/>
              <a:buChar char="q"/>
            </a:pPr>
            <a:r>
              <a:rPr lang="en-US" sz="2800" dirty="0">
                <a:solidFill>
                  <a:schemeClr val="accent3">
                    <a:lumMod val="75000"/>
                  </a:schemeClr>
                </a:solidFill>
                <a:latin typeface="Arial" panose="020B0604020202020204" pitchFamily="34" charset="0"/>
                <a:cs typeface="Arial" panose="020B0604020202020204" pitchFamily="34" charset="0"/>
              </a:rPr>
              <a:t>These include chemical (poison, smoke, alcohol) , as well as physical forces (such as repetitive mechanical forces associated with carpal tunnel syndrome, radiation), and nutritional (vitamin deficiency).</a:t>
            </a:r>
          </a:p>
        </p:txBody>
      </p:sp>
      <p:pic>
        <p:nvPicPr>
          <p:cNvPr id="5" name="Audio 4">
            <a:hlinkClick r:id="" action="ppaction://media"/>
            <a:extLst>
              <a:ext uri="{FF2B5EF4-FFF2-40B4-BE49-F238E27FC236}">
                <a16:creationId xmlns:a16="http://schemas.microsoft.com/office/drawing/2014/main" id="{4EEAC5A1-C5B7-40E5-8495-3AF60D3299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5863471"/>
      </p:ext>
    </p:extLst>
  </p:cSld>
  <p:clrMapOvr>
    <a:masterClrMapping/>
  </p:clrMapOvr>
  <mc:AlternateContent xmlns:mc="http://schemas.openxmlformats.org/markup-compatibility/2006" xmlns:p14="http://schemas.microsoft.com/office/powerpoint/2010/main">
    <mc:Choice Requires="p14">
      <p:transition spd="slow" p14:dur="2000" advTm="66519"/>
    </mc:Choice>
    <mc:Fallback xmlns="">
      <p:transition spd="slow" advTm="6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583" y="452165"/>
            <a:ext cx="7320474" cy="739943"/>
          </a:xfrm>
        </p:spPr>
        <p:txBody>
          <a:bodyPr>
            <a:normAutofit/>
          </a:bodyPr>
          <a:lstStyle/>
          <a:p>
            <a:r>
              <a:rPr lang="en-US" sz="3600" b="1" dirty="0">
                <a:solidFill>
                  <a:srgbClr val="FF0000"/>
                </a:solidFill>
              </a:rPr>
              <a:t>Classic Epidemiologic Theory</a:t>
            </a:r>
            <a:endParaRPr lang="en-US" sz="3600" dirty="0">
              <a:solidFill>
                <a:srgbClr val="FF0000"/>
              </a:solidFill>
            </a:endParaRPr>
          </a:p>
        </p:txBody>
      </p:sp>
      <p:sp>
        <p:nvSpPr>
          <p:cNvPr id="5" name="TextBox 4"/>
          <p:cNvSpPr txBox="1"/>
          <p:nvPr/>
        </p:nvSpPr>
        <p:spPr>
          <a:xfrm>
            <a:off x="1703786" y="1905003"/>
            <a:ext cx="9192814" cy="4745915"/>
          </a:xfrm>
          <a:prstGeom prst="rect">
            <a:avLst/>
          </a:prstGeom>
          <a:noFill/>
        </p:spPr>
        <p:txBody>
          <a:bodyPr wrap="square" rtlCol="0">
            <a:spAutoFit/>
          </a:bodyPr>
          <a:lstStyle/>
          <a:p>
            <a:pPr>
              <a:spcBef>
                <a:spcPct val="20000"/>
              </a:spcBef>
              <a:buClr>
                <a:schemeClr val="folHlink"/>
              </a:buClr>
              <a:buSzPct val="80000"/>
            </a:pPr>
            <a:r>
              <a:rPr lang="en-US" altLang="en-US" sz="2400" b="1" dirty="0">
                <a:solidFill>
                  <a:srgbClr val="FF0000"/>
                </a:solidFill>
                <a:latin typeface="Arial" panose="020B0604020202020204" pitchFamily="34" charset="0"/>
                <a:cs typeface="Arial" panose="020B0604020202020204" pitchFamily="34" charset="0"/>
              </a:rPr>
              <a:t>Host </a:t>
            </a:r>
            <a:r>
              <a:rPr lang="en-US" altLang="en-US" sz="2400" dirty="0">
                <a:solidFill>
                  <a:schemeClr val="accent3">
                    <a:lumMod val="75000"/>
                  </a:schemeClr>
                </a:solidFill>
                <a:latin typeface="Arial" panose="020B0604020202020204" pitchFamily="34" charset="0"/>
                <a:cs typeface="Arial" panose="020B0604020202020204" pitchFamily="34" charset="0"/>
              </a:rPr>
              <a:t>refers to the human who can get the disease. </a:t>
            </a:r>
          </a:p>
          <a:p>
            <a:pPr marL="342900" indent="-342900">
              <a:spcBef>
                <a:spcPct val="20000"/>
              </a:spcBef>
              <a:buClr>
                <a:schemeClr val="folHlink"/>
              </a:buClr>
              <a:buSzPct val="80000"/>
              <a:buFont typeface="Wingdings" panose="05000000000000000000" pitchFamily="2" charset="2"/>
              <a:buChar char="§"/>
            </a:pPr>
            <a:r>
              <a:rPr lang="en-US" altLang="en-US" sz="2400" dirty="0">
                <a:solidFill>
                  <a:schemeClr val="accent3">
                    <a:lumMod val="75000"/>
                  </a:schemeClr>
                </a:solidFill>
                <a:latin typeface="Arial" panose="020B0604020202020204" pitchFamily="34" charset="0"/>
                <a:cs typeface="Arial" panose="020B0604020202020204" pitchFamily="34" charset="0"/>
              </a:rPr>
              <a:t>A variety of factors intrinsic to the host, sometimes called risk factors, can influence an individual’s </a:t>
            </a:r>
            <a:r>
              <a:rPr lang="en-US" altLang="en-US" sz="2400" u="sng" dirty="0">
                <a:solidFill>
                  <a:schemeClr val="accent3">
                    <a:lumMod val="75000"/>
                  </a:schemeClr>
                </a:solidFill>
                <a:latin typeface="Arial" panose="020B0604020202020204" pitchFamily="34" charset="0"/>
                <a:cs typeface="Arial" panose="020B0604020202020204" pitchFamily="34" charset="0"/>
              </a:rPr>
              <a:t>exposure</a:t>
            </a:r>
            <a:r>
              <a:rPr lang="en-US" altLang="en-US" sz="2400" dirty="0">
                <a:solidFill>
                  <a:schemeClr val="accent3">
                    <a:lumMod val="75000"/>
                  </a:schemeClr>
                </a:solidFill>
                <a:latin typeface="Arial" panose="020B0604020202020204" pitchFamily="34" charset="0"/>
                <a:cs typeface="Arial" panose="020B0604020202020204" pitchFamily="34" charset="0"/>
              </a:rPr>
              <a:t>, </a:t>
            </a:r>
            <a:r>
              <a:rPr lang="en-US" altLang="en-US" sz="2400" u="sng" dirty="0">
                <a:solidFill>
                  <a:schemeClr val="accent3">
                    <a:lumMod val="75000"/>
                  </a:schemeClr>
                </a:solidFill>
                <a:latin typeface="Arial" panose="020B0604020202020204" pitchFamily="34" charset="0"/>
                <a:cs typeface="Arial" panose="020B0604020202020204" pitchFamily="34" charset="0"/>
              </a:rPr>
              <a:t>susceptibility</a:t>
            </a:r>
            <a:r>
              <a:rPr lang="en-US" altLang="en-US" sz="2400" dirty="0">
                <a:solidFill>
                  <a:schemeClr val="accent3">
                    <a:lumMod val="75000"/>
                  </a:schemeClr>
                </a:solidFill>
                <a:latin typeface="Arial" panose="020B0604020202020204" pitchFamily="34" charset="0"/>
                <a:cs typeface="Arial" panose="020B0604020202020204" pitchFamily="34" charset="0"/>
              </a:rPr>
              <a:t>, or </a:t>
            </a:r>
            <a:r>
              <a:rPr lang="en-US" altLang="en-US" sz="2400" u="sng" dirty="0">
                <a:solidFill>
                  <a:schemeClr val="accent3">
                    <a:lumMod val="75000"/>
                  </a:schemeClr>
                </a:solidFill>
                <a:latin typeface="Arial" panose="020B0604020202020204" pitchFamily="34" charset="0"/>
                <a:cs typeface="Arial" panose="020B0604020202020204" pitchFamily="34" charset="0"/>
              </a:rPr>
              <a:t>response</a:t>
            </a:r>
            <a:r>
              <a:rPr lang="en-US" altLang="en-US" sz="2400" dirty="0">
                <a:solidFill>
                  <a:schemeClr val="accent3">
                    <a:lumMod val="75000"/>
                  </a:schemeClr>
                </a:solidFill>
                <a:latin typeface="Arial" panose="020B0604020202020204" pitchFamily="34" charset="0"/>
                <a:cs typeface="Arial" panose="020B0604020202020204" pitchFamily="34" charset="0"/>
              </a:rPr>
              <a:t> to a causative agent. </a:t>
            </a:r>
          </a:p>
          <a:p>
            <a:pPr marL="342900" indent="-342900">
              <a:spcBef>
                <a:spcPct val="20000"/>
              </a:spcBef>
              <a:buClr>
                <a:schemeClr val="folHlink"/>
              </a:buClr>
              <a:buSzPct val="80000"/>
              <a:buFont typeface="Wingdings" panose="05000000000000000000" pitchFamily="2" charset="2"/>
              <a:buChar char="§"/>
            </a:pPr>
            <a:r>
              <a:rPr lang="en-US" altLang="en-US" sz="2400" dirty="0">
                <a:solidFill>
                  <a:schemeClr val="accent3">
                    <a:lumMod val="75000"/>
                  </a:schemeClr>
                </a:solidFill>
                <a:latin typeface="Arial" panose="020B0604020202020204" pitchFamily="34" charset="0"/>
                <a:cs typeface="Arial" panose="020B0604020202020204" pitchFamily="34" charset="0"/>
              </a:rPr>
              <a:t>Opportunities for exposure are often influenced by behaviors such as sexual practices, hygiene, smoking, physical exercise, dietary habits, and other personal choices as well as by age and sex.</a:t>
            </a:r>
          </a:p>
          <a:p>
            <a:pPr marL="342900" indent="-342900">
              <a:spcBef>
                <a:spcPct val="20000"/>
              </a:spcBef>
              <a:buClr>
                <a:schemeClr val="folHlink"/>
              </a:buClr>
              <a:buSzPct val="80000"/>
              <a:buFont typeface="Wingdings" panose="05000000000000000000" pitchFamily="2" charset="2"/>
              <a:buChar char="§"/>
            </a:pPr>
            <a:r>
              <a:rPr lang="en-US" altLang="en-US" sz="2400" dirty="0">
                <a:solidFill>
                  <a:schemeClr val="accent3">
                    <a:lumMod val="75000"/>
                  </a:schemeClr>
                </a:solidFill>
                <a:latin typeface="Arial" panose="020B0604020202020204" pitchFamily="34" charset="0"/>
                <a:cs typeface="Arial" panose="020B0604020202020204" pitchFamily="34" charset="0"/>
              </a:rPr>
              <a:t>Susceptibility and response to an agent are influenced by factors such as genetic composition, nutritional and immunologic status, anatomic structure, presence of disease or medications, and psychological makeup</a:t>
            </a:r>
            <a:r>
              <a:rPr lang="en-US" altLang="en-US" sz="2400" dirty="0">
                <a:solidFill>
                  <a:schemeClr val="accent3">
                    <a:lumMod val="75000"/>
                  </a:schemeClr>
                </a:solidFill>
                <a:latin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86F02AE2-04D5-45F0-B011-343B6075A8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5994349"/>
      </p:ext>
    </p:extLst>
  </p:cSld>
  <p:clrMapOvr>
    <a:masterClrMapping/>
  </p:clrMapOvr>
  <mc:AlternateContent xmlns:mc="http://schemas.openxmlformats.org/markup-compatibility/2006" xmlns:p14="http://schemas.microsoft.com/office/powerpoint/2010/main">
    <mc:Choice Requires="p14">
      <p:transition spd="slow" p14:dur="2000" advTm="105505"/>
    </mc:Choice>
    <mc:Fallback xmlns="">
      <p:transition spd="slow" advTm="10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1"/>
            <a:ext cx="7930074" cy="872778"/>
          </a:xfrm>
        </p:spPr>
        <p:txBody>
          <a:bodyPr>
            <a:normAutofit/>
          </a:bodyPr>
          <a:lstStyle/>
          <a:p>
            <a:r>
              <a:rPr lang="en-US" sz="3600" b="1" dirty="0">
                <a:solidFill>
                  <a:srgbClr val="FF0000"/>
                </a:solidFill>
              </a:rPr>
              <a:t>Classic Epidemiologic Theory</a:t>
            </a:r>
            <a:endParaRPr lang="en-US" sz="3600" dirty="0">
              <a:solidFill>
                <a:srgbClr val="FF0000"/>
              </a:solidFill>
            </a:endParaRPr>
          </a:p>
        </p:txBody>
      </p:sp>
      <p:sp>
        <p:nvSpPr>
          <p:cNvPr id="5" name="TextBox 4"/>
          <p:cNvSpPr txBox="1"/>
          <p:nvPr/>
        </p:nvSpPr>
        <p:spPr>
          <a:xfrm>
            <a:off x="1371600" y="2286000"/>
            <a:ext cx="10591800" cy="3884140"/>
          </a:xfrm>
          <a:prstGeom prst="rect">
            <a:avLst/>
          </a:prstGeom>
          <a:noFill/>
        </p:spPr>
        <p:txBody>
          <a:bodyPr wrap="square" rtlCol="0">
            <a:spAutoFit/>
          </a:bodyPr>
          <a:lstStyle/>
          <a:p>
            <a:pPr>
              <a:spcBef>
                <a:spcPct val="20000"/>
              </a:spcBef>
              <a:buClr>
                <a:schemeClr val="folHlink"/>
              </a:buClr>
              <a:buSzPct val="80000"/>
            </a:pPr>
            <a:r>
              <a:rPr lang="en-US" altLang="en-US" sz="2800" b="1" dirty="0">
                <a:solidFill>
                  <a:srgbClr val="FF0000"/>
                </a:solidFill>
                <a:latin typeface="Tahoma" panose="020B0604030504040204" pitchFamily="34" charset="0"/>
              </a:rPr>
              <a:t>Environment</a:t>
            </a:r>
            <a:r>
              <a:rPr lang="en-US" altLang="en-US" sz="2800" dirty="0">
                <a:solidFill>
                  <a:srgbClr val="FF0000"/>
                </a:solidFill>
                <a:latin typeface="Tahoma" panose="020B0604030504040204" pitchFamily="34" charset="0"/>
              </a:rPr>
              <a:t> </a:t>
            </a:r>
            <a:r>
              <a:rPr lang="en-US" altLang="en-US" sz="2800" dirty="0">
                <a:solidFill>
                  <a:schemeClr val="accent3">
                    <a:lumMod val="75000"/>
                  </a:schemeClr>
                </a:solidFill>
                <a:latin typeface="Tahoma" panose="020B0604030504040204" pitchFamily="34" charset="0"/>
              </a:rPr>
              <a:t>refers to extrinsic factors that affect the agent and the opportunity for exposure. </a:t>
            </a:r>
          </a:p>
          <a:p>
            <a:pPr>
              <a:spcBef>
                <a:spcPct val="20000"/>
              </a:spcBef>
              <a:buClr>
                <a:schemeClr val="folHlink"/>
              </a:buClr>
              <a:buSzPct val="80000"/>
            </a:pPr>
            <a:r>
              <a:rPr lang="en-US" altLang="en-US" sz="2800" dirty="0">
                <a:solidFill>
                  <a:schemeClr val="accent3">
                    <a:lumMod val="75000"/>
                  </a:schemeClr>
                </a:solidFill>
                <a:latin typeface="Tahoma" panose="020B0604030504040204" pitchFamily="34" charset="0"/>
              </a:rPr>
              <a:t>Environmental factors include </a:t>
            </a:r>
          </a:p>
          <a:p>
            <a:pPr>
              <a:spcBef>
                <a:spcPct val="20000"/>
              </a:spcBef>
              <a:buClr>
                <a:schemeClr val="folHlink"/>
              </a:buClr>
              <a:buSzPct val="80000"/>
            </a:pPr>
            <a:r>
              <a:rPr lang="en-US" altLang="en-US" sz="2800" u="sng" dirty="0">
                <a:solidFill>
                  <a:schemeClr val="accent3">
                    <a:lumMod val="75000"/>
                  </a:schemeClr>
                </a:solidFill>
                <a:latin typeface="Tahoma" panose="020B0604030504040204" pitchFamily="34" charset="0"/>
              </a:rPr>
              <a:t>physical factors </a:t>
            </a:r>
            <a:r>
              <a:rPr lang="en-US" altLang="en-US" sz="2800" dirty="0">
                <a:solidFill>
                  <a:schemeClr val="accent3">
                    <a:lumMod val="75000"/>
                  </a:schemeClr>
                </a:solidFill>
                <a:latin typeface="Tahoma" panose="020B0604030504040204" pitchFamily="34" charset="0"/>
              </a:rPr>
              <a:t>such as geology and climate, </a:t>
            </a:r>
          </a:p>
          <a:p>
            <a:pPr>
              <a:spcBef>
                <a:spcPct val="20000"/>
              </a:spcBef>
              <a:buClr>
                <a:schemeClr val="folHlink"/>
              </a:buClr>
              <a:buSzPct val="80000"/>
            </a:pPr>
            <a:r>
              <a:rPr lang="en-US" altLang="en-US" sz="2800" u="sng" dirty="0">
                <a:solidFill>
                  <a:schemeClr val="accent3">
                    <a:lumMod val="75000"/>
                  </a:schemeClr>
                </a:solidFill>
                <a:latin typeface="Tahoma" panose="020B0604030504040204" pitchFamily="34" charset="0"/>
              </a:rPr>
              <a:t>biologic factors </a:t>
            </a:r>
            <a:r>
              <a:rPr lang="en-US" altLang="en-US" sz="2800" dirty="0">
                <a:solidFill>
                  <a:schemeClr val="accent3">
                    <a:lumMod val="75000"/>
                  </a:schemeClr>
                </a:solidFill>
                <a:latin typeface="Tahoma" panose="020B0604030504040204" pitchFamily="34" charset="0"/>
              </a:rPr>
              <a:t>such as insects that transmit the agent, </a:t>
            </a:r>
            <a:r>
              <a:rPr lang="en-US" altLang="en-US" sz="2800" u="sng" dirty="0">
                <a:solidFill>
                  <a:schemeClr val="accent3">
                    <a:lumMod val="75000"/>
                  </a:schemeClr>
                </a:solidFill>
                <a:latin typeface="Tahoma" panose="020B0604030504040204" pitchFamily="34" charset="0"/>
              </a:rPr>
              <a:t>socioeconomic</a:t>
            </a:r>
            <a:r>
              <a:rPr lang="en-US" altLang="en-US" sz="2800" dirty="0">
                <a:solidFill>
                  <a:schemeClr val="accent3">
                    <a:lumMod val="75000"/>
                  </a:schemeClr>
                </a:solidFill>
                <a:latin typeface="Tahoma" panose="020B0604030504040204" pitchFamily="34" charset="0"/>
              </a:rPr>
              <a:t> factors such as crowding, sanitation, and the availability of health services.</a:t>
            </a:r>
          </a:p>
          <a:p>
            <a:pPr>
              <a:spcBef>
                <a:spcPct val="20000"/>
              </a:spcBef>
              <a:buClr>
                <a:schemeClr val="folHlink"/>
              </a:buClr>
              <a:buSzPct val="80000"/>
            </a:pPr>
            <a:r>
              <a:rPr lang="en-US" altLang="en-US" sz="2800" dirty="0">
                <a:solidFill>
                  <a:schemeClr val="accent3">
                    <a:lumMod val="75000"/>
                  </a:schemeClr>
                </a:solidFill>
                <a:latin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BF486EC4-3932-4C81-92CC-4254327BB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2246619"/>
      </p:ext>
    </p:extLst>
  </p:cSld>
  <p:clrMapOvr>
    <a:masterClrMapping/>
  </p:clrMapOvr>
  <mc:AlternateContent xmlns:mc="http://schemas.openxmlformats.org/markup-compatibility/2006" xmlns:p14="http://schemas.microsoft.com/office/powerpoint/2010/main">
    <mc:Choice Requires="p14">
      <p:transition spd="slow" p14:dur="2000" advTm="52526"/>
    </mc:Choice>
    <mc:Fallback xmlns="">
      <p:transition spd="slow" advTm="52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A12DB9-9BC8-4403-B70E-848EC578E372}"/>
              </a:ext>
            </a:extLst>
          </p:cNvPr>
          <p:cNvPicPr>
            <a:picLocks noChangeAspect="1"/>
          </p:cNvPicPr>
          <p:nvPr/>
        </p:nvPicPr>
        <p:blipFill>
          <a:blip r:embed="rId4"/>
          <a:stretch>
            <a:fillRect/>
          </a:stretch>
        </p:blipFill>
        <p:spPr>
          <a:xfrm>
            <a:off x="1524000" y="283810"/>
            <a:ext cx="8626007" cy="6290379"/>
          </a:xfrm>
          <a:prstGeom prst="rect">
            <a:avLst/>
          </a:prstGeom>
        </p:spPr>
      </p:pic>
      <p:pic>
        <p:nvPicPr>
          <p:cNvPr id="3" name="Audio 2">
            <a:hlinkClick r:id="" action="ppaction://media"/>
            <a:extLst>
              <a:ext uri="{FF2B5EF4-FFF2-40B4-BE49-F238E27FC236}">
                <a16:creationId xmlns:a16="http://schemas.microsoft.com/office/drawing/2014/main" id="{C3A5A05D-0326-4EDC-A744-884563B2E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125388"/>
      </p:ext>
    </p:extLst>
  </p:cSld>
  <p:clrMapOvr>
    <a:masterClrMapping/>
  </p:clrMapOvr>
  <mc:AlternateContent xmlns:mc="http://schemas.openxmlformats.org/markup-compatibility/2006" xmlns:p14="http://schemas.microsoft.com/office/powerpoint/2010/main">
    <mc:Choice Requires="p14">
      <p:transition spd="slow" p14:dur="2000" advTm="116032"/>
    </mc:Choice>
    <mc:Fallback xmlns="">
      <p:transition spd="slow" advTm="11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304800"/>
            <a:ext cx="8254376" cy="6178259"/>
          </a:xfrm>
          <a:prstGeom prst="rect">
            <a:avLst/>
          </a:prstGeom>
        </p:spPr>
      </p:pic>
    </p:spTree>
    <p:extLst>
      <p:ext uri="{BB962C8B-B14F-4D97-AF65-F5344CB8AC3E}">
        <p14:creationId xmlns:p14="http://schemas.microsoft.com/office/powerpoint/2010/main" val="270423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2F27-72AE-41B6-9906-DD76AEC18B08}"/>
              </a:ext>
            </a:extLst>
          </p:cNvPr>
          <p:cNvSpPr>
            <a:spLocks noGrp="1"/>
          </p:cNvSpPr>
          <p:nvPr>
            <p:ph type="title"/>
          </p:nvPr>
        </p:nvSpPr>
        <p:spPr/>
        <p:txBody>
          <a:bodyPr/>
          <a:lstStyle/>
          <a:p>
            <a:r>
              <a:rPr lang="en-US" b="1" dirty="0">
                <a:solidFill>
                  <a:srgbClr val="FF0000"/>
                </a:solidFill>
              </a:rPr>
              <a:t>Multicausal Theories</a:t>
            </a:r>
          </a:p>
        </p:txBody>
      </p:sp>
      <p:sp>
        <p:nvSpPr>
          <p:cNvPr id="3" name="Content Placeholder 2">
            <a:extLst>
              <a:ext uri="{FF2B5EF4-FFF2-40B4-BE49-F238E27FC236}">
                <a16:creationId xmlns:a16="http://schemas.microsoft.com/office/drawing/2014/main" id="{F37FECE4-EB71-4CD9-BB5B-15B01652AE74}"/>
              </a:ext>
            </a:extLst>
          </p:cNvPr>
          <p:cNvSpPr>
            <a:spLocks noGrp="1"/>
          </p:cNvSpPr>
          <p:nvPr>
            <p:ph sz="quarter" idx="1"/>
          </p:nvPr>
        </p:nvSpPr>
        <p:spPr>
          <a:xfrm>
            <a:off x="800452" y="1752600"/>
            <a:ext cx="10871200" cy="4876800"/>
          </a:xfrm>
        </p:spPr>
        <p:txBody>
          <a:bodyPr>
            <a:normAutofit/>
          </a:bodyPr>
          <a:lstStyle/>
          <a:p>
            <a:pPr marL="0" indent="0">
              <a:lnSpc>
                <a:spcPct val="110000"/>
              </a:lnSpc>
              <a:spcBef>
                <a:spcPts val="0"/>
              </a:spcBef>
              <a:buNone/>
            </a:pPr>
            <a:r>
              <a:rPr lang="en-US" sz="3200" dirty="0">
                <a:solidFill>
                  <a:schemeClr val="accent3">
                    <a:lumMod val="75000"/>
                  </a:schemeClr>
                </a:solidFill>
                <a:latin typeface="Arial" panose="020B0604020202020204" pitchFamily="34" charset="0"/>
                <a:cs typeface="Arial" panose="020B0604020202020204" pitchFamily="34" charset="0"/>
              </a:rPr>
              <a:t>…… While the epidemiologic triad serves as a useful model for many diseases, it has proven inadequate for cardiovascular disease, cancer, and other diseases that appear to have multiple contributing causes without a single necessary one.</a:t>
            </a:r>
          </a:p>
          <a:p>
            <a:pPr marL="0" indent="0">
              <a:lnSpc>
                <a:spcPct val="110000"/>
              </a:lnSpc>
              <a:spcBef>
                <a:spcPts val="0"/>
              </a:spcBef>
              <a:buNone/>
            </a:pPr>
            <a:r>
              <a:rPr lang="en-US" sz="3200" dirty="0">
                <a:solidFill>
                  <a:schemeClr val="accent3">
                    <a:lumMod val="75000"/>
                  </a:schemeClr>
                </a:solidFill>
                <a:latin typeface="Arial" panose="020B0604020202020204" pitchFamily="34" charset="0"/>
                <a:cs typeface="Arial" panose="020B0604020202020204" pitchFamily="34" charset="0"/>
              </a:rPr>
              <a:t> </a:t>
            </a:r>
            <a:endParaRPr lang="en-US" sz="3200" dirty="0">
              <a:solidFill>
                <a:srgbClr val="0070C0"/>
              </a:solidFill>
            </a:endParaRPr>
          </a:p>
          <a:p>
            <a:pPr marL="0" indent="0">
              <a:buNone/>
            </a:pPr>
            <a:r>
              <a:rPr lang="en-US" sz="3600" dirty="0">
                <a:solidFill>
                  <a:schemeClr val="accent3">
                    <a:lumMod val="75000"/>
                  </a:schemeClr>
                </a:solidFill>
              </a:rPr>
              <a:t>Several other models that attempt to account for the multifactorial nature of causation have been proposed. </a:t>
            </a:r>
          </a:p>
        </p:txBody>
      </p:sp>
      <p:pic>
        <p:nvPicPr>
          <p:cNvPr id="4" name="Audio 3">
            <a:hlinkClick r:id="" action="ppaction://media"/>
            <a:extLst>
              <a:ext uri="{FF2B5EF4-FFF2-40B4-BE49-F238E27FC236}">
                <a16:creationId xmlns:a16="http://schemas.microsoft.com/office/drawing/2014/main" id="{13F5212D-4EF3-4A0B-9008-6F5105D92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7074912"/>
      </p:ext>
    </p:extLst>
  </p:cSld>
  <p:clrMapOvr>
    <a:masterClrMapping/>
  </p:clrMapOvr>
  <mc:AlternateContent xmlns:mc="http://schemas.openxmlformats.org/markup-compatibility/2006" xmlns:p14="http://schemas.microsoft.com/office/powerpoint/2010/main">
    <mc:Choice Requires="p14">
      <p:transition spd="slow" p14:dur="2000" advTm="55014"/>
    </mc:Choice>
    <mc:Fallback xmlns="">
      <p:transition spd="slow" advTm="5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sotw9_temp0"/>
          <p:cNvPicPr>
            <a:picLocks noChangeAspect="1" noChangeArrowheads="1"/>
          </p:cNvPicPr>
          <p:nvPr/>
        </p:nvPicPr>
        <p:blipFill>
          <a:blip r:embed="rId5">
            <a:extLst>
              <a:ext uri="{28A0092B-C50C-407E-A947-70E740481C1C}">
                <a14:useLocalDpi xmlns:a14="http://schemas.microsoft.com/office/drawing/2010/main" val="0"/>
              </a:ext>
            </a:extLst>
          </a:blip>
          <a:srcRect l="3970" t="3810" r="3970" b="19048"/>
          <a:stretch>
            <a:fillRect/>
          </a:stretch>
        </p:blipFill>
        <p:spPr bwMode="auto">
          <a:xfrm>
            <a:off x="2362203" y="1066800"/>
            <a:ext cx="8686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p:cNvSpPr txBox="1">
            <a:spLocks noChangeArrowheads="1"/>
          </p:cNvSpPr>
          <p:nvPr/>
        </p:nvSpPr>
        <p:spPr bwMode="auto">
          <a:xfrm>
            <a:off x="2875360" y="5362575"/>
            <a:ext cx="65151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Bef>
                <a:spcPct val="50000"/>
              </a:spcBef>
            </a:pPr>
            <a:endParaRPr lang="en-US" altLang="en-US" sz="900">
              <a:latin typeface="Arial" panose="020B0604020202020204" pitchFamily="34" charset="0"/>
            </a:endParaRPr>
          </a:p>
        </p:txBody>
      </p:sp>
      <p:sp>
        <p:nvSpPr>
          <p:cNvPr id="21508" name="Text Box 4"/>
          <p:cNvSpPr txBox="1">
            <a:spLocks noChangeArrowheads="1"/>
          </p:cNvSpPr>
          <p:nvPr/>
        </p:nvSpPr>
        <p:spPr bwMode="auto">
          <a:xfrm>
            <a:off x="1066800" y="165872"/>
            <a:ext cx="998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en-US" altLang="en-US" sz="3200" b="1" dirty="0">
                <a:solidFill>
                  <a:srgbClr val="FF0000"/>
                </a:solidFill>
                <a:latin typeface="Arial" panose="020B0604020202020204" pitchFamily="34" charset="0"/>
              </a:rPr>
              <a:t>Web of Causation (Multicausal theory) for Major Cardiovascular Diseases</a:t>
            </a:r>
            <a:endParaRPr lang="en-US" altLang="en-US" b="1" dirty="0">
              <a:solidFill>
                <a:srgbClr val="FF0000"/>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BE6638E-F7EA-4AD0-AEB4-40204F9DDE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6165803"/>
      </p:ext>
    </p:extLst>
  </p:cSld>
  <p:clrMapOvr>
    <a:masterClrMapping/>
  </p:clrMapOvr>
  <mc:AlternateContent xmlns:mc="http://schemas.openxmlformats.org/markup-compatibility/2006" xmlns:p14="http://schemas.microsoft.com/office/powerpoint/2010/main">
    <mc:Choice Requires="p14">
      <p:transition spd="slow" p14:dur="2000" advTm="167020"/>
    </mc:Choice>
    <mc:Fallback xmlns="">
      <p:transition spd="slow" advTm="16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828800" y="1066800"/>
            <a:ext cx="8328547" cy="5646756"/>
          </a:xfrm>
          <a:prstGeom prst="rect">
            <a:avLst/>
          </a:prstGeom>
        </p:spPr>
      </p:pic>
      <p:sp>
        <p:nvSpPr>
          <p:cNvPr id="2" name="TextBox 1">
            <a:extLst>
              <a:ext uri="{FF2B5EF4-FFF2-40B4-BE49-F238E27FC236}">
                <a16:creationId xmlns:a16="http://schemas.microsoft.com/office/drawing/2014/main" id="{44197F8F-BDB0-41F4-9D3E-9FA3691BE7DE}"/>
              </a:ext>
            </a:extLst>
          </p:cNvPr>
          <p:cNvSpPr txBox="1"/>
          <p:nvPr/>
        </p:nvSpPr>
        <p:spPr>
          <a:xfrm>
            <a:off x="3048000" y="278368"/>
            <a:ext cx="8633347" cy="584775"/>
          </a:xfrm>
          <a:prstGeom prst="rect">
            <a:avLst/>
          </a:prstGeom>
          <a:noFill/>
        </p:spPr>
        <p:txBody>
          <a:bodyPr wrap="square" rtlCol="0">
            <a:spAutoFit/>
          </a:bodyPr>
          <a:lstStyle/>
          <a:p>
            <a:r>
              <a:rPr lang="en-US" sz="3200" b="1" dirty="0">
                <a:solidFill>
                  <a:srgbClr val="FF0000"/>
                </a:solidFill>
              </a:rPr>
              <a:t>Multicausal theory for Obesity</a:t>
            </a:r>
          </a:p>
        </p:txBody>
      </p:sp>
      <p:pic>
        <p:nvPicPr>
          <p:cNvPr id="5" name="Audio 4">
            <a:hlinkClick r:id="" action="ppaction://media"/>
            <a:extLst>
              <a:ext uri="{FF2B5EF4-FFF2-40B4-BE49-F238E27FC236}">
                <a16:creationId xmlns:a16="http://schemas.microsoft.com/office/drawing/2014/main" id="{8FB84824-0D7A-4841-866F-0B4D8B066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2995651"/>
      </p:ext>
    </p:extLst>
  </p:cSld>
  <p:clrMapOvr>
    <a:masterClrMapping/>
  </p:clrMapOvr>
  <mc:AlternateContent xmlns:mc="http://schemas.openxmlformats.org/markup-compatibility/2006" xmlns:p14="http://schemas.microsoft.com/office/powerpoint/2010/main">
    <mc:Choice Requires="p14">
      <p:transition spd="slow" p14:dur="2000" advTm="210092"/>
    </mc:Choice>
    <mc:Fallback xmlns="">
      <p:transition spd="slow" advTm="2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a:ln>
            <a:miter lim="800000"/>
            <a:headEnd/>
            <a:tailEnd/>
          </a:ln>
        </p:spPr>
        <p:txBody>
          <a:bodyPr>
            <a:normAutofit fontScale="85000" lnSpcReduction="20000"/>
          </a:bodyPr>
          <a:lstStyle/>
          <a:p>
            <a:fld id="{83C8EB8D-DC7C-43F1-A09B-D56DCEC5AC7A}" type="slidenum">
              <a:rPr lang="en-US" altLang="en-US"/>
              <a:pPr/>
              <a:t>19</a:t>
            </a:fld>
            <a:endParaRPr lang="en-US" altLang="en-US"/>
          </a:p>
        </p:txBody>
      </p:sp>
      <p:sp>
        <p:nvSpPr>
          <p:cNvPr id="29700" name="Rectangle 2"/>
          <p:cNvSpPr>
            <a:spLocks noGrp="1" noChangeArrowheads="1"/>
          </p:cNvSpPr>
          <p:nvPr>
            <p:ph type="title"/>
          </p:nvPr>
        </p:nvSpPr>
        <p:spPr/>
        <p:txBody>
          <a:bodyPr>
            <a:normAutofit/>
          </a:bodyPr>
          <a:lstStyle/>
          <a:p>
            <a:pPr eaLnBrk="1" hangingPunct="1"/>
            <a:r>
              <a:rPr lang="en-US" altLang="en-US" sz="3600" b="1" dirty="0">
                <a:solidFill>
                  <a:srgbClr val="FF0000"/>
                </a:solidFill>
              </a:rPr>
              <a:t>Concept of Disease Occurrence ….Etiology of a disease</a:t>
            </a:r>
          </a:p>
        </p:txBody>
      </p:sp>
      <p:sp>
        <p:nvSpPr>
          <p:cNvPr id="29701" name="Rectangle 3"/>
          <p:cNvSpPr>
            <a:spLocks noGrp="1" noChangeArrowheads="1"/>
          </p:cNvSpPr>
          <p:nvPr>
            <p:ph type="body" idx="1"/>
          </p:nvPr>
        </p:nvSpPr>
        <p:spPr>
          <a:xfrm>
            <a:off x="2209800" y="1905000"/>
            <a:ext cx="8153400" cy="4495800"/>
          </a:xfrm>
        </p:spPr>
        <p:txBody>
          <a:bodyPr>
            <a:normAutofit/>
          </a:bodyPr>
          <a:lstStyle/>
          <a:p>
            <a:pPr marL="223838" indent="0">
              <a:buFont typeface="Wingdings" pitchFamily="2" charset="2"/>
              <a:buChar char="ü"/>
            </a:pPr>
            <a:r>
              <a:rPr lang="en-US" altLang="en-US" sz="2800" dirty="0"/>
              <a:t>  </a:t>
            </a:r>
            <a:r>
              <a:rPr lang="en-US" altLang="en-US" sz="3200" b="1" dirty="0">
                <a:solidFill>
                  <a:schemeClr val="bg2">
                    <a:lumMod val="25000"/>
                  </a:schemeClr>
                </a:solidFill>
              </a:rPr>
              <a:t>The sum of all factors that contribute to the occurrence of a disease</a:t>
            </a:r>
          </a:p>
          <a:p>
            <a:pPr marL="223838" indent="0">
              <a:buNone/>
            </a:pPr>
            <a:endParaRPr lang="en-US" altLang="en-US" sz="2800" dirty="0">
              <a:solidFill>
                <a:schemeClr val="bg2">
                  <a:lumMod val="25000"/>
                </a:schemeClr>
              </a:solidFill>
            </a:endParaRPr>
          </a:p>
          <a:p>
            <a:pPr marL="223838" indent="0">
              <a:buFont typeface="Wingdings" pitchFamily="2" charset="2"/>
              <a:buChar char="ü"/>
            </a:pPr>
            <a:r>
              <a:rPr lang="en-US" altLang="en-US" sz="2800" dirty="0">
                <a:solidFill>
                  <a:schemeClr val="bg2">
                    <a:lumMod val="25000"/>
                  </a:schemeClr>
                </a:solidFill>
              </a:rPr>
              <a:t>  </a:t>
            </a:r>
            <a:r>
              <a:rPr lang="en-US" altLang="en-US" sz="3200" b="1" dirty="0">
                <a:solidFill>
                  <a:schemeClr val="bg2">
                    <a:lumMod val="25000"/>
                  </a:schemeClr>
                </a:solidFill>
              </a:rPr>
              <a:t>Agent factors +Host factors +Environmental factors = Etiology of a disease</a:t>
            </a:r>
            <a:endParaRPr lang="en-US" altLang="en-US" sz="2800" b="1" dirty="0">
              <a:solidFill>
                <a:schemeClr val="bg2">
                  <a:lumMod val="25000"/>
                </a:schemeClr>
              </a:solidFill>
            </a:endParaRPr>
          </a:p>
          <a:p>
            <a:pPr marL="223838" indent="0">
              <a:buNone/>
            </a:pPr>
            <a:endParaRPr lang="en-US" altLang="en-US" sz="2800" dirty="0"/>
          </a:p>
          <a:p>
            <a:pPr marL="223838" indent="0">
              <a:buFont typeface="Wingdings" pitchFamily="2" charset="2"/>
              <a:buChar char="ü"/>
            </a:pPr>
            <a:r>
              <a:rPr lang="en-US" sz="2800" b="1" dirty="0"/>
              <a:t>  </a:t>
            </a:r>
            <a:r>
              <a:rPr lang="en-US" sz="3200" b="1" dirty="0">
                <a:solidFill>
                  <a:srgbClr val="00B050"/>
                </a:solidFill>
              </a:rPr>
              <a:t>The factor which can be modified, interrupted or nullified is most important.</a:t>
            </a:r>
            <a:endParaRPr lang="en-US" altLang="en-US" sz="2800" dirty="0">
              <a:solidFill>
                <a:srgbClr val="00B050"/>
              </a:solidFill>
            </a:endParaRPr>
          </a:p>
        </p:txBody>
      </p:sp>
      <p:pic>
        <p:nvPicPr>
          <p:cNvPr id="2" name="Audio 1">
            <a:hlinkClick r:id="" action="ppaction://media"/>
            <a:extLst>
              <a:ext uri="{FF2B5EF4-FFF2-40B4-BE49-F238E27FC236}">
                <a16:creationId xmlns:a16="http://schemas.microsoft.com/office/drawing/2014/main" id="{4DC83CD0-784F-42E8-8E59-4139E6E929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852"/>
    </mc:Choice>
    <mc:Fallback xmlns="">
      <p:transition spd="slow" advTm="6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9783064" cy="990600"/>
          </a:xfrm>
        </p:spPr>
        <p:txBody>
          <a:bodyPr/>
          <a:lstStyle/>
          <a:p>
            <a:r>
              <a:rPr lang="en-US" b="1" dirty="0">
                <a:solidFill>
                  <a:srgbClr val="FF0000"/>
                </a:solidFill>
              </a:rPr>
              <a:t>Cause of Disease</a:t>
            </a:r>
          </a:p>
        </p:txBody>
      </p:sp>
      <p:sp>
        <p:nvSpPr>
          <p:cNvPr id="3" name="Content Placeholder 2"/>
          <p:cNvSpPr>
            <a:spLocks noGrp="1"/>
          </p:cNvSpPr>
          <p:nvPr>
            <p:ph sz="quarter" idx="1"/>
          </p:nvPr>
        </p:nvSpPr>
        <p:spPr>
          <a:xfrm>
            <a:off x="1295400" y="1752600"/>
            <a:ext cx="9501554" cy="4876800"/>
          </a:xfrm>
        </p:spPr>
        <p:txBody>
          <a:bodyPr/>
          <a:lstStyle/>
          <a:p>
            <a:r>
              <a:rPr lang="en-US" dirty="0">
                <a:solidFill>
                  <a:schemeClr val="accent3">
                    <a:lumMod val="75000"/>
                  </a:schemeClr>
                </a:solidFill>
              </a:rPr>
              <a:t>Cause defined as “anything producing an effect or a result”. [Webster]</a:t>
            </a:r>
          </a:p>
          <a:p>
            <a:r>
              <a:rPr lang="en-US" dirty="0">
                <a:solidFill>
                  <a:schemeClr val="accent3">
                    <a:lumMod val="75000"/>
                  </a:schemeClr>
                </a:solidFill>
              </a:rPr>
              <a:t>Cause in  medical textbooks discussed under headings like- “</a:t>
            </a:r>
            <a:r>
              <a:rPr lang="en-US" b="1" dirty="0">
                <a:solidFill>
                  <a:srgbClr val="FF0000"/>
                </a:solidFill>
              </a:rPr>
              <a:t>etiology</a:t>
            </a:r>
            <a:r>
              <a:rPr lang="en-US" dirty="0">
                <a:solidFill>
                  <a:schemeClr val="accent3">
                    <a:lumMod val="75000"/>
                  </a:schemeClr>
                </a:solidFill>
              </a:rPr>
              <a:t>”, “</a:t>
            </a:r>
            <a:r>
              <a:rPr lang="en-US" b="1" dirty="0">
                <a:solidFill>
                  <a:srgbClr val="FF0000"/>
                </a:solidFill>
              </a:rPr>
              <a:t>Pathogenesis</a:t>
            </a:r>
            <a:r>
              <a:rPr lang="en-US" dirty="0">
                <a:solidFill>
                  <a:schemeClr val="accent3">
                    <a:lumMod val="75000"/>
                  </a:schemeClr>
                </a:solidFill>
              </a:rPr>
              <a:t>”, “</a:t>
            </a:r>
            <a:r>
              <a:rPr lang="en-US" b="1" dirty="0">
                <a:solidFill>
                  <a:srgbClr val="FF0000"/>
                </a:solidFill>
              </a:rPr>
              <a:t>Mechanisms</a:t>
            </a:r>
            <a:r>
              <a:rPr lang="en-US" dirty="0">
                <a:solidFill>
                  <a:schemeClr val="accent3">
                    <a:lumMod val="75000"/>
                  </a:schemeClr>
                </a:solidFill>
              </a:rPr>
              <a:t>”, “</a:t>
            </a:r>
            <a:r>
              <a:rPr lang="en-US" b="1" dirty="0">
                <a:solidFill>
                  <a:srgbClr val="FF0000"/>
                </a:solidFill>
              </a:rPr>
              <a:t>Risk factors</a:t>
            </a:r>
            <a:r>
              <a:rPr lang="en-US" dirty="0">
                <a:solidFill>
                  <a:schemeClr val="accent3">
                    <a:lumMod val="75000"/>
                  </a:schemeClr>
                </a:solidFill>
              </a:rPr>
              <a:t>”.</a:t>
            </a:r>
          </a:p>
          <a:p>
            <a:r>
              <a:rPr lang="en-US" dirty="0">
                <a:solidFill>
                  <a:schemeClr val="accent3">
                    <a:lumMod val="75000"/>
                  </a:schemeClr>
                </a:solidFill>
              </a:rPr>
              <a:t>Important to physician because it guides their approach to three clinical tasks-</a:t>
            </a:r>
            <a:r>
              <a:rPr lang="en-US" dirty="0"/>
              <a:t> </a:t>
            </a:r>
            <a:r>
              <a:rPr lang="en-US" b="1" dirty="0">
                <a:solidFill>
                  <a:srgbClr val="00B050"/>
                </a:solidFill>
              </a:rPr>
              <a:t>Prevention, Diagnosis &amp; Treatment.</a:t>
            </a:r>
            <a:endParaRPr lang="en-US" dirty="0"/>
          </a:p>
        </p:txBody>
      </p:sp>
      <p:pic>
        <p:nvPicPr>
          <p:cNvPr id="8" name="Audio 7">
            <a:hlinkClick r:id="" action="ppaction://media"/>
            <a:extLst>
              <a:ext uri="{FF2B5EF4-FFF2-40B4-BE49-F238E27FC236}">
                <a16:creationId xmlns:a16="http://schemas.microsoft.com/office/drawing/2014/main" id="{E4A709F1-6C53-4AF0-9780-4622DACEE3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518"/>
    </mc:Choice>
    <mc:Fallback xmlns="">
      <p:transition spd="slow" advTm="5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529644"/>
            <a:ext cx="6803236" cy="400050"/>
          </a:xfrm>
        </p:spPr>
        <p:txBody>
          <a:bodyPr>
            <a:noAutofit/>
          </a:bodyPr>
          <a:lstStyle/>
          <a:p>
            <a:pPr eaLnBrk="1" hangingPunct="1"/>
            <a:r>
              <a:rPr lang="en-US" altLang="en-US" sz="3600" b="1" dirty="0">
                <a:solidFill>
                  <a:srgbClr val="FF0000"/>
                </a:solidFill>
              </a:rPr>
              <a:t>Causal Relationships</a:t>
            </a:r>
            <a:endParaRPr lang="en-US" altLang="en-US" sz="4000" b="1" dirty="0">
              <a:solidFill>
                <a:srgbClr val="FF0000"/>
              </a:solidFill>
            </a:endParaRPr>
          </a:p>
        </p:txBody>
      </p:sp>
      <p:sp>
        <p:nvSpPr>
          <p:cNvPr id="25603" name="Rectangle 3"/>
          <p:cNvSpPr>
            <a:spLocks noGrp="1" noChangeArrowheads="1"/>
          </p:cNvSpPr>
          <p:nvPr>
            <p:ph idx="1"/>
          </p:nvPr>
        </p:nvSpPr>
        <p:spPr>
          <a:xfrm>
            <a:off x="1828800" y="1828800"/>
            <a:ext cx="9296399" cy="4724400"/>
          </a:xfrm>
        </p:spPr>
        <p:txBody>
          <a:bodyPr>
            <a:normAutofit/>
          </a:bodyPr>
          <a:lstStyle/>
          <a:p>
            <a:pPr eaLnBrk="1" hangingPunct="1">
              <a:spcBef>
                <a:spcPct val="80000"/>
              </a:spcBef>
            </a:pPr>
            <a:r>
              <a:rPr lang="en-US" altLang="en-US" sz="3200" b="1" dirty="0">
                <a:solidFill>
                  <a:schemeClr val="accent4"/>
                </a:solidFill>
              </a:rPr>
              <a:t>A causal pathway may be </a:t>
            </a:r>
            <a:r>
              <a:rPr lang="en-US" altLang="en-US" sz="3200" b="1" dirty="0">
                <a:solidFill>
                  <a:srgbClr val="00B050"/>
                </a:solidFill>
              </a:rPr>
              <a:t>direct or indirect</a:t>
            </a:r>
          </a:p>
          <a:p>
            <a:pPr eaLnBrk="1" hangingPunct="1">
              <a:spcBef>
                <a:spcPct val="80000"/>
              </a:spcBef>
            </a:pPr>
            <a:r>
              <a:rPr lang="en-US" altLang="en-US" sz="3200" b="1" dirty="0">
                <a:solidFill>
                  <a:schemeClr val="accent4"/>
                </a:solidFill>
              </a:rPr>
              <a:t>In </a:t>
            </a:r>
            <a:r>
              <a:rPr lang="en-US" altLang="en-US" sz="3200" b="1" dirty="0">
                <a:solidFill>
                  <a:srgbClr val="00B050"/>
                </a:solidFill>
              </a:rPr>
              <a:t>direct </a:t>
            </a:r>
            <a:r>
              <a:rPr lang="en-US" altLang="en-US" sz="3200" b="1" dirty="0">
                <a:solidFill>
                  <a:schemeClr val="accent4"/>
                </a:solidFill>
              </a:rPr>
              <a:t>causation, A causes B without intermediate effects (very rare)</a:t>
            </a:r>
          </a:p>
          <a:p>
            <a:pPr eaLnBrk="1" hangingPunct="1">
              <a:spcBef>
                <a:spcPct val="80000"/>
              </a:spcBef>
            </a:pPr>
            <a:r>
              <a:rPr lang="en-US" altLang="en-US" sz="3200" b="1" dirty="0">
                <a:solidFill>
                  <a:schemeClr val="accent4"/>
                </a:solidFill>
              </a:rPr>
              <a:t>In </a:t>
            </a:r>
            <a:r>
              <a:rPr lang="en-US" altLang="en-US" sz="3200" b="1" dirty="0">
                <a:solidFill>
                  <a:srgbClr val="00B050"/>
                </a:solidFill>
              </a:rPr>
              <a:t>indirect </a:t>
            </a:r>
            <a:r>
              <a:rPr lang="en-US" altLang="en-US" sz="3200" b="1" dirty="0">
                <a:solidFill>
                  <a:schemeClr val="accent4"/>
                </a:solidFill>
              </a:rPr>
              <a:t>causation, A causes B, but with intermediate effects </a:t>
            </a:r>
          </a:p>
          <a:p>
            <a:pPr marL="0" indent="0">
              <a:spcBef>
                <a:spcPct val="80000"/>
              </a:spcBef>
              <a:buNone/>
            </a:pPr>
            <a:r>
              <a:rPr lang="en-US" altLang="en-US" sz="3200" b="1" dirty="0">
                <a:solidFill>
                  <a:schemeClr val="accent4"/>
                </a:solidFill>
              </a:rPr>
              <a:t>In human biology, intermediate steps are virtually always present in any causal process</a:t>
            </a:r>
            <a:endParaRPr lang="en-US" altLang="en-US" sz="2800" dirty="0">
              <a:solidFill>
                <a:schemeClr val="accent4"/>
              </a:solidFill>
            </a:endParaRPr>
          </a:p>
        </p:txBody>
      </p:sp>
      <p:pic>
        <p:nvPicPr>
          <p:cNvPr id="2" name="Audio 1">
            <a:hlinkClick r:id="" action="ppaction://media"/>
            <a:extLst>
              <a:ext uri="{FF2B5EF4-FFF2-40B4-BE49-F238E27FC236}">
                <a16:creationId xmlns:a16="http://schemas.microsoft.com/office/drawing/2014/main" id="{876A14D0-7F84-4F4D-8EE8-25D0853AB9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3017784"/>
      </p:ext>
    </p:extLst>
  </p:cSld>
  <p:clrMapOvr>
    <a:masterClrMapping/>
  </p:clrMapOvr>
  <mc:AlternateContent xmlns:mc="http://schemas.openxmlformats.org/markup-compatibility/2006" xmlns:p14="http://schemas.microsoft.com/office/powerpoint/2010/main">
    <mc:Choice Requires="p14">
      <p:transition spd="slow" p14:dur="2000" advTm="60018"/>
    </mc:Choice>
    <mc:Fallback xmlns="">
      <p:transition spd="slow" advTm="6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Factors for disease causation</a:t>
            </a:r>
          </a:p>
        </p:txBody>
      </p:sp>
      <p:sp>
        <p:nvSpPr>
          <p:cNvPr id="3" name="Content Placeholder 2"/>
          <p:cNvSpPr>
            <a:spLocks noGrp="1"/>
          </p:cNvSpPr>
          <p:nvPr>
            <p:ph sz="quarter" idx="1"/>
          </p:nvPr>
        </p:nvSpPr>
        <p:spPr>
          <a:xfrm>
            <a:off x="2057400" y="1752600"/>
            <a:ext cx="8226552" cy="5715000"/>
          </a:xfrm>
        </p:spPr>
        <p:txBody>
          <a:bodyPr>
            <a:normAutofit/>
          </a:bodyPr>
          <a:lstStyle/>
          <a:p>
            <a:r>
              <a:rPr lang="en-US" sz="3200" b="1" dirty="0">
                <a:solidFill>
                  <a:srgbClr val="00B050"/>
                </a:solidFill>
              </a:rPr>
              <a:t>Sufficient factors</a:t>
            </a:r>
            <a:r>
              <a:rPr lang="en-US" sz="3200" dirty="0">
                <a:solidFill>
                  <a:srgbClr val="00B050"/>
                </a:solidFill>
              </a:rPr>
              <a:t>: </a:t>
            </a:r>
            <a:r>
              <a:rPr lang="en-US" sz="3200" dirty="0">
                <a:solidFill>
                  <a:schemeClr val="accent3">
                    <a:lumMod val="75000"/>
                  </a:schemeClr>
                </a:solidFill>
              </a:rPr>
              <a:t>one that inevitably produces disease (</a:t>
            </a:r>
            <a:r>
              <a:rPr lang="en-US" altLang="en-US" sz="3200" dirty="0">
                <a:solidFill>
                  <a:schemeClr val="accent3">
                    <a:lumMod val="75000"/>
                  </a:schemeClr>
                </a:solidFill>
              </a:rPr>
              <a:t>the presence of the factor always result in disease).</a:t>
            </a:r>
          </a:p>
          <a:p>
            <a:pPr>
              <a:buNone/>
            </a:pPr>
            <a:r>
              <a:rPr lang="en-US" altLang="en-US" sz="3200" dirty="0">
                <a:solidFill>
                  <a:schemeClr val="accent3">
                    <a:lumMod val="75000"/>
                  </a:schemeClr>
                </a:solidFill>
              </a:rPr>
              <a:t>    </a:t>
            </a:r>
            <a:endParaRPr lang="en-US" sz="700" dirty="0">
              <a:solidFill>
                <a:schemeClr val="accent3">
                  <a:lumMod val="75000"/>
                </a:schemeClr>
              </a:solidFill>
            </a:endParaRPr>
          </a:p>
          <a:p>
            <a:r>
              <a:rPr lang="en-US" sz="3200" b="1" dirty="0">
                <a:solidFill>
                  <a:srgbClr val="00B050"/>
                </a:solidFill>
              </a:rPr>
              <a:t>Necessary factors</a:t>
            </a:r>
            <a:r>
              <a:rPr lang="en-US" sz="3200" dirty="0">
                <a:solidFill>
                  <a:srgbClr val="00B050"/>
                </a:solidFill>
              </a:rPr>
              <a:t>: </a:t>
            </a:r>
            <a:r>
              <a:rPr lang="en-US" sz="3200" dirty="0">
                <a:solidFill>
                  <a:schemeClr val="accent3">
                    <a:lumMod val="75000"/>
                  </a:schemeClr>
                </a:solidFill>
              </a:rPr>
              <a:t>without which disease does not occur, but by itself, it is not sufficient </a:t>
            </a:r>
            <a:r>
              <a:rPr lang="en-US" sz="3000" dirty="0">
                <a:solidFill>
                  <a:schemeClr val="accent3">
                    <a:lumMod val="75000"/>
                  </a:schemeClr>
                </a:solidFill>
              </a:rPr>
              <a:t>to cause disease </a:t>
            </a:r>
            <a:r>
              <a:rPr lang="en-US" dirty="0">
                <a:solidFill>
                  <a:schemeClr val="accent3">
                    <a:lumMod val="75000"/>
                  </a:schemeClr>
                </a:solidFill>
              </a:rPr>
              <a:t>(</a:t>
            </a:r>
            <a:r>
              <a:rPr lang="en-US" altLang="en-US" sz="3200" dirty="0">
                <a:solidFill>
                  <a:schemeClr val="accent3">
                    <a:lumMod val="75000"/>
                  </a:schemeClr>
                </a:solidFill>
              </a:rPr>
              <a:t>the disease will not occur without the presence of the factor)</a:t>
            </a:r>
          </a:p>
          <a:p>
            <a:pPr>
              <a:buNone/>
            </a:pPr>
            <a:r>
              <a:rPr lang="en-US" altLang="en-US" sz="3200" dirty="0">
                <a:solidFill>
                  <a:schemeClr val="bg2">
                    <a:lumMod val="25000"/>
                  </a:schemeClr>
                </a:solidFill>
              </a:rPr>
              <a:t>    </a:t>
            </a:r>
            <a:endParaRPr lang="en-US" b="1" dirty="0">
              <a:solidFill>
                <a:schemeClr val="bg2">
                  <a:lumMod val="25000"/>
                </a:schemeClr>
              </a:solidFill>
            </a:endParaRPr>
          </a:p>
        </p:txBody>
      </p:sp>
      <p:pic>
        <p:nvPicPr>
          <p:cNvPr id="4" name="Audio 3">
            <a:hlinkClick r:id="" action="ppaction://media"/>
            <a:extLst>
              <a:ext uri="{FF2B5EF4-FFF2-40B4-BE49-F238E27FC236}">
                <a16:creationId xmlns:a16="http://schemas.microsoft.com/office/drawing/2014/main" id="{11352F27-2A66-4B39-B19C-314DA49BD0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28"/>
    </mc:Choice>
    <mc:Fallback xmlns="">
      <p:transition spd="slow" advTm="6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Types of Causal Relationships</a:t>
            </a:r>
          </a:p>
        </p:txBody>
      </p:sp>
      <p:sp>
        <p:nvSpPr>
          <p:cNvPr id="3" name="Content Placeholder 2"/>
          <p:cNvSpPr>
            <a:spLocks noGrp="1"/>
          </p:cNvSpPr>
          <p:nvPr>
            <p:ph sz="quarter" idx="1"/>
          </p:nvPr>
        </p:nvSpPr>
        <p:spPr>
          <a:xfrm>
            <a:off x="2136648" y="2209800"/>
            <a:ext cx="8153400" cy="4419600"/>
          </a:xfrm>
        </p:spPr>
        <p:txBody>
          <a:bodyPr>
            <a:normAutofit/>
          </a:bodyPr>
          <a:lstStyle/>
          <a:p>
            <a:pPr marL="0" indent="0">
              <a:buNone/>
            </a:pPr>
            <a:r>
              <a:rPr lang="en-US" sz="3600" b="1" dirty="0">
                <a:solidFill>
                  <a:srgbClr val="00B050"/>
                </a:solidFill>
              </a:rPr>
              <a:t>Four types possible: </a:t>
            </a:r>
          </a:p>
          <a:p>
            <a:pPr lvl="1">
              <a:buFont typeface="Arial" panose="020B0604020202020204" pitchFamily="34" charset="0"/>
              <a:buChar char="•"/>
            </a:pPr>
            <a:r>
              <a:rPr lang="en-US" sz="3600" dirty="0">
                <a:solidFill>
                  <a:schemeClr val="accent3">
                    <a:lumMod val="75000"/>
                  </a:schemeClr>
                </a:solidFill>
              </a:rPr>
              <a:t>Necessary &amp; sufficient</a:t>
            </a:r>
          </a:p>
          <a:p>
            <a:pPr lvl="1">
              <a:buFont typeface="Arial" panose="020B0604020202020204" pitchFamily="34" charset="0"/>
              <a:buChar char="•"/>
            </a:pPr>
            <a:r>
              <a:rPr lang="en-US" sz="3600" dirty="0">
                <a:solidFill>
                  <a:schemeClr val="accent3">
                    <a:lumMod val="75000"/>
                  </a:schemeClr>
                </a:solidFill>
              </a:rPr>
              <a:t>Necessary, but not sufficient</a:t>
            </a:r>
          </a:p>
          <a:p>
            <a:pPr lvl="1">
              <a:buFont typeface="Arial" panose="020B0604020202020204" pitchFamily="34" charset="0"/>
              <a:buChar char="•"/>
            </a:pPr>
            <a:r>
              <a:rPr lang="en-US" sz="3600" dirty="0">
                <a:solidFill>
                  <a:schemeClr val="accent3">
                    <a:lumMod val="75000"/>
                  </a:schemeClr>
                </a:solidFill>
              </a:rPr>
              <a:t>Sufficient, but not Necessary</a:t>
            </a:r>
          </a:p>
          <a:p>
            <a:pPr lvl="1">
              <a:buFont typeface="Arial" panose="020B0604020202020204" pitchFamily="34" charset="0"/>
              <a:buChar char="•"/>
            </a:pPr>
            <a:r>
              <a:rPr lang="en-US" sz="3600" dirty="0">
                <a:solidFill>
                  <a:schemeClr val="accent3">
                    <a:lumMod val="75000"/>
                  </a:schemeClr>
                </a:solidFill>
              </a:rPr>
              <a:t>Neither Sufficient nor Necessary</a:t>
            </a:r>
          </a:p>
        </p:txBody>
      </p:sp>
      <p:pic>
        <p:nvPicPr>
          <p:cNvPr id="4" name="Audio 3">
            <a:hlinkClick r:id="" action="ppaction://media"/>
            <a:extLst>
              <a:ext uri="{FF2B5EF4-FFF2-40B4-BE49-F238E27FC236}">
                <a16:creationId xmlns:a16="http://schemas.microsoft.com/office/drawing/2014/main" id="{B071E6F2-9690-4714-991A-D33FD8C31C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34"/>
    </mc:Choice>
    <mc:Fallback xmlns="">
      <p:transition spd="slow" advTm="4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I. Necessary &amp; Sufficient</a:t>
            </a:r>
          </a:p>
        </p:txBody>
      </p:sp>
      <p:sp>
        <p:nvSpPr>
          <p:cNvPr id="3" name="Content Placeholder 2"/>
          <p:cNvSpPr>
            <a:spLocks noGrp="1"/>
          </p:cNvSpPr>
          <p:nvPr>
            <p:ph sz="quarter" idx="1"/>
          </p:nvPr>
        </p:nvSpPr>
        <p:spPr/>
        <p:txBody>
          <a:bodyPr/>
          <a:lstStyle/>
          <a:p>
            <a:r>
              <a:rPr lang="en-US" sz="3200" dirty="0">
                <a:solidFill>
                  <a:schemeClr val="accent3">
                    <a:lumMod val="75000"/>
                  </a:schemeClr>
                </a:solidFill>
              </a:rPr>
              <a:t>Without that factor, the disease never develops (factor is necessary)</a:t>
            </a:r>
          </a:p>
          <a:p>
            <a:r>
              <a:rPr lang="en-US" sz="3200" dirty="0">
                <a:solidFill>
                  <a:schemeClr val="accent3">
                    <a:lumMod val="75000"/>
                  </a:schemeClr>
                </a:solidFill>
              </a:rPr>
              <a:t>and in presence of that factor, the disease always develops (factor is sufficient).</a:t>
            </a:r>
          </a:p>
          <a:p>
            <a:r>
              <a:rPr lang="en-US" sz="3200" b="1" dirty="0">
                <a:solidFill>
                  <a:schemeClr val="accent3">
                    <a:lumMod val="75000"/>
                  </a:schemeClr>
                </a:solidFill>
              </a:rPr>
              <a:t>Rare situation</a:t>
            </a:r>
            <a:r>
              <a:rPr lang="en-US" sz="3200" dirty="0">
                <a:solidFill>
                  <a:schemeClr val="accent3">
                    <a:lumMod val="75000"/>
                  </a:schemeClr>
                </a:solidFill>
              </a:rPr>
              <a:t>.</a:t>
            </a:r>
            <a:endParaRPr lang="en-US" dirty="0">
              <a:solidFill>
                <a:schemeClr val="accent3">
                  <a:lumMod val="75000"/>
                </a:schemeClr>
              </a:solidFill>
            </a:endParaRPr>
          </a:p>
        </p:txBody>
      </p:sp>
      <p:graphicFrame>
        <p:nvGraphicFramePr>
          <p:cNvPr id="4" name="Diagram 3"/>
          <p:cNvGraphicFramePr/>
          <p:nvPr/>
        </p:nvGraphicFramePr>
        <p:xfrm>
          <a:off x="3048000" y="4343400"/>
          <a:ext cx="60960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B09BB380-AF7D-41C7-892A-897D73C9E5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36"/>
    </mc:Choice>
    <mc:Fallback xmlns="">
      <p:transition spd="slow" advTm="6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II. Necessary, but not Sufficient</a:t>
            </a:r>
          </a:p>
        </p:txBody>
      </p:sp>
      <p:sp>
        <p:nvSpPr>
          <p:cNvPr id="3" name="Content Placeholder 2"/>
          <p:cNvSpPr>
            <a:spLocks noGrp="1"/>
          </p:cNvSpPr>
          <p:nvPr>
            <p:ph sz="quarter" idx="1"/>
          </p:nvPr>
        </p:nvSpPr>
        <p:spPr>
          <a:xfrm>
            <a:off x="381000" y="1447800"/>
            <a:ext cx="11307064" cy="4495800"/>
          </a:xfrm>
        </p:spPr>
        <p:txBody>
          <a:bodyPr>
            <a:normAutofit/>
          </a:bodyPr>
          <a:lstStyle/>
          <a:p>
            <a:r>
              <a:rPr lang="en-US" sz="3200" dirty="0">
                <a:solidFill>
                  <a:schemeClr val="accent3">
                    <a:lumMod val="75000"/>
                  </a:schemeClr>
                </a:solidFill>
              </a:rPr>
              <a:t>Multiple factors are required, often in specific temporal sequence (cancer, initiator then promoter). Infectious diseases also (Infection with HIV is necessary but not sufficient to cause AIDS).</a:t>
            </a:r>
          </a:p>
        </p:txBody>
      </p:sp>
      <p:graphicFrame>
        <p:nvGraphicFramePr>
          <p:cNvPr id="5" name="Diagram 4"/>
          <p:cNvGraphicFramePr/>
          <p:nvPr/>
        </p:nvGraphicFramePr>
        <p:xfrm>
          <a:off x="2514600" y="2971800"/>
          <a:ext cx="73914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lus 5"/>
          <p:cNvSpPr/>
          <p:nvPr/>
        </p:nvSpPr>
        <p:spPr>
          <a:xfrm>
            <a:off x="4038600" y="3886200"/>
            <a:ext cx="838200" cy="68580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us 6"/>
          <p:cNvSpPr/>
          <p:nvPr/>
        </p:nvSpPr>
        <p:spPr>
          <a:xfrm>
            <a:off x="4114800" y="5181600"/>
            <a:ext cx="762000" cy="60960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172200" y="4572000"/>
            <a:ext cx="1295400" cy="484632"/>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EDE87C50-BB81-4AB7-9951-8A0C424E8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513"/>
    </mc:Choice>
    <mc:Fallback xmlns="">
      <p:transition spd="slow" advTm="78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82880"/>
            <a:ext cx="10871200" cy="990600"/>
          </a:xfrm>
        </p:spPr>
        <p:txBody>
          <a:bodyPr>
            <a:normAutofit/>
          </a:bodyPr>
          <a:lstStyle/>
          <a:p>
            <a:r>
              <a:rPr lang="en-US" b="1" dirty="0">
                <a:solidFill>
                  <a:srgbClr val="FF0000"/>
                </a:solidFill>
              </a:rPr>
              <a:t>III. Sufficient, but not Necessary</a:t>
            </a:r>
            <a:endParaRPr lang="en-US" dirty="0">
              <a:solidFill>
                <a:srgbClr val="FF0000"/>
              </a:solidFill>
            </a:endParaRPr>
          </a:p>
        </p:txBody>
      </p:sp>
      <p:sp>
        <p:nvSpPr>
          <p:cNvPr id="3" name="Content Placeholder 2"/>
          <p:cNvSpPr>
            <a:spLocks noGrp="1"/>
          </p:cNvSpPr>
          <p:nvPr>
            <p:ph sz="quarter" idx="1"/>
          </p:nvPr>
        </p:nvSpPr>
        <p:spPr/>
        <p:txBody>
          <a:bodyPr/>
          <a:lstStyle/>
          <a:p>
            <a:r>
              <a:rPr lang="en-US" sz="3200" dirty="0">
                <a:solidFill>
                  <a:schemeClr val="accent3">
                    <a:lumMod val="75000"/>
                  </a:schemeClr>
                </a:solidFill>
              </a:rPr>
              <a:t>Various factors independently can produce the disease </a:t>
            </a:r>
            <a:r>
              <a:rPr lang="en-US" sz="3200" b="1" dirty="0">
                <a:solidFill>
                  <a:schemeClr val="accent3">
                    <a:lumMod val="75000"/>
                  </a:schemeClr>
                </a:solidFill>
              </a:rPr>
              <a:t>(</a:t>
            </a:r>
            <a:r>
              <a:rPr lang="en-US" sz="2800" b="1" dirty="0">
                <a:solidFill>
                  <a:schemeClr val="accent3">
                    <a:lumMod val="75000"/>
                  </a:schemeClr>
                </a:solidFill>
              </a:rPr>
              <a:t>Either radiation or benzene exposure can each produce leukemia without the presence of the other). </a:t>
            </a:r>
          </a:p>
          <a:p>
            <a:endParaRPr lang="en-US" b="1" dirty="0"/>
          </a:p>
        </p:txBody>
      </p:sp>
      <p:graphicFrame>
        <p:nvGraphicFramePr>
          <p:cNvPr id="4" name="Diagram 3"/>
          <p:cNvGraphicFramePr/>
          <p:nvPr/>
        </p:nvGraphicFramePr>
        <p:xfrm>
          <a:off x="2514600" y="2971800"/>
          <a:ext cx="73914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3886200" y="3962400"/>
            <a:ext cx="628698" cy="523220"/>
          </a:xfrm>
          <a:prstGeom prst="rect">
            <a:avLst/>
          </a:prstGeom>
          <a:noFill/>
        </p:spPr>
        <p:txBody>
          <a:bodyPr wrap="none" rtlCol="0">
            <a:spAutoFit/>
          </a:bodyPr>
          <a:lstStyle/>
          <a:p>
            <a:r>
              <a:rPr lang="en-US" sz="2800" b="1" dirty="0">
                <a:solidFill>
                  <a:srgbClr val="FF0000"/>
                </a:solidFill>
              </a:rPr>
              <a:t>OR</a:t>
            </a:r>
            <a:endParaRPr lang="en-US" b="1" dirty="0">
              <a:solidFill>
                <a:srgbClr val="FF0000"/>
              </a:solidFill>
            </a:endParaRPr>
          </a:p>
        </p:txBody>
      </p:sp>
      <p:sp>
        <p:nvSpPr>
          <p:cNvPr id="14" name="TextBox 13"/>
          <p:cNvSpPr txBox="1"/>
          <p:nvPr/>
        </p:nvSpPr>
        <p:spPr>
          <a:xfrm>
            <a:off x="3886200" y="5257800"/>
            <a:ext cx="628698" cy="523220"/>
          </a:xfrm>
          <a:prstGeom prst="rect">
            <a:avLst/>
          </a:prstGeom>
          <a:noFill/>
        </p:spPr>
        <p:txBody>
          <a:bodyPr wrap="none" rtlCol="0">
            <a:spAutoFit/>
          </a:bodyPr>
          <a:lstStyle/>
          <a:p>
            <a:r>
              <a:rPr lang="en-US" sz="2800" b="1" dirty="0">
                <a:solidFill>
                  <a:srgbClr val="FF0000"/>
                </a:solidFill>
              </a:rPr>
              <a:t>OR</a:t>
            </a:r>
            <a:endParaRPr lang="en-US" b="1" dirty="0">
              <a:solidFill>
                <a:srgbClr val="FF0000"/>
              </a:solidFill>
            </a:endParaRPr>
          </a:p>
        </p:txBody>
      </p:sp>
      <p:sp>
        <p:nvSpPr>
          <p:cNvPr id="15" name="Right Arrow 14"/>
          <p:cNvSpPr/>
          <p:nvPr/>
        </p:nvSpPr>
        <p:spPr>
          <a:xfrm>
            <a:off x="6172200" y="4648200"/>
            <a:ext cx="1295400" cy="484632"/>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219010">
            <a:off x="6101160" y="3724501"/>
            <a:ext cx="1397817" cy="484632"/>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727707">
            <a:off x="6120429" y="5737246"/>
            <a:ext cx="1397817" cy="484632"/>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B2BAA529-CBDB-4599-88F3-C61C881197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089"/>
    </mc:Choice>
    <mc:Fallback xmlns="">
      <p:transition spd="slow" advTm="6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IV. Neither sufficient nor Necessary</a:t>
            </a:r>
          </a:p>
        </p:txBody>
      </p:sp>
      <p:graphicFrame>
        <p:nvGraphicFramePr>
          <p:cNvPr id="6" name="Content Placeholder 5"/>
          <p:cNvGraphicFramePr>
            <a:graphicFrameLocks noGrp="1"/>
          </p:cNvGraphicFramePr>
          <p:nvPr>
            <p:ph sz="quarter" idx="1"/>
          </p:nvPr>
        </p:nvGraphicFramePr>
        <p:xfrm>
          <a:off x="2438400" y="2819403"/>
          <a:ext cx="6248400" cy="3809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1371600" y="1524000"/>
            <a:ext cx="9296400" cy="1477328"/>
          </a:xfrm>
          <a:prstGeom prst="rect">
            <a:avLst/>
          </a:prstGeom>
          <a:noFill/>
        </p:spPr>
        <p:txBody>
          <a:bodyPr wrap="square" rtlCol="0">
            <a:spAutoFit/>
          </a:bodyPr>
          <a:lstStyle/>
          <a:p>
            <a:pPr>
              <a:buFont typeface="Arial" pitchFamily="34" charset="0"/>
              <a:buChar char="•"/>
            </a:pPr>
            <a:r>
              <a:rPr lang="en-US" sz="3000" dirty="0">
                <a:solidFill>
                  <a:schemeClr val="accent3">
                    <a:lumMod val="75000"/>
                  </a:schemeClr>
                </a:solidFill>
                <a:cs typeface="Times New Roman" pitchFamily="18" charset="0"/>
              </a:rPr>
              <a:t>More complex model.</a:t>
            </a:r>
          </a:p>
          <a:p>
            <a:pPr>
              <a:buFont typeface="Arial" pitchFamily="34" charset="0"/>
              <a:buChar char="•"/>
            </a:pPr>
            <a:r>
              <a:rPr lang="en-US" sz="3000" dirty="0">
                <a:solidFill>
                  <a:schemeClr val="accent3">
                    <a:lumMod val="75000"/>
                  </a:schemeClr>
                </a:solidFill>
                <a:cs typeface="Times New Roman" pitchFamily="18" charset="0"/>
              </a:rPr>
              <a:t>Probably most accurately represents causal relationships that operate in most </a:t>
            </a:r>
            <a:r>
              <a:rPr lang="en-US" sz="3000" b="1" dirty="0">
                <a:solidFill>
                  <a:schemeClr val="accent3">
                    <a:lumMod val="75000"/>
                  </a:schemeClr>
                </a:solidFill>
                <a:cs typeface="Times New Roman" pitchFamily="18" charset="0"/>
              </a:rPr>
              <a:t>chronic diseases</a:t>
            </a:r>
            <a:r>
              <a:rPr lang="en-US" sz="3000" b="1" dirty="0">
                <a:cs typeface="Times New Roman" pitchFamily="18" charset="0"/>
              </a:rPr>
              <a:t>.</a:t>
            </a:r>
          </a:p>
        </p:txBody>
      </p:sp>
      <p:sp>
        <p:nvSpPr>
          <p:cNvPr id="8" name="Plus 7"/>
          <p:cNvSpPr/>
          <p:nvPr/>
        </p:nvSpPr>
        <p:spPr>
          <a:xfrm>
            <a:off x="4343400" y="3581400"/>
            <a:ext cx="457200" cy="38100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us 8"/>
          <p:cNvSpPr/>
          <p:nvPr/>
        </p:nvSpPr>
        <p:spPr>
          <a:xfrm>
            <a:off x="4343400" y="4724400"/>
            <a:ext cx="457200" cy="38100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p:cNvSpPr/>
          <p:nvPr/>
        </p:nvSpPr>
        <p:spPr>
          <a:xfrm>
            <a:off x="4343400" y="5791200"/>
            <a:ext cx="457200" cy="38100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3403" y="4038603"/>
            <a:ext cx="566181" cy="461665"/>
          </a:xfrm>
          <a:prstGeom prst="rect">
            <a:avLst/>
          </a:prstGeom>
          <a:noFill/>
        </p:spPr>
        <p:txBody>
          <a:bodyPr wrap="none" rtlCol="0">
            <a:spAutoFit/>
          </a:bodyPr>
          <a:lstStyle/>
          <a:p>
            <a:r>
              <a:rPr lang="en-US" sz="2400" b="1" dirty="0">
                <a:solidFill>
                  <a:srgbClr val="FF0000"/>
                </a:solidFill>
              </a:rPr>
              <a:t>OR</a:t>
            </a:r>
            <a:endParaRPr lang="en-US" sz="1600" b="1" dirty="0">
              <a:solidFill>
                <a:srgbClr val="FF0000"/>
              </a:solidFill>
            </a:endParaRPr>
          </a:p>
        </p:txBody>
      </p:sp>
      <p:sp>
        <p:nvSpPr>
          <p:cNvPr id="12" name="TextBox 11"/>
          <p:cNvSpPr txBox="1"/>
          <p:nvPr/>
        </p:nvSpPr>
        <p:spPr>
          <a:xfrm>
            <a:off x="4267203" y="5181603"/>
            <a:ext cx="566181" cy="461665"/>
          </a:xfrm>
          <a:prstGeom prst="rect">
            <a:avLst/>
          </a:prstGeom>
          <a:noFill/>
        </p:spPr>
        <p:txBody>
          <a:bodyPr wrap="none" rtlCol="0">
            <a:spAutoFit/>
          </a:bodyPr>
          <a:lstStyle/>
          <a:p>
            <a:r>
              <a:rPr lang="en-US" sz="2400" b="1" dirty="0">
                <a:solidFill>
                  <a:srgbClr val="FF0000"/>
                </a:solidFill>
              </a:rPr>
              <a:t>OR</a:t>
            </a:r>
            <a:endParaRPr lang="en-US" sz="1600" b="1" dirty="0">
              <a:solidFill>
                <a:srgbClr val="FF0000"/>
              </a:solidFill>
            </a:endParaRPr>
          </a:p>
        </p:txBody>
      </p:sp>
      <p:sp>
        <p:nvSpPr>
          <p:cNvPr id="13" name="Frame 12"/>
          <p:cNvSpPr/>
          <p:nvPr/>
        </p:nvSpPr>
        <p:spPr>
          <a:xfrm>
            <a:off x="2438400" y="3276600"/>
            <a:ext cx="4343400" cy="838200"/>
          </a:xfrm>
          <a:prstGeom prst="frame">
            <a:avLst>
              <a:gd name="adj1" fmla="val 2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2438400" y="4495800"/>
            <a:ext cx="4343400" cy="838200"/>
          </a:xfrm>
          <a:prstGeom prst="frame">
            <a:avLst>
              <a:gd name="adj1" fmla="val 2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2438400" y="5562600"/>
            <a:ext cx="4343400" cy="914400"/>
          </a:xfrm>
          <a:prstGeom prst="frame">
            <a:avLst>
              <a:gd name="adj1" fmla="val 2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22"/>
          <p:cNvSpPr/>
          <p:nvPr/>
        </p:nvSpPr>
        <p:spPr>
          <a:xfrm>
            <a:off x="6858003" y="4648203"/>
            <a:ext cx="345693" cy="429101"/>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2219010">
            <a:off x="6530885" y="3980065"/>
            <a:ext cx="731940" cy="218686"/>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9727707">
            <a:off x="6512551" y="5758535"/>
            <a:ext cx="802317" cy="224639"/>
          </a:xfrm>
          <a:prstGeom prst="rightArrow">
            <a:avLst>
              <a:gd name="adj1" fmla="val 38389"/>
              <a:gd name="adj2" fmla="val 558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A077CDE1-7ADE-4AAE-AFA2-21936E1139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542"/>
    </mc:Choice>
    <mc:Fallback xmlns="">
      <p:transition spd="slow" advTm="11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B033-1E73-41E4-95B0-D9CF5706F17D}"/>
              </a:ext>
            </a:extLst>
          </p:cNvPr>
          <p:cNvSpPr>
            <a:spLocks noGrp="1"/>
          </p:cNvSpPr>
          <p:nvPr>
            <p:ph type="title"/>
          </p:nvPr>
        </p:nvSpPr>
        <p:spPr/>
        <p:txBody>
          <a:bodyPr/>
          <a:lstStyle/>
          <a:p>
            <a:r>
              <a:rPr lang="en-US" b="1" dirty="0">
                <a:solidFill>
                  <a:srgbClr val="FF0000"/>
                </a:solidFill>
              </a:rPr>
              <a:t>IV. Neither sufficient nor Necessary</a:t>
            </a:r>
            <a:endParaRPr lang="en-US" dirty="0">
              <a:solidFill>
                <a:srgbClr val="FF0000"/>
              </a:solidFill>
            </a:endParaRPr>
          </a:p>
        </p:txBody>
      </p:sp>
      <p:sp>
        <p:nvSpPr>
          <p:cNvPr id="3" name="Content Placeholder 2">
            <a:extLst>
              <a:ext uri="{FF2B5EF4-FFF2-40B4-BE49-F238E27FC236}">
                <a16:creationId xmlns:a16="http://schemas.microsoft.com/office/drawing/2014/main" id="{C7899FE8-AF23-4D06-81CE-0405C9477B43}"/>
              </a:ext>
            </a:extLst>
          </p:cNvPr>
          <p:cNvSpPr>
            <a:spLocks noGrp="1"/>
          </p:cNvSpPr>
          <p:nvPr>
            <p:ph sz="quarter" idx="1"/>
          </p:nvPr>
        </p:nvSpPr>
        <p:spPr>
          <a:xfrm>
            <a:off x="816864" y="1828800"/>
            <a:ext cx="10871200" cy="4495800"/>
          </a:xfrm>
        </p:spPr>
        <p:txBody>
          <a:bodyPr/>
          <a:lstStyle/>
          <a:p>
            <a:r>
              <a:rPr lang="en-US" dirty="0">
                <a:solidFill>
                  <a:schemeClr val="accent3">
                    <a:lumMod val="75000"/>
                  </a:schemeClr>
                </a:solidFill>
              </a:rPr>
              <a:t>Public health action does not depend on the identification of every cause of a disease. </a:t>
            </a:r>
          </a:p>
          <a:p>
            <a:r>
              <a:rPr lang="en-US" dirty="0">
                <a:solidFill>
                  <a:schemeClr val="accent3">
                    <a:lumMod val="75000"/>
                  </a:schemeClr>
                </a:solidFill>
              </a:rPr>
              <a:t>Disease prevention can be accomplished by </a:t>
            </a:r>
            <a:r>
              <a:rPr lang="en-US" b="1" dirty="0">
                <a:solidFill>
                  <a:schemeClr val="accent3">
                    <a:lumMod val="75000"/>
                  </a:schemeClr>
                </a:solidFill>
              </a:rPr>
              <a:t>blocking</a:t>
            </a:r>
            <a:r>
              <a:rPr lang="en-US" dirty="0">
                <a:solidFill>
                  <a:schemeClr val="accent3">
                    <a:lumMod val="75000"/>
                  </a:schemeClr>
                </a:solidFill>
              </a:rPr>
              <a:t> any single factor from any combination of causes.</a:t>
            </a:r>
          </a:p>
          <a:p>
            <a:r>
              <a:rPr lang="en-US" dirty="0">
                <a:solidFill>
                  <a:schemeClr val="accent3">
                    <a:lumMod val="75000"/>
                  </a:schemeClr>
                </a:solidFill>
              </a:rPr>
              <a:t>For example, elimination of smoking would prevent lung cancer, although some lung cancer would still occur to people who never smoked but have the right combination of other risk factors. </a:t>
            </a:r>
          </a:p>
        </p:txBody>
      </p:sp>
      <p:pic>
        <p:nvPicPr>
          <p:cNvPr id="4" name="Audio 3">
            <a:hlinkClick r:id="" action="ppaction://media"/>
            <a:extLst>
              <a:ext uri="{FF2B5EF4-FFF2-40B4-BE49-F238E27FC236}">
                <a16:creationId xmlns:a16="http://schemas.microsoft.com/office/drawing/2014/main" id="{AD15D1A4-59C9-46AA-8AFF-BF320F5D3C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2931275"/>
      </p:ext>
    </p:extLst>
  </p:cSld>
  <p:clrMapOvr>
    <a:masterClrMapping/>
  </p:clrMapOvr>
  <mc:AlternateContent xmlns:mc="http://schemas.openxmlformats.org/markup-compatibility/2006" xmlns:p14="http://schemas.microsoft.com/office/powerpoint/2010/main">
    <mc:Choice Requires="p14">
      <p:transition spd="slow" p14:dur="2000" advTm="48040"/>
    </mc:Choice>
    <mc:Fallback xmlns="">
      <p:transition spd="slow" advTm="4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7731" y="1503485"/>
            <a:ext cx="4554415" cy="3539430"/>
          </a:xfrm>
          <a:prstGeom prst="rect">
            <a:avLst/>
          </a:prstGeom>
          <a:noFill/>
        </p:spPr>
        <p:txBody>
          <a:bodyPr wrap="square" rtlCol="0">
            <a:spAutoFit/>
          </a:bodyPr>
          <a:lstStyle/>
          <a:p>
            <a:pPr algn="l"/>
            <a:r>
              <a:rPr lang="en-US" sz="4000" dirty="0"/>
              <a:t>Community medicine:</a:t>
            </a:r>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Register your attendance with your university number</a:t>
            </a:r>
          </a:p>
          <a:p>
            <a:pPr marL="285750" indent="-285750" algn="l">
              <a:buFont typeface="Arial" panose="020B0604020202020204" pitchFamily="34" charset="0"/>
              <a:buChar char="•"/>
            </a:pPr>
            <a:r>
              <a:rPr lang="en-US" dirty="0"/>
              <a:t>Make sure that the settings of your phone allow tracking location </a:t>
            </a:r>
          </a:p>
          <a:p>
            <a:pPr algn="l"/>
            <a:endParaRPr lang="en-US" dirty="0"/>
          </a:p>
          <a:p>
            <a:pPr algn="l"/>
            <a:r>
              <a:rPr lang="en-US" dirty="0"/>
              <a:t>Go to settings &gt; privacy&gt; location&gt; services&gt; make sure that location services is ON</a:t>
            </a:r>
            <a:endParaRPr lang="ar-JO" dirty="0"/>
          </a:p>
        </p:txBody>
      </p:sp>
      <p:pic>
        <p:nvPicPr>
          <p:cNvPr id="4" name="Picture 3" descr="A qr code with a blue and black logo&#10;&#10;Description automatically generated">
            <a:extLst>
              <a:ext uri="{FF2B5EF4-FFF2-40B4-BE49-F238E27FC236}">
                <a16:creationId xmlns:a16="http://schemas.microsoft.com/office/drawing/2014/main" id="{B0A62EC4-8BB4-C5BC-0A96-E63E0640B0F6}"/>
              </a:ext>
            </a:extLst>
          </p:cNvPr>
          <p:cNvPicPr>
            <a:picLocks noChangeAspect="1"/>
          </p:cNvPicPr>
          <p:nvPr/>
        </p:nvPicPr>
        <p:blipFill>
          <a:blip r:embed="rId2"/>
          <a:stretch>
            <a:fillRect/>
          </a:stretch>
        </p:blipFill>
        <p:spPr>
          <a:xfrm>
            <a:off x="5422900" y="357065"/>
            <a:ext cx="6143869" cy="6143869"/>
          </a:xfrm>
          <a:prstGeom prst="rect">
            <a:avLst/>
          </a:prstGeom>
        </p:spPr>
      </p:pic>
    </p:spTree>
    <p:extLst>
      <p:ext uri="{BB962C8B-B14F-4D97-AF65-F5344CB8AC3E}">
        <p14:creationId xmlns:p14="http://schemas.microsoft.com/office/powerpoint/2010/main" val="146855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362200" y="381000"/>
            <a:ext cx="6229350" cy="400050"/>
          </a:xfrm>
        </p:spPr>
        <p:txBody>
          <a:bodyPr>
            <a:noAutofit/>
          </a:bodyPr>
          <a:lstStyle/>
          <a:p>
            <a:pPr eaLnBrk="1" hangingPunct="1"/>
            <a:r>
              <a:rPr lang="en-US" altLang="en-US" b="1" dirty="0">
                <a:solidFill>
                  <a:srgbClr val="FF0000"/>
                </a:solidFill>
              </a:rPr>
              <a:t>Causal Relationships</a:t>
            </a:r>
            <a:endParaRPr lang="en-US" altLang="en-US" sz="4800" b="1" dirty="0">
              <a:solidFill>
                <a:srgbClr val="FF0000"/>
              </a:solidFill>
            </a:endParaRPr>
          </a:p>
        </p:txBody>
      </p:sp>
      <p:sp>
        <p:nvSpPr>
          <p:cNvPr id="25603" name="Rectangle 3"/>
          <p:cNvSpPr>
            <a:spLocks noGrp="1" noChangeArrowheads="1"/>
          </p:cNvSpPr>
          <p:nvPr>
            <p:ph idx="1"/>
          </p:nvPr>
        </p:nvSpPr>
        <p:spPr>
          <a:xfrm>
            <a:off x="1600200" y="2097646"/>
            <a:ext cx="8763000" cy="4531754"/>
          </a:xfrm>
        </p:spPr>
        <p:txBody>
          <a:bodyPr>
            <a:normAutofit/>
          </a:bodyPr>
          <a:lstStyle/>
          <a:p>
            <a:pPr marL="0" indent="0">
              <a:spcBef>
                <a:spcPct val="80000"/>
              </a:spcBef>
              <a:buNone/>
            </a:pPr>
            <a:r>
              <a:rPr lang="en-US" altLang="en-US" sz="3200" b="1" dirty="0">
                <a:solidFill>
                  <a:schemeClr val="accent1">
                    <a:lumMod val="75000"/>
                  </a:schemeClr>
                </a:solidFill>
              </a:rPr>
              <a:t>A causal pathway may be direct or indirect</a:t>
            </a:r>
          </a:p>
          <a:p>
            <a:pPr eaLnBrk="1" hangingPunct="1">
              <a:spcBef>
                <a:spcPct val="80000"/>
              </a:spcBef>
            </a:pPr>
            <a:r>
              <a:rPr lang="en-US" altLang="en-US" sz="2800" b="1" dirty="0">
                <a:solidFill>
                  <a:schemeClr val="accent3">
                    <a:lumMod val="75000"/>
                  </a:schemeClr>
                </a:solidFill>
              </a:rPr>
              <a:t>In </a:t>
            </a:r>
            <a:r>
              <a:rPr lang="en-US" altLang="en-US" sz="2800" b="1" dirty="0">
                <a:solidFill>
                  <a:srgbClr val="FF0000"/>
                </a:solidFill>
              </a:rPr>
              <a:t>direct causation</a:t>
            </a:r>
            <a:r>
              <a:rPr lang="en-US" altLang="en-US" sz="2800" b="1" dirty="0">
                <a:solidFill>
                  <a:schemeClr val="accent3">
                    <a:lumMod val="75000"/>
                  </a:schemeClr>
                </a:solidFill>
              </a:rPr>
              <a:t>, A causes B without intermediate effects (very rare)</a:t>
            </a:r>
          </a:p>
          <a:p>
            <a:pPr eaLnBrk="1" hangingPunct="1">
              <a:spcBef>
                <a:spcPct val="80000"/>
              </a:spcBef>
            </a:pPr>
            <a:r>
              <a:rPr lang="en-US" altLang="en-US" sz="2800" b="1" dirty="0">
                <a:solidFill>
                  <a:schemeClr val="accent3">
                    <a:lumMod val="75000"/>
                  </a:schemeClr>
                </a:solidFill>
              </a:rPr>
              <a:t>In </a:t>
            </a:r>
            <a:r>
              <a:rPr lang="en-US" altLang="en-US" sz="2800" b="1" dirty="0">
                <a:solidFill>
                  <a:srgbClr val="FF0000"/>
                </a:solidFill>
              </a:rPr>
              <a:t>indirect causation</a:t>
            </a:r>
            <a:r>
              <a:rPr lang="en-US" altLang="en-US" sz="2800" b="1" dirty="0">
                <a:solidFill>
                  <a:schemeClr val="accent3">
                    <a:lumMod val="75000"/>
                  </a:schemeClr>
                </a:solidFill>
              </a:rPr>
              <a:t>, A causes B, but with intermediate effects </a:t>
            </a:r>
          </a:p>
          <a:p>
            <a:pPr marL="0" indent="0">
              <a:spcBef>
                <a:spcPct val="80000"/>
              </a:spcBef>
              <a:buNone/>
            </a:pPr>
            <a:r>
              <a:rPr lang="en-US" altLang="en-US" sz="2800" b="1" dirty="0">
                <a:solidFill>
                  <a:schemeClr val="accent1">
                    <a:lumMod val="75000"/>
                  </a:schemeClr>
                </a:solidFill>
              </a:rPr>
              <a:t>In human biology, intermediate steps are virtually always present in any causal process</a:t>
            </a:r>
            <a:endParaRPr lang="en-US" altLang="en-US" sz="2000" dirty="0">
              <a:solidFill>
                <a:schemeClr val="accent1">
                  <a:lumMod val="75000"/>
                </a:schemeClr>
              </a:solidFill>
            </a:endParaRPr>
          </a:p>
        </p:txBody>
      </p:sp>
      <p:pic>
        <p:nvPicPr>
          <p:cNvPr id="4" name="Audio 3">
            <a:hlinkClick r:id="" action="ppaction://media"/>
            <a:extLst>
              <a:ext uri="{FF2B5EF4-FFF2-40B4-BE49-F238E27FC236}">
                <a16:creationId xmlns:a16="http://schemas.microsoft.com/office/drawing/2014/main" id="{E170CC31-B7F1-474C-8A07-25357B144E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440735"/>
      </p:ext>
    </p:extLst>
  </p:cSld>
  <p:clrMapOvr>
    <a:masterClrMapping/>
  </p:clrMapOvr>
  <mc:AlternateContent xmlns:mc="http://schemas.openxmlformats.org/markup-compatibility/2006" xmlns:p14="http://schemas.microsoft.com/office/powerpoint/2010/main">
    <mc:Choice Requires="p14">
      <p:transition spd="slow" p14:dur="2000" advTm="46517"/>
    </mc:Choice>
    <mc:Fallback xmlns="">
      <p:transition spd="slow" advTm="4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300" b="1" dirty="0">
                <a:solidFill>
                  <a:srgbClr val="FF0000"/>
                </a:solidFill>
              </a:rPr>
              <a:t>Theories of Disease Causation</a:t>
            </a:r>
            <a:endParaRPr lang="en-US" altLang="en-US" sz="3600" b="1" dirty="0">
              <a:solidFill>
                <a:srgbClr val="FF0000"/>
              </a:solidFill>
            </a:endParaRPr>
          </a:p>
        </p:txBody>
      </p:sp>
      <p:sp>
        <p:nvSpPr>
          <p:cNvPr id="660483" name="Rectangle 3"/>
          <p:cNvSpPr>
            <a:spLocks noGrp="1" noChangeArrowheads="1"/>
          </p:cNvSpPr>
          <p:nvPr>
            <p:ph idx="1"/>
          </p:nvPr>
        </p:nvSpPr>
        <p:spPr>
          <a:xfrm>
            <a:off x="1600200" y="1828800"/>
            <a:ext cx="9630664" cy="4800600"/>
          </a:xfrm>
        </p:spPr>
        <p:txBody>
          <a:bodyPr>
            <a:noAutofit/>
          </a:bodyPr>
          <a:lstStyle/>
          <a:p>
            <a:pPr eaLnBrk="1" hangingPunct="1"/>
            <a:r>
              <a:rPr lang="en-US" altLang="en-US" sz="3200" dirty="0">
                <a:solidFill>
                  <a:schemeClr val="accent3">
                    <a:lumMod val="75000"/>
                  </a:schemeClr>
                </a:solidFill>
              </a:rPr>
              <a:t>Supernatural Theories: curse, evil force of the demon.</a:t>
            </a:r>
          </a:p>
          <a:p>
            <a:pPr eaLnBrk="1" hangingPunct="1"/>
            <a:r>
              <a:rPr lang="en-US" altLang="en-US" sz="3200" dirty="0">
                <a:solidFill>
                  <a:schemeClr val="accent3">
                    <a:lumMod val="75000"/>
                  </a:schemeClr>
                </a:solidFill>
              </a:rPr>
              <a:t>Hippocratic Theory</a:t>
            </a:r>
          </a:p>
          <a:p>
            <a:pPr eaLnBrk="1" hangingPunct="1"/>
            <a:r>
              <a:rPr lang="en-US" altLang="en-US" sz="3200" dirty="0">
                <a:solidFill>
                  <a:schemeClr val="accent3">
                    <a:lumMod val="75000"/>
                  </a:schemeClr>
                </a:solidFill>
              </a:rPr>
              <a:t>Miasma</a:t>
            </a:r>
          </a:p>
          <a:p>
            <a:pPr eaLnBrk="1" hangingPunct="1"/>
            <a:r>
              <a:rPr lang="en-US" altLang="en-US" sz="3200" dirty="0">
                <a:solidFill>
                  <a:schemeClr val="accent3">
                    <a:lumMod val="75000"/>
                  </a:schemeClr>
                </a:solidFill>
              </a:rPr>
              <a:t>Theory of Contagion</a:t>
            </a:r>
          </a:p>
          <a:p>
            <a:pPr eaLnBrk="1" hangingPunct="1"/>
            <a:r>
              <a:rPr lang="en-US" altLang="en-US" sz="3200" dirty="0">
                <a:solidFill>
                  <a:schemeClr val="accent3">
                    <a:lumMod val="75000"/>
                  </a:schemeClr>
                </a:solidFill>
              </a:rPr>
              <a:t>Germ Theory (cause shown via Henle-Koch postulates)</a:t>
            </a:r>
          </a:p>
          <a:p>
            <a:pPr eaLnBrk="1" hangingPunct="1"/>
            <a:r>
              <a:rPr lang="en-US" altLang="en-US" sz="3200" dirty="0">
                <a:solidFill>
                  <a:schemeClr val="accent3">
                    <a:lumMod val="75000"/>
                  </a:schemeClr>
                </a:solidFill>
              </a:rPr>
              <a:t>Classic Epidemiologic Theory</a:t>
            </a:r>
          </a:p>
          <a:p>
            <a:pPr eaLnBrk="1" hangingPunct="1"/>
            <a:r>
              <a:rPr lang="en-US" altLang="en-US" sz="3200" dirty="0">
                <a:solidFill>
                  <a:schemeClr val="accent3">
                    <a:lumMod val="75000"/>
                  </a:schemeClr>
                </a:solidFill>
              </a:rPr>
              <a:t>Multicausality and Webs of Causation (cause shown via Hill’s criteria)</a:t>
            </a:r>
          </a:p>
        </p:txBody>
      </p:sp>
      <p:pic>
        <p:nvPicPr>
          <p:cNvPr id="2" name="Audio 1">
            <a:hlinkClick r:id="" action="ppaction://media"/>
            <a:extLst>
              <a:ext uri="{FF2B5EF4-FFF2-40B4-BE49-F238E27FC236}">
                <a16:creationId xmlns:a16="http://schemas.microsoft.com/office/drawing/2014/main" id="{30E4C4CD-603E-457C-B7F2-993CBDD1F0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73907577"/>
      </p:ext>
    </p:extLst>
  </p:cSld>
  <p:clrMapOvr>
    <a:masterClrMapping/>
  </p:clrMapOvr>
  <mc:AlternateContent xmlns:mc="http://schemas.openxmlformats.org/markup-compatibility/2006" xmlns:p14="http://schemas.microsoft.com/office/powerpoint/2010/main">
    <mc:Choice Requires="p14">
      <p:transition spd="slow" p14:dur="2000" advTm="147274"/>
    </mc:Choice>
    <mc:Fallback xmlns="">
      <p:transition spd="slow" advTm="14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60483">
                                            <p:txEl>
                                              <p:pRg st="0" end="0"/>
                                            </p:txEl>
                                          </p:spTgt>
                                        </p:tgtEl>
                                        <p:attrNameLst>
                                          <p:attrName>style.visibility</p:attrName>
                                        </p:attrNameLst>
                                      </p:cBhvr>
                                      <p:to>
                                        <p:strVal val="visible"/>
                                      </p:to>
                                    </p:set>
                                    <p:anim calcmode="lin" valueType="num">
                                      <p:cBhvr additive="base">
                                        <p:cTn id="11" dur="500" fill="hold"/>
                                        <p:tgtEl>
                                          <p:spTgt spid="66048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6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60483">
                                            <p:txEl>
                                              <p:pRg st="1" end="1"/>
                                            </p:txEl>
                                          </p:spTgt>
                                        </p:tgtEl>
                                        <p:attrNameLst>
                                          <p:attrName>style.visibility</p:attrName>
                                        </p:attrNameLst>
                                      </p:cBhvr>
                                      <p:to>
                                        <p:strVal val="visible"/>
                                      </p:to>
                                    </p:set>
                                    <p:anim calcmode="lin" valueType="num">
                                      <p:cBhvr additive="base">
                                        <p:cTn id="17" dur="500" fill="hold"/>
                                        <p:tgtEl>
                                          <p:spTgt spid="66048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6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0483">
                                            <p:txEl>
                                              <p:pRg st="2" end="2"/>
                                            </p:txEl>
                                          </p:spTgt>
                                        </p:tgtEl>
                                        <p:attrNameLst>
                                          <p:attrName>style.visibility</p:attrName>
                                        </p:attrNameLst>
                                      </p:cBhvr>
                                      <p:to>
                                        <p:strVal val="visible"/>
                                      </p:to>
                                    </p:set>
                                    <p:anim calcmode="lin" valueType="num">
                                      <p:cBhvr additive="base">
                                        <p:cTn id="23" dur="500" fill="hold"/>
                                        <p:tgtEl>
                                          <p:spTgt spid="66048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6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60483">
                                            <p:txEl>
                                              <p:pRg st="3" end="3"/>
                                            </p:txEl>
                                          </p:spTgt>
                                        </p:tgtEl>
                                        <p:attrNameLst>
                                          <p:attrName>style.visibility</p:attrName>
                                        </p:attrNameLst>
                                      </p:cBhvr>
                                      <p:to>
                                        <p:strVal val="visible"/>
                                      </p:to>
                                    </p:set>
                                    <p:anim calcmode="lin" valueType="num">
                                      <p:cBhvr additive="base">
                                        <p:cTn id="29" dur="500" fill="hold"/>
                                        <p:tgtEl>
                                          <p:spTgt spid="66048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6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60483">
                                            <p:txEl>
                                              <p:pRg st="4" end="4"/>
                                            </p:txEl>
                                          </p:spTgt>
                                        </p:tgtEl>
                                        <p:attrNameLst>
                                          <p:attrName>style.visibility</p:attrName>
                                        </p:attrNameLst>
                                      </p:cBhvr>
                                      <p:to>
                                        <p:strVal val="visible"/>
                                      </p:to>
                                    </p:set>
                                    <p:anim calcmode="lin" valueType="num">
                                      <p:cBhvr additive="base">
                                        <p:cTn id="35" dur="500" fill="hold"/>
                                        <p:tgtEl>
                                          <p:spTgt spid="66048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6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0483">
                                            <p:txEl>
                                              <p:pRg st="5" end="5"/>
                                            </p:txEl>
                                          </p:spTgt>
                                        </p:tgtEl>
                                        <p:attrNameLst>
                                          <p:attrName>style.visibility</p:attrName>
                                        </p:attrNameLst>
                                      </p:cBhvr>
                                      <p:to>
                                        <p:strVal val="visible"/>
                                      </p:to>
                                    </p:set>
                                    <p:anim calcmode="lin" valueType="num">
                                      <p:cBhvr additive="base">
                                        <p:cTn id="41" dur="500" fill="hold"/>
                                        <p:tgtEl>
                                          <p:spTgt spid="66048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6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60483">
                                            <p:txEl>
                                              <p:pRg st="6" end="6"/>
                                            </p:txEl>
                                          </p:spTgt>
                                        </p:tgtEl>
                                        <p:attrNameLst>
                                          <p:attrName>style.visibility</p:attrName>
                                        </p:attrNameLst>
                                      </p:cBhvr>
                                      <p:to>
                                        <p:strVal val="visible"/>
                                      </p:to>
                                    </p:set>
                                    <p:anim calcmode="lin" valueType="num">
                                      <p:cBhvr additive="base">
                                        <p:cTn id="47" dur="500" fill="hold"/>
                                        <p:tgtEl>
                                          <p:spTgt spid="66048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6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66048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065" y="381000"/>
            <a:ext cx="7053542" cy="550978"/>
          </a:xfrm>
        </p:spPr>
        <p:txBody>
          <a:bodyPr>
            <a:noAutofit/>
          </a:bodyPr>
          <a:lstStyle/>
          <a:p>
            <a:r>
              <a:rPr lang="en-US" sz="4000" b="1" dirty="0">
                <a:solidFill>
                  <a:srgbClr val="FF0000"/>
                </a:solidFill>
              </a:rPr>
              <a:t>Hippocratic Theory</a:t>
            </a:r>
          </a:p>
        </p:txBody>
      </p:sp>
      <p:sp>
        <p:nvSpPr>
          <p:cNvPr id="3" name="Content Placeholder 2"/>
          <p:cNvSpPr>
            <a:spLocks noGrp="1"/>
          </p:cNvSpPr>
          <p:nvPr>
            <p:ph idx="1"/>
          </p:nvPr>
        </p:nvSpPr>
        <p:spPr>
          <a:xfrm>
            <a:off x="1447800" y="1656735"/>
            <a:ext cx="9982200" cy="5029200"/>
          </a:xfrm>
        </p:spPr>
        <p:txBody>
          <a:bodyPr>
            <a:noAutofit/>
          </a:bodyPr>
          <a:lstStyle/>
          <a:p>
            <a:pPr marL="0" indent="0">
              <a:buNone/>
            </a:pPr>
            <a:r>
              <a:rPr lang="en-US" sz="3200" dirty="0">
                <a:solidFill>
                  <a:schemeClr val="accent3">
                    <a:lumMod val="75000"/>
                  </a:schemeClr>
                </a:solidFill>
              </a:rPr>
              <a:t>Hippocrates promoted the concept that disease was the result of an imbalance among </a:t>
            </a:r>
            <a:r>
              <a:rPr lang="en-US" sz="3200" dirty="0">
                <a:solidFill>
                  <a:schemeClr val="accent3">
                    <a:lumMod val="75000"/>
                  </a:schemeClr>
                </a:solidFill>
                <a:hlinkClick r:id="rId4">
                  <a:extLst>
                    <a:ext uri="{A12FA001-AC4F-418D-AE19-62706E023703}">
                      <ahyp:hlinkClr xmlns="" xmlns:ahyp="http://schemas.microsoft.com/office/drawing/2018/hyperlinkcolor" val="tx"/>
                    </a:ext>
                  </a:extLst>
                </a:hlinkClick>
              </a:rPr>
              <a:t>four vital "humors"</a:t>
            </a:r>
            <a:r>
              <a:rPr lang="en-US" sz="3200" dirty="0">
                <a:solidFill>
                  <a:schemeClr val="accent3">
                    <a:lumMod val="75000"/>
                  </a:schemeClr>
                </a:solidFill>
              </a:rPr>
              <a:t> within us:</a:t>
            </a:r>
          </a:p>
          <a:p>
            <a:pPr marL="0" indent="0">
              <a:spcBef>
                <a:spcPts val="0"/>
              </a:spcBef>
              <a:buNone/>
            </a:pPr>
            <a:r>
              <a:rPr lang="en-US" sz="3200" dirty="0">
                <a:solidFill>
                  <a:schemeClr val="accent3">
                    <a:lumMod val="75000"/>
                  </a:schemeClr>
                </a:solidFill>
              </a:rPr>
              <a:t>Yellow Bile, Black Bile, Phlegm, Blood</a:t>
            </a:r>
          </a:p>
          <a:p>
            <a:pPr marL="0" indent="0">
              <a:buNone/>
            </a:pPr>
            <a:r>
              <a:rPr lang="en-US" sz="3200" dirty="0">
                <a:solidFill>
                  <a:schemeClr val="accent3">
                    <a:lumMod val="75000"/>
                  </a:schemeClr>
                </a:solidFill>
              </a:rPr>
              <a:t>Hippocrates believed that if one of the humors became excessive or deficient, health would deteriorate and symptoms would develop. </a:t>
            </a:r>
          </a:p>
          <a:p>
            <a:pPr marL="0" indent="0">
              <a:buNone/>
            </a:pPr>
            <a:r>
              <a:rPr lang="en-US" sz="3200" dirty="0">
                <a:solidFill>
                  <a:schemeClr val="accent3">
                    <a:lumMod val="75000"/>
                  </a:schemeClr>
                </a:solidFill>
              </a:rPr>
              <a:t>Hippocrates was a keen observer and tried to relate an individual's exposures (e.g., diet, exercise, occupation, and other behaviors) to subsequent health outcomes.</a:t>
            </a:r>
          </a:p>
          <a:p>
            <a:endParaRPr lang="en-US" sz="4000" b="1" dirty="0"/>
          </a:p>
        </p:txBody>
      </p:sp>
      <p:pic>
        <p:nvPicPr>
          <p:cNvPr id="4" name="Audio 3">
            <a:hlinkClick r:id="" action="ppaction://media"/>
            <a:extLst>
              <a:ext uri="{FF2B5EF4-FFF2-40B4-BE49-F238E27FC236}">
                <a16:creationId xmlns:a16="http://schemas.microsoft.com/office/drawing/2014/main" id="{53EAFEF1-C1FB-4CB1-BB9B-4DB0F5737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6074268"/>
      </p:ext>
    </p:extLst>
  </p:cSld>
  <p:clrMapOvr>
    <a:masterClrMapping/>
  </p:clrMapOvr>
  <mc:AlternateContent xmlns:mc="http://schemas.openxmlformats.org/markup-compatibility/2006" xmlns:p14="http://schemas.microsoft.com/office/powerpoint/2010/main">
    <mc:Choice Requires="p14">
      <p:transition spd="slow" p14:dur="2000" advTm="56763"/>
    </mc:Choice>
    <mc:Fallback xmlns="">
      <p:transition spd="slow" advTm="5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133600" y="457203"/>
            <a:ext cx="7543800" cy="572305"/>
          </a:xfrm>
        </p:spPr>
        <p:txBody>
          <a:bodyPr>
            <a:noAutofit/>
          </a:bodyPr>
          <a:lstStyle/>
          <a:p>
            <a:pPr eaLnBrk="1" hangingPunct="1"/>
            <a:r>
              <a:rPr lang="en-US" altLang="en-US" sz="3200" b="1" dirty="0">
                <a:solidFill>
                  <a:srgbClr val="FF0000"/>
                </a:solidFill>
              </a:rPr>
              <a:t>Henle-Koch Postulates (Germ Theory)</a:t>
            </a:r>
            <a:endParaRPr lang="en-US" altLang="en-US" sz="3600" b="1" dirty="0">
              <a:solidFill>
                <a:srgbClr val="FF0000"/>
              </a:solidFill>
            </a:endParaRPr>
          </a:p>
        </p:txBody>
      </p:sp>
      <p:sp>
        <p:nvSpPr>
          <p:cNvPr id="9219" name="Rectangle 3"/>
          <p:cNvSpPr>
            <a:spLocks noGrp="1" noChangeArrowheads="1"/>
          </p:cNvSpPr>
          <p:nvPr>
            <p:ph idx="1"/>
          </p:nvPr>
        </p:nvSpPr>
        <p:spPr>
          <a:xfrm>
            <a:off x="381000" y="1676397"/>
            <a:ext cx="11582400" cy="5181603"/>
          </a:xfrm>
        </p:spPr>
        <p:txBody>
          <a:bodyPr>
            <a:noAutofit/>
          </a:bodyPr>
          <a:lstStyle/>
          <a:p>
            <a:pPr marL="85725" indent="0">
              <a:lnSpc>
                <a:spcPct val="90000"/>
              </a:lnSpc>
              <a:buNone/>
            </a:pPr>
            <a:r>
              <a:rPr lang="en-US" altLang="en-US" sz="3200" dirty="0">
                <a:solidFill>
                  <a:schemeClr val="accent3">
                    <a:lumMod val="75000"/>
                  </a:schemeClr>
                </a:solidFill>
              </a:rPr>
              <a:t>Even though there was a "germ" of truth in miasmatic theory, in that it focused attention on environmental causes of disease and partly explained social disparities in health (poor people being more likely to live near foul odors), the theory began to fall into disfavor as the germ theory gained acceptance. </a:t>
            </a:r>
          </a:p>
          <a:p>
            <a:pPr marL="85725" indent="0">
              <a:lnSpc>
                <a:spcPct val="90000"/>
              </a:lnSpc>
              <a:buNone/>
            </a:pPr>
            <a:r>
              <a:rPr lang="en-US" altLang="en-US" sz="3200" dirty="0">
                <a:solidFill>
                  <a:schemeClr val="accent3">
                    <a:lumMod val="75000"/>
                  </a:schemeClr>
                </a:solidFill>
              </a:rPr>
              <a:t>Louis Pasteur introduced the germ theory in 1878, that was developed later into Henle-Koch postulates:</a:t>
            </a:r>
          </a:p>
          <a:p>
            <a:pPr marL="971550" lvl="1" indent="-457200">
              <a:lnSpc>
                <a:spcPct val="90000"/>
              </a:lnSpc>
              <a:spcBef>
                <a:spcPts val="0"/>
              </a:spcBef>
              <a:buClr>
                <a:srgbClr val="220BAF"/>
              </a:buClr>
              <a:buFont typeface="Wingdings" panose="05000000000000000000" pitchFamily="2" charset="2"/>
              <a:buChar char="ü"/>
            </a:pPr>
            <a:r>
              <a:rPr lang="en-US" altLang="en-US" sz="3200" dirty="0">
                <a:solidFill>
                  <a:schemeClr val="accent3">
                    <a:lumMod val="75000"/>
                  </a:schemeClr>
                </a:solidFill>
              </a:rPr>
              <a:t>The agent is present in every case of the disease</a:t>
            </a:r>
          </a:p>
          <a:p>
            <a:pPr marL="971550" lvl="1" indent="-457200">
              <a:lnSpc>
                <a:spcPct val="90000"/>
              </a:lnSpc>
              <a:spcBef>
                <a:spcPts val="0"/>
              </a:spcBef>
              <a:buClr>
                <a:srgbClr val="220BAF"/>
              </a:buClr>
              <a:buFont typeface="Wingdings" panose="05000000000000000000" pitchFamily="2" charset="2"/>
              <a:buChar char="ü"/>
            </a:pPr>
            <a:r>
              <a:rPr lang="en-US" altLang="en-US" sz="3200" dirty="0">
                <a:solidFill>
                  <a:schemeClr val="accent3">
                    <a:lumMod val="75000"/>
                  </a:schemeClr>
                </a:solidFill>
              </a:rPr>
              <a:t>It does not occur in any other disease (one agent one disease)</a:t>
            </a:r>
          </a:p>
          <a:p>
            <a:pPr marL="971550" lvl="1" indent="-457200">
              <a:lnSpc>
                <a:spcPct val="90000"/>
              </a:lnSpc>
              <a:spcBef>
                <a:spcPts val="0"/>
              </a:spcBef>
              <a:buClr>
                <a:srgbClr val="220BAF"/>
              </a:buClr>
              <a:buFont typeface="Wingdings" panose="05000000000000000000" pitchFamily="2" charset="2"/>
              <a:buChar char="ü"/>
            </a:pPr>
            <a:r>
              <a:rPr lang="en-US" altLang="en-US" sz="3200" dirty="0">
                <a:solidFill>
                  <a:schemeClr val="accent3">
                    <a:lumMod val="75000"/>
                  </a:schemeClr>
                </a:solidFill>
              </a:rPr>
              <a:t>It can be isolated and if exposed to healthy subjects will cause the related disease</a:t>
            </a:r>
          </a:p>
          <a:p>
            <a:pPr marL="857250" lvl="1" indent="-342900">
              <a:lnSpc>
                <a:spcPct val="90000"/>
              </a:lnSpc>
              <a:spcBef>
                <a:spcPct val="40000"/>
              </a:spcBef>
              <a:buClr>
                <a:srgbClr val="220BAF"/>
              </a:buClr>
              <a:buNone/>
            </a:pPr>
            <a:endParaRPr lang="en-US" altLang="en-US" sz="3200" dirty="0">
              <a:solidFill>
                <a:schemeClr val="accent3">
                  <a:lumMod val="75000"/>
                </a:schemeClr>
              </a:solidFill>
            </a:endParaRPr>
          </a:p>
          <a:p>
            <a:pPr marL="457200" indent="-371475">
              <a:spcBef>
                <a:spcPct val="50000"/>
              </a:spcBef>
              <a:buNone/>
            </a:pPr>
            <a:endParaRPr lang="en-US" altLang="en-US" sz="3200" b="1" dirty="0"/>
          </a:p>
        </p:txBody>
      </p:sp>
      <p:pic>
        <p:nvPicPr>
          <p:cNvPr id="5" name="Audio 4">
            <a:hlinkClick r:id="" action="ppaction://media"/>
            <a:extLst>
              <a:ext uri="{FF2B5EF4-FFF2-40B4-BE49-F238E27FC236}">
                <a16:creationId xmlns:a16="http://schemas.microsoft.com/office/drawing/2014/main" id="{016C0022-523B-4F05-AC9E-733547D92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6045927"/>
      </p:ext>
    </p:extLst>
  </p:cSld>
  <p:clrMapOvr>
    <a:masterClrMapping/>
  </p:clrMapOvr>
  <mc:AlternateContent xmlns:mc="http://schemas.openxmlformats.org/markup-compatibility/2006" xmlns:p14="http://schemas.microsoft.com/office/powerpoint/2010/main">
    <mc:Choice Requires="p14">
      <p:transition spd="slow" p14:dur="2000" advTm="96917"/>
    </mc:Choice>
    <mc:Fallback xmlns="">
      <p:transition spd="slow" advTm="9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648" y="685800"/>
            <a:ext cx="8153400" cy="533400"/>
          </a:xfrm>
        </p:spPr>
        <p:txBody>
          <a:bodyPr>
            <a:normAutofit fontScale="90000"/>
          </a:bodyPr>
          <a:lstStyle/>
          <a:p>
            <a:r>
              <a:rPr lang="en-US" altLang="en-US" sz="3300" b="1" dirty="0">
                <a:solidFill>
                  <a:srgbClr val="FF0000"/>
                </a:solidFill>
                <a:latin typeface="Tahoma" panose="020B0604030504040204" pitchFamily="34" charset="0"/>
              </a:rPr>
              <a:t>Classic Epidemiologic Theory: Epidemiologic Triad</a:t>
            </a:r>
            <a:br>
              <a:rPr lang="en-US" altLang="en-US" sz="3300" b="1" dirty="0">
                <a:solidFill>
                  <a:srgbClr val="FF0000"/>
                </a:solidFill>
                <a:latin typeface="Tahoma" panose="020B0604030504040204" pitchFamily="34" charset="0"/>
              </a:rPr>
            </a:br>
            <a:endParaRPr lang="en-US" dirty="0">
              <a:solidFill>
                <a:srgbClr val="FF0000"/>
              </a:solidFill>
            </a:endParaRPr>
          </a:p>
        </p:txBody>
      </p:sp>
      <p:pic>
        <p:nvPicPr>
          <p:cNvPr id="4" name="Picture 15" descr="triangle-opt"/>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600609" y="4953003"/>
            <a:ext cx="2007423" cy="176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00200" y="1559784"/>
            <a:ext cx="8537451" cy="2948499"/>
          </a:xfrm>
          <a:prstGeom prst="rect">
            <a:avLst/>
          </a:prstGeom>
          <a:noFill/>
        </p:spPr>
        <p:txBody>
          <a:bodyPr wrap="square" rtlCol="0">
            <a:spAutoFit/>
          </a:bodyPr>
          <a:lstStyle/>
          <a:p>
            <a:pPr>
              <a:spcBef>
                <a:spcPct val="20000"/>
              </a:spcBef>
              <a:buClr>
                <a:schemeClr val="folHlink"/>
              </a:buClr>
              <a:buSzPct val="80000"/>
            </a:pPr>
            <a:r>
              <a:rPr lang="en-US" altLang="en-US" sz="2800" dirty="0">
                <a:solidFill>
                  <a:schemeClr val="accent3">
                    <a:lumMod val="75000"/>
                  </a:schemeClr>
                </a:solidFill>
                <a:latin typeface="Tahoma" panose="020B0604030504040204" pitchFamily="34" charset="0"/>
              </a:rPr>
              <a:t>Disease is the result of forces within a dynamic system consisting of:</a:t>
            </a:r>
          </a:p>
          <a:p>
            <a:pPr>
              <a:spcBef>
                <a:spcPct val="20000"/>
              </a:spcBef>
              <a:buClr>
                <a:schemeClr val="folHlink"/>
              </a:buClr>
              <a:buSzPct val="80000"/>
            </a:pPr>
            <a:r>
              <a:rPr lang="en-US" altLang="en-US" sz="2800" dirty="0">
                <a:solidFill>
                  <a:schemeClr val="accent3">
                    <a:lumMod val="75000"/>
                  </a:schemeClr>
                </a:solidFill>
                <a:latin typeface="Tahoma" panose="020B0604030504040204" pitchFamily="34" charset="0"/>
              </a:rPr>
              <a:t>1. Agent of disease </a:t>
            </a:r>
          </a:p>
          <a:p>
            <a:pPr>
              <a:spcBef>
                <a:spcPct val="20000"/>
              </a:spcBef>
              <a:buClr>
                <a:schemeClr val="folHlink"/>
              </a:buClr>
              <a:buSzPct val="80000"/>
            </a:pPr>
            <a:r>
              <a:rPr lang="en-US" altLang="en-US" sz="2800" dirty="0">
                <a:solidFill>
                  <a:schemeClr val="accent3">
                    <a:lumMod val="75000"/>
                  </a:schemeClr>
                </a:solidFill>
                <a:latin typeface="Tahoma" panose="020B0604030504040204" pitchFamily="34" charset="0"/>
              </a:rPr>
              <a:t>2. Susceptible Host </a:t>
            </a:r>
          </a:p>
          <a:p>
            <a:pPr>
              <a:spcBef>
                <a:spcPct val="20000"/>
              </a:spcBef>
              <a:buClr>
                <a:schemeClr val="folHlink"/>
              </a:buClr>
              <a:buSzPct val="80000"/>
            </a:pPr>
            <a:r>
              <a:rPr lang="en-US" altLang="en-US" sz="2800" dirty="0">
                <a:solidFill>
                  <a:schemeClr val="accent3">
                    <a:lumMod val="75000"/>
                  </a:schemeClr>
                </a:solidFill>
                <a:latin typeface="Tahoma" panose="020B0604030504040204" pitchFamily="34" charset="0"/>
              </a:rPr>
              <a:t>3. External environment </a:t>
            </a:r>
          </a:p>
          <a:p>
            <a:pPr>
              <a:spcBef>
                <a:spcPct val="20000"/>
              </a:spcBef>
              <a:buClr>
                <a:schemeClr val="folHlink"/>
              </a:buClr>
              <a:buSzPct val="80000"/>
            </a:pPr>
            <a:endParaRPr lang="en-US" altLang="en-US" sz="2400" b="1" dirty="0">
              <a:solidFill>
                <a:srgbClr val="002060"/>
              </a:solidFill>
              <a:latin typeface="Tahoma" panose="020B0604030504040204" pitchFamily="34" charset="0"/>
            </a:endParaRPr>
          </a:p>
        </p:txBody>
      </p:sp>
      <p:pic>
        <p:nvPicPr>
          <p:cNvPr id="3" name="Picture 2">
            <a:extLst>
              <a:ext uri="{FF2B5EF4-FFF2-40B4-BE49-F238E27FC236}">
                <a16:creationId xmlns:a16="http://schemas.microsoft.com/office/drawing/2014/main" id="{0AC773DB-8658-4183-9955-F9E2EFDF4489}"/>
              </a:ext>
            </a:extLst>
          </p:cNvPr>
          <p:cNvPicPr>
            <a:picLocks noChangeAspect="1"/>
          </p:cNvPicPr>
          <p:nvPr/>
        </p:nvPicPr>
        <p:blipFill>
          <a:blip r:embed="rId5"/>
          <a:stretch>
            <a:fillRect/>
          </a:stretch>
        </p:blipFill>
        <p:spPr>
          <a:xfrm>
            <a:off x="3163683" y="4078806"/>
            <a:ext cx="5410484" cy="2637296"/>
          </a:xfrm>
          <a:prstGeom prst="rect">
            <a:avLst/>
          </a:prstGeom>
        </p:spPr>
      </p:pic>
      <p:pic>
        <p:nvPicPr>
          <p:cNvPr id="6" name="Audio 5">
            <a:hlinkClick r:id="" action="ppaction://media"/>
            <a:extLst>
              <a:ext uri="{FF2B5EF4-FFF2-40B4-BE49-F238E27FC236}">
                <a16:creationId xmlns:a16="http://schemas.microsoft.com/office/drawing/2014/main" id="{3BFDEB5E-26C7-4548-83FD-299F5B8DE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5454352"/>
      </p:ext>
    </p:extLst>
  </p:cSld>
  <p:clrMapOvr>
    <a:masterClrMapping/>
  </p:clrMapOvr>
  <mc:AlternateContent xmlns:mc="http://schemas.openxmlformats.org/markup-compatibility/2006" xmlns:p14="http://schemas.microsoft.com/office/powerpoint/2010/main">
    <mc:Choice Requires="p14">
      <p:transition spd="slow" p14:dur="2000" advTm="32491"/>
    </mc:Choice>
    <mc:Fallback xmlns="">
      <p:transition spd="slow" advTm="3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585" y="381003"/>
            <a:ext cx="8507017" cy="886947"/>
          </a:xfrm>
        </p:spPr>
        <p:txBody>
          <a:bodyPr>
            <a:noAutofit/>
          </a:bodyPr>
          <a:lstStyle/>
          <a:p>
            <a:r>
              <a:rPr lang="en-US" sz="3200" b="1" dirty="0">
                <a:solidFill>
                  <a:srgbClr val="FF0000"/>
                </a:solidFill>
              </a:rPr>
              <a:t>Classic Epidemiologic Theory </a:t>
            </a:r>
            <a:r>
              <a:rPr lang="en-US" sz="2800" b="1" dirty="0">
                <a:solidFill>
                  <a:srgbClr val="FF0000"/>
                </a:solidFill>
              </a:rPr>
              <a:t>(</a:t>
            </a:r>
            <a:r>
              <a:rPr lang="en-US" altLang="en-US" sz="2800" b="1" dirty="0">
                <a:solidFill>
                  <a:srgbClr val="FF0000"/>
                </a:solidFill>
                <a:latin typeface="Tahoma" panose="020B0604030504040204" pitchFamily="34" charset="0"/>
              </a:rPr>
              <a:t>Epidemiologic Triad)</a:t>
            </a:r>
            <a:br>
              <a:rPr lang="en-US" altLang="en-US" sz="2800" b="1" dirty="0">
                <a:solidFill>
                  <a:srgbClr val="FF0000"/>
                </a:solidFill>
                <a:latin typeface="Tahoma" panose="020B0604030504040204" pitchFamily="34" charset="0"/>
              </a:rPr>
            </a:br>
            <a:endParaRPr lang="en-US" sz="2800" dirty="0">
              <a:solidFill>
                <a:srgbClr val="FF0000"/>
              </a:solidFill>
            </a:endParaRPr>
          </a:p>
        </p:txBody>
      </p:sp>
      <p:sp>
        <p:nvSpPr>
          <p:cNvPr id="5" name="TextBox 4"/>
          <p:cNvSpPr txBox="1"/>
          <p:nvPr/>
        </p:nvSpPr>
        <p:spPr>
          <a:xfrm>
            <a:off x="1499593" y="2248147"/>
            <a:ext cx="9525000" cy="4228850"/>
          </a:xfrm>
          <a:prstGeom prst="rect">
            <a:avLst/>
          </a:prstGeom>
          <a:noFill/>
        </p:spPr>
        <p:txBody>
          <a:bodyPr wrap="square" rtlCol="0">
            <a:spAutoFit/>
          </a:bodyPr>
          <a:lstStyle/>
          <a:p>
            <a:pPr marL="342900" indent="-342900">
              <a:spcBef>
                <a:spcPct val="20000"/>
              </a:spcBef>
              <a:buClr>
                <a:schemeClr val="folHlink"/>
              </a:buClr>
              <a:buSzPct val="80000"/>
              <a:buFont typeface="Wingdings" panose="05000000000000000000" pitchFamily="2" charset="2"/>
              <a:buChar char="q"/>
            </a:pPr>
            <a:r>
              <a:rPr lang="en-US" altLang="en-US" sz="3200" dirty="0">
                <a:solidFill>
                  <a:schemeClr val="accent3">
                    <a:lumMod val="75000"/>
                  </a:schemeClr>
                </a:solidFill>
                <a:latin typeface="Arial" panose="020B0604020202020204" pitchFamily="34" charset="0"/>
                <a:cs typeface="Arial" panose="020B0604020202020204" pitchFamily="34" charset="0"/>
              </a:rPr>
              <a:t>Agent, host, and environmental factors interrelate in a variety of complex ways to produce disease. </a:t>
            </a:r>
          </a:p>
          <a:p>
            <a:pPr marL="342900" indent="-342900">
              <a:spcBef>
                <a:spcPct val="20000"/>
              </a:spcBef>
              <a:buClr>
                <a:schemeClr val="folHlink"/>
              </a:buClr>
              <a:buSzPct val="80000"/>
              <a:buFont typeface="Wingdings" panose="05000000000000000000" pitchFamily="2" charset="2"/>
              <a:buChar char="q"/>
            </a:pPr>
            <a:r>
              <a:rPr lang="en-US" altLang="en-US" sz="3200" dirty="0">
                <a:solidFill>
                  <a:schemeClr val="accent3">
                    <a:lumMod val="75000"/>
                  </a:schemeClr>
                </a:solidFill>
                <a:latin typeface="Arial" panose="020B0604020202020204" pitchFamily="34" charset="0"/>
                <a:cs typeface="Arial" panose="020B0604020202020204" pitchFamily="34" charset="0"/>
              </a:rPr>
              <a:t>Different diseases require different balances and interactions of these three components. </a:t>
            </a:r>
          </a:p>
          <a:p>
            <a:pPr marL="342900" indent="-342900">
              <a:spcBef>
                <a:spcPct val="20000"/>
              </a:spcBef>
              <a:buClr>
                <a:schemeClr val="folHlink"/>
              </a:buClr>
              <a:buSzPct val="80000"/>
              <a:buFont typeface="Wingdings" panose="05000000000000000000" pitchFamily="2" charset="2"/>
              <a:buChar char="q"/>
            </a:pPr>
            <a:r>
              <a:rPr lang="en-US" altLang="en-US" sz="3200" dirty="0">
                <a:solidFill>
                  <a:schemeClr val="accent3">
                    <a:lumMod val="75000"/>
                  </a:schemeClr>
                </a:solidFill>
                <a:latin typeface="Arial" panose="020B0604020202020204" pitchFamily="34" charset="0"/>
                <a:cs typeface="Arial" panose="020B0604020202020204" pitchFamily="34" charset="0"/>
              </a:rPr>
              <a:t>Development of appropriate, practical, and effective public health measures to control or prevent disease usually requires assessment of all three components and their interactions</a:t>
            </a:r>
            <a:r>
              <a:rPr lang="en-US" altLang="en-US" sz="3200" dirty="0">
                <a:solidFill>
                  <a:schemeClr val="accent3">
                    <a:lumMod val="75000"/>
                  </a:schemeClr>
                </a:solidFill>
                <a:latin typeface="Tahoma" panose="020B0604030504040204" pitchFamily="34" charset="0"/>
              </a:rPr>
              <a:t>. </a:t>
            </a:r>
          </a:p>
        </p:txBody>
      </p:sp>
      <p:pic>
        <p:nvPicPr>
          <p:cNvPr id="4" name="Audio 3">
            <a:hlinkClick r:id="" action="ppaction://media"/>
            <a:extLst>
              <a:ext uri="{FF2B5EF4-FFF2-40B4-BE49-F238E27FC236}">
                <a16:creationId xmlns:a16="http://schemas.microsoft.com/office/drawing/2014/main" id="{C082E370-E7AB-404D-BDC0-052921082E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3170949"/>
      </p:ext>
    </p:extLst>
  </p:cSld>
  <p:clrMapOvr>
    <a:masterClrMapping/>
  </p:clrMapOvr>
  <mc:AlternateContent xmlns:mc="http://schemas.openxmlformats.org/markup-compatibility/2006" xmlns:p14="http://schemas.microsoft.com/office/powerpoint/2010/main">
    <mc:Choice Requires="p14">
      <p:transition spd="slow" p14:dur="2000" advTm="44073"/>
    </mc:Choice>
    <mc:Fallback xmlns="">
      <p:transition spd="slow" advTm="4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3"/>
            <a:ext cx="7320474" cy="739943"/>
          </a:xfrm>
        </p:spPr>
        <p:txBody>
          <a:bodyPr>
            <a:normAutofit/>
          </a:bodyPr>
          <a:lstStyle/>
          <a:p>
            <a:r>
              <a:rPr lang="en-US" sz="3600" b="1" dirty="0">
                <a:solidFill>
                  <a:srgbClr val="FF0000"/>
                </a:solidFill>
              </a:rPr>
              <a:t>Classic Epidemiologic Theory</a:t>
            </a:r>
            <a:endParaRPr lang="en-US" sz="3600" dirty="0">
              <a:solidFill>
                <a:srgbClr val="FF0000"/>
              </a:solidFill>
            </a:endParaRPr>
          </a:p>
        </p:txBody>
      </p:sp>
      <p:sp>
        <p:nvSpPr>
          <p:cNvPr id="5" name="TextBox 4"/>
          <p:cNvSpPr txBox="1"/>
          <p:nvPr/>
        </p:nvSpPr>
        <p:spPr>
          <a:xfrm>
            <a:off x="1981200" y="1752600"/>
            <a:ext cx="8991600" cy="4573560"/>
          </a:xfrm>
          <a:prstGeom prst="rect">
            <a:avLst/>
          </a:prstGeom>
          <a:noFill/>
        </p:spPr>
        <p:txBody>
          <a:bodyPr wrap="square" rtlCol="0">
            <a:spAutoFit/>
          </a:bodyPr>
          <a:lstStyle/>
          <a:p>
            <a:pPr>
              <a:spcBef>
                <a:spcPct val="20000"/>
              </a:spcBef>
              <a:buClr>
                <a:schemeClr val="folHlink"/>
              </a:buClr>
              <a:buSzPct val="80000"/>
            </a:pPr>
            <a:r>
              <a:rPr lang="en-US" altLang="en-US" sz="2800" b="1" dirty="0">
                <a:solidFill>
                  <a:srgbClr val="FF0000"/>
                </a:solidFill>
                <a:latin typeface="Tahoma" panose="020B0604030504040204" pitchFamily="34" charset="0"/>
              </a:rPr>
              <a:t>Agent </a:t>
            </a:r>
            <a:r>
              <a:rPr lang="en-US" altLang="en-US" sz="2800" dirty="0">
                <a:solidFill>
                  <a:schemeClr val="accent3">
                    <a:lumMod val="75000"/>
                  </a:schemeClr>
                </a:solidFill>
                <a:latin typeface="Tahoma" panose="020B0604030504040204" pitchFamily="34" charset="0"/>
              </a:rPr>
              <a:t>originally referred to an infectious microorganism or pathogen: a virus, bacterium, parasite, or other microbe. </a:t>
            </a:r>
          </a:p>
          <a:p>
            <a:pPr marL="342900" indent="-342900">
              <a:spcBef>
                <a:spcPct val="20000"/>
              </a:spcBef>
              <a:buClr>
                <a:schemeClr val="folHlink"/>
              </a:buClr>
              <a:buSzPct val="80000"/>
              <a:buFont typeface="Wingdings" panose="05000000000000000000" pitchFamily="2" charset="2"/>
              <a:buChar char="§"/>
            </a:pPr>
            <a:r>
              <a:rPr lang="en-US" altLang="en-US" sz="2800" dirty="0">
                <a:solidFill>
                  <a:schemeClr val="accent3">
                    <a:lumMod val="75000"/>
                  </a:schemeClr>
                </a:solidFill>
                <a:latin typeface="Tahoma" panose="020B0604030504040204" pitchFamily="34" charset="0"/>
              </a:rPr>
              <a:t>Generally, the agent must be present for disease to occur; however, presence of that agent alone is not always sufficient to cause disease.</a:t>
            </a:r>
          </a:p>
          <a:p>
            <a:pPr marL="342900" indent="-342900">
              <a:spcBef>
                <a:spcPct val="20000"/>
              </a:spcBef>
              <a:buClr>
                <a:schemeClr val="folHlink"/>
              </a:buClr>
              <a:buSzPct val="80000"/>
              <a:buFont typeface="Wingdings" panose="05000000000000000000" pitchFamily="2" charset="2"/>
              <a:buChar char="§"/>
            </a:pPr>
            <a:r>
              <a:rPr lang="en-US" altLang="en-US" sz="2800" dirty="0">
                <a:solidFill>
                  <a:schemeClr val="accent3">
                    <a:lumMod val="75000"/>
                  </a:schemeClr>
                </a:solidFill>
                <a:latin typeface="Tahoma" panose="020B0604030504040204" pitchFamily="34" charset="0"/>
              </a:rPr>
              <a:t> A variety of factors influence whether exposure to an organism will result in disease, including the organism’s </a:t>
            </a:r>
            <a:r>
              <a:rPr lang="en-US" altLang="en-US" sz="2800" b="1" dirty="0">
                <a:solidFill>
                  <a:schemeClr val="accent3">
                    <a:lumMod val="75000"/>
                  </a:schemeClr>
                </a:solidFill>
                <a:latin typeface="Tahoma" panose="020B0604030504040204" pitchFamily="34" charset="0"/>
              </a:rPr>
              <a:t>pathogenicity, infectivity,</a:t>
            </a:r>
            <a:r>
              <a:rPr lang="en-US" altLang="en-US" sz="2800" dirty="0">
                <a:solidFill>
                  <a:schemeClr val="accent3">
                    <a:lumMod val="75000"/>
                  </a:schemeClr>
                </a:solidFill>
                <a:latin typeface="Tahoma" panose="020B0604030504040204" pitchFamily="34" charset="0"/>
              </a:rPr>
              <a:t> </a:t>
            </a:r>
            <a:r>
              <a:rPr lang="en-US" altLang="en-US" sz="2800" b="1" dirty="0">
                <a:solidFill>
                  <a:schemeClr val="accent3">
                    <a:lumMod val="75000"/>
                  </a:schemeClr>
                </a:solidFill>
                <a:latin typeface="Tahoma" panose="020B0604030504040204" pitchFamily="34" charset="0"/>
              </a:rPr>
              <a:t>virulence, </a:t>
            </a:r>
            <a:r>
              <a:rPr lang="en-US" altLang="en-US" sz="2800" dirty="0">
                <a:solidFill>
                  <a:schemeClr val="accent3">
                    <a:lumMod val="75000"/>
                  </a:schemeClr>
                </a:solidFill>
                <a:latin typeface="Tahoma" panose="020B0604030504040204" pitchFamily="34" charset="0"/>
              </a:rPr>
              <a:t>and dose. </a:t>
            </a:r>
          </a:p>
        </p:txBody>
      </p:sp>
      <p:pic>
        <p:nvPicPr>
          <p:cNvPr id="3" name="Audio 2">
            <a:hlinkClick r:id="" action="ppaction://media"/>
            <a:extLst>
              <a:ext uri="{FF2B5EF4-FFF2-40B4-BE49-F238E27FC236}">
                <a16:creationId xmlns:a16="http://schemas.microsoft.com/office/drawing/2014/main" id="{36E86E77-D660-495A-A93C-6F9B61862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0520311"/>
      </p:ext>
    </p:extLst>
  </p:cSld>
  <p:clrMapOvr>
    <a:masterClrMapping/>
  </p:clrMapOvr>
  <mc:AlternateContent xmlns:mc="http://schemas.openxmlformats.org/markup-compatibility/2006" xmlns:p14="http://schemas.microsoft.com/office/powerpoint/2010/main">
    <mc:Choice Requires="p14">
      <p:transition spd="slow" p14:dur="2000" advTm="80532"/>
    </mc:Choice>
    <mc:Fallback xmlns="">
      <p:transition spd="slow" advTm="8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0.4|0.3|0.3|0.3|0.9|0.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2046982</TotalTime>
  <Words>1463</Words>
  <Application>Microsoft Office PowerPoint</Application>
  <PresentationFormat>Widescreen</PresentationFormat>
  <Paragraphs>143</Paragraphs>
  <Slides>28</Slides>
  <Notes>6</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Tahoma</vt:lpstr>
      <vt:lpstr>Times New Roman</vt:lpstr>
      <vt:lpstr>Wingdings</vt:lpstr>
      <vt:lpstr>Wingdings 2</vt:lpstr>
      <vt:lpstr>Median</vt:lpstr>
      <vt:lpstr>Disease Causation</vt:lpstr>
      <vt:lpstr>Cause of Disease</vt:lpstr>
      <vt:lpstr>Causal Relationships</vt:lpstr>
      <vt:lpstr>Theories of Disease Causation</vt:lpstr>
      <vt:lpstr>Hippocratic Theory</vt:lpstr>
      <vt:lpstr>Henle-Koch Postulates (Germ Theory)</vt:lpstr>
      <vt:lpstr>Classic Epidemiologic Theory: Epidemiologic Triad </vt:lpstr>
      <vt:lpstr>Classic Epidemiologic Theory (Epidemiologic Triad) </vt:lpstr>
      <vt:lpstr>Classic Epidemiologic Theory</vt:lpstr>
      <vt:lpstr>An Infectious Agent:</vt:lpstr>
      <vt:lpstr>Classic Epidemiologic Theory</vt:lpstr>
      <vt:lpstr>Classic Epidemiologic Theory</vt:lpstr>
      <vt:lpstr>Classic Epidemiologic Theory</vt:lpstr>
      <vt:lpstr>PowerPoint Presentation</vt:lpstr>
      <vt:lpstr>PowerPoint Presentation</vt:lpstr>
      <vt:lpstr>Multicausal Theories</vt:lpstr>
      <vt:lpstr>PowerPoint Presentation</vt:lpstr>
      <vt:lpstr>PowerPoint Presentation</vt:lpstr>
      <vt:lpstr>Concept of Disease Occurrence ….Etiology of a disease</vt:lpstr>
      <vt:lpstr>Causal Relationships</vt:lpstr>
      <vt:lpstr>Factors for disease causation</vt:lpstr>
      <vt:lpstr>Types of Causal Relationships</vt:lpstr>
      <vt:lpstr>I. Necessary &amp; Sufficient</vt:lpstr>
      <vt:lpstr>II. Necessary, but not Sufficient</vt:lpstr>
      <vt:lpstr>III. Sufficient, but not Necessary</vt:lpstr>
      <vt:lpstr>IV. Neither sufficient nor Necessary</vt:lpstr>
      <vt:lpstr>IV. Neither sufficient nor Necessary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&amp; Causation in epidemiological studies</dc:title>
  <dc:creator>Mohammad Rawashdeh</dc:creator>
  <cp:lastModifiedBy>Dr. Sireen Al-Khaldi</cp:lastModifiedBy>
  <cp:revision>166</cp:revision>
  <cp:lastPrinted>2017-11-28T10:33:17Z</cp:lastPrinted>
  <dcterms:created xsi:type="dcterms:W3CDTF">2006-08-16T00:00:00Z</dcterms:created>
  <dcterms:modified xsi:type="dcterms:W3CDTF">2025-09-22T19:44:16Z</dcterms:modified>
</cp:coreProperties>
</file>