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858" r:id="rId1"/>
  </p:sldMasterIdLst>
  <p:notesMasterIdLst>
    <p:notesMasterId r:id="rId18"/>
  </p:notesMasterIdLst>
  <p:sldIdLst>
    <p:sldId id="256" r:id="rId2"/>
    <p:sldId id="257" r:id="rId3"/>
    <p:sldId id="258" r:id="rId4"/>
    <p:sldId id="271" r:id="rId5"/>
    <p:sldId id="264" r:id="rId6"/>
    <p:sldId id="259" r:id="rId7"/>
    <p:sldId id="260" r:id="rId8"/>
    <p:sldId id="261" r:id="rId9"/>
    <p:sldId id="262" r:id="rId10"/>
    <p:sldId id="263" r:id="rId11"/>
    <p:sldId id="265" r:id="rId12"/>
    <p:sldId id="266" r:id="rId13"/>
    <p:sldId id="267" r:id="rId14"/>
    <p:sldId id="268" r:id="rId15"/>
    <p:sldId id="269" r:id="rId16"/>
    <p:sldId id="270" r:id="rId1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D27102A9-8310-4765-A935-A1911B00CA55}" styleName="Light Style 1 - Accent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979"/>
    <p:restoredTop sz="67105"/>
  </p:normalViewPr>
  <p:slideViewPr>
    <p:cSldViewPr snapToGrid="0" snapToObjects="1">
      <p:cViewPr varScale="1">
        <p:scale>
          <a:sx n="72" d="100"/>
          <a:sy n="72" d="100"/>
        </p:scale>
        <p:origin x="1984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15D940-25A8-0644-B8FC-BE30D40605C9}" type="datetimeFigureOut">
              <a:rPr lang="en-GB" smtClean="0"/>
              <a:t>12/03/2026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526C33F-B5CF-8043-8097-1AC965894A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724907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526C33F-B5CF-8043-8097-1AC965894AF3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6785346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526C33F-B5CF-8043-8097-1AC965894AF3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6926591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b="0" i="0" dirty="0">
              <a:solidFill>
                <a:srgbClr val="2C2C2C"/>
              </a:solidFill>
              <a:effectLst/>
              <a:latin typeface="Montserrat" pitchFamily="2" charset="77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526C33F-B5CF-8043-8097-1AC965894AF3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8977010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526C33F-B5CF-8043-8097-1AC965894AF3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9615501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526C33F-B5CF-8043-8097-1AC965894AF3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3046548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526C33F-B5CF-8043-8097-1AC965894AF3}" type="slidenum">
              <a:rPr lang="en-GB" smtClean="0"/>
              <a:t>16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287351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6534" y="3085765"/>
            <a:ext cx="11262866" cy="33048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>
                <a:solidFill>
                  <a:schemeClr val="accent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05951" y="5956137"/>
            <a:ext cx="284480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7420D66C-5C69-8842-8FD9-3F385A090A3D}" type="datetimeFigureOut">
              <a:rPr lang="en-GB" smtClean="0"/>
              <a:t>12/03/2026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1"/>
            <a:ext cx="691721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1644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110221D4-B99E-074B-910D-3FDA0E11AAE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539773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20D66C-5C69-8842-8FD9-3F385A090A3D}" type="datetimeFigureOut">
              <a:rPr lang="en-GB" smtClean="0"/>
              <a:t>12/03/2026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0221D4-B99E-074B-910D-3FDA0E11AAE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92185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8839201" y="599725"/>
            <a:ext cx="2906817" cy="58169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1" y="675726"/>
            <a:ext cx="2004164" cy="5183073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4923" y="675726"/>
            <a:ext cx="7896279" cy="5183073"/>
          </a:xfrm>
        </p:spPr>
        <p:txBody>
          <a:bodyPr vert="eaVert" anchor="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93673" y="5956137"/>
            <a:ext cx="1328141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7420D66C-5C69-8842-8FD9-3F385A090A3D}" type="datetimeFigureOut">
              <a:rPr lang="en-GB" smtClean="0"/>
              <a:t>12/03/2026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74923" y="5951811"/>
            <a:ext cx="7896279" cy="365125"/>
          </a:xfr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46615" y="5956137"/>
            <a:ext cx="1164195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110221D4-B99E-074B-910D-3FDA0E11AAE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655858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3678303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20D66C-5C69-8842-8FD9-3F385A090A3D}" type="datetimeFigureOut">
              <a:rPr lang="en-GB" smtClean="0"/>
              <a:t>12/03/2026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52508" cy="365125"/>
          </a:xfrm>
        </p:spPr>
        <p:txBody>
          <a:bodyPr/>
          <a:lstStyle/>
          <a:p>
            <a:fld id="{110221D4-B99E-074B-910D-3FDA0E11AAE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17524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3043910"/>
            <a:ext cx="11029615" cy="1497507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accent1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7420D66C-5C69-8842-8FD9-3F385A090A3D}" type="datetimeFigureOut">
              <a:rPr lang="en-GB" smtClean="0"/>
              <a:t>12/03/2026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110221D4-B99E-074B-910D-3FDA0E11AAE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214833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422390" cy="3633047"/>
          </a:xfrm>
        </p:spPr>
        <p:txBody>
          <a:bodyPr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8417" y="2228003"/>
            <a:ext cx="5422392" cy="3633047"/>
          </a:xfrm>
        </p:spPr>
        <p:txBody>
          <a:bodyPr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20D66C-5C69-8842-8FD9-3F385A090A3D}" type="datetimeFigureOut">
              <a:rPr lang="en-GB" smtClean="0"/>
              <a:t>12/03/2026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0221D4-B99E-074B-910D-3FDA0E11AAE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394922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219" y="2250892"/>
            <a:ext cx="5087075" cy="536005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3735" y="2250892"/>
            <a:ext cx="5087073" cy="553373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709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20D66C-5C69-8842-8FD9-3F385A090A3D}" type="datetimeFigureOut">
              <a:rPr lang="en-GB" smtClean="0"/>
              <a:t>12/03/2026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0221D4-B99E-074B-910D-3FDA0E11AAE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163942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683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729658"/>
            <a:ext cx="11029616" cy="988332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20D66C-5C69-8842-8FD9-3F385A090A3D}" type="datetimeFigureOut">
              <a:rPr lang="en-GB" smtClean="0"/>
              <a:t>12/03/2026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0221D4-B99E-074B-910D-3FDA0E11AAE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732183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20D66C-5C69-8842-8FD9-3F385A090A3D}" type="datetimeFigureOut">
              <a:rPr lang="en-GB" smtClean="0"/>
              <a:t>12/03/2026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0221D4-B99E-074B-910D-3FDA0E11AAE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969879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47817" y="5141973"/>
            <a:ext cx="11298200" cy="127470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5262296"/>
            <a:ext cx="4909445" cy="689514"/>
          </a:xfrm>
        </p:spPr>
        <p:txBody>
          <a:bodyPr anchor="ctr"/>
          <a:lstStyle>
            <a:lvl1pPr algn="l">
              <a:defRPr sz="2000" b="0"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7816" y="601200"/>
            <a:ext cx="11292840" cy="4204800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40823" y="5262296"/>
            <a:ext cx="5869987" cy="689515"/>
          </a:xfrm>
        </p:spPr>
        <p:txBody>
          <a:bodyPr anchor="ctr">
            <a:normAutofit/>
          </a:bodyPr>
          <a:lstStyle>
            <a:lvl1pPr marL="0" indent="0" algn="r">
              <a:buNone/>
              <a:defRPr sz="1100">
                <a:solidFill>
                  <a:schemeClr val="bg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7420D66C-5C69-8842-8FD9-3F385A090A3D}" type="datetimeFigureOut">
              <a:rPr lang="en-GB" smtClean="0"/>
              <a:t>12/03/2026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110221D4-B99E-074B-910D-3FDA0E11AAE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54654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4693389"/>
            <a:ext cx="11029616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accent1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7817" y="599725"/>
            <a:ext cx="11290859" cy="3557252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7"/>
            <a:ext cx="11029617" cy="598671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20D66C-5C69-8842-8FD9-3F385A090A3D}" type="datetimeFigureOut">
              <a:rPr lang="en-GB" smtClean="0"/>
              <a:t>12/03/2026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0221D4-B99E-074B-910D-3FDA0E11AAE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069003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705124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336003"/>
            <a:ext cx="11029616" cy="35227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951" y="5956137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7420D66C-5C69-8842-8FD9-3F385A090A3D}" type="datetimeFigureOut">
              <a:rPr lang="en-GB" smtClean="0"/>
              <a:t>12/03/2026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5951811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accent2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300" y="5956137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110221D4-B99E-074B-910D-3FDA0E11AAEC}" type="slidenum">
              <a:rPr lang="en-GB" smtClean="0"/>
              <a:t>‹#›</a:t>
            </a:fld>
            <a:endParaRPr lang="en-GB"/>
          </a:p>
        </p:txBody>
      </p:sp>
      <p:sp>
        <p:nvSpPr>
          <p:cNvPr id="9" name="Rectangle 8"/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8894929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9" r:id="rId1"/>
    <p:sldLayoutId id="2147483860" r:id="rId2"/>
    <p:sldLayoutId id="2147483861" r:id="rId3"/>
    <p:sldLayoutId id="2147483862" r:id="rId4"/>
    <p:sldLayoutId id="2147483863" r:id="rId5"/>
    <p:sldLayoutId id="2147483864" r:id="rId6"/>
    <p:sldLayoutId id="2147483865" r:id="rId7"/>
    <p:sldLayoutId id="2147483866" r:id="rId8"/>
    <p:sldLayoutId id="2147483867" r:id="rId9"/>
    <p:sldLayoutId id="2147483868" r:id="rId10"/>
    <p:sldLayoutId id="2147483869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2800" b="0" kern="1200" cap="all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600" kern="1200">
          <a:solidFill>
            <a:schemeClr val="tx2"/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1F74E7-C9CC-D74D-AAD3-B8106169E33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GB" dirty="0">
                <a:latin typeface=""/>
              </a:rPr>
              <a:t>Medical terminology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4E24662-F16C-3C4D-BDC9-74D3FADD44D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99227" y="2657677"/>
            <a:ext cx="10993546" cy="590321"/>
          </a:xfrm>
        </p:spPr>
        <p:txBody>
          <a:bodyPr>
            <a:normAutofit/>
          </a:bodyPr>
          <a:lstStyle/>
          <a:p>
            <a:r>
              <a:rPr lang="en-GB" sz="2000" dirty="0">
                <a:latin typeface=""/>
              </a:rPr>
              <a:t>Dr Dina </a:t>
            </a:r>
            <a:r>
              <a:rPr lang="en-GB" sz="2000" dirty="0" err="1">
                <a:latin typeface=""/>
              </a:rPr>
              <a:t>Taimeh</a:t>
            </a:r>
            <a:endParaRPr lang="en-GB" sz="2000" dirty="0">
              <a:latin typeface=""/>
            </a:endParaRPr>
          </a:p>
        </p:txBody>
      </p:sp>
    </p:spTree>
    <p:extLst>
      <p:ext uri="{BB962C8B-B14F-4D97-AF65-F5344CB8AC3E}">
        <p14:creationId xmlns:p14="http://schemas.microsoft.com/office/powerpoint/2010/main" val="232350460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F0FD08-32C9-5B4A-93F2-C2BEC3998E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4000" dirty="0">
                <a:latin typeface=""/>
              </a:rPr>
              <a:t>Examples of prefixes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8548D7-E671-B043-9DB6-6CF15DC7D7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1192" y="4830281"/>
            <a:ext cx="10515600" cy="1325563"/>
          </a:xfrm>
        </p:spPr>
        <p:txBody>
          <a:bodyPr>
            <a:noAutofit/>
          </a:bodyPr>
          <a:lstStyle/>
          <a:p>
            <a:r>
              <a:rPr lang="en-GB" sz="2400" dirty="0">
                <a:solidFill>
                  <a:schemeClr val="accent2">
                    <a:lumMod val="75000"/>
                  </a:schemeClr>
                </a:solidFill>
                <a:latin typeface=""/>
              </a:rPr>
              <a:t>Hyperthyroidism vs hypothyroidism</a:t>
            </a:r>
          </a:p>
          <a:p>
            <a:r>
              <a:rPr lang="en-GB" sz="2400" dirty="0">
                <a:solidFill>
                  <a:schemeClr val="accent2">
                    <a:lumMod val="75000"/>
                  </a:schemeClr>
                </a:solidFill>
                <a:latin typeface=""/>
              </a:rPr>
              <a:t>Hypertension vs hypotension</a:t>
            </a:r>
          </a:p>
          <a:p>
            <a:r>
              <a:rPr lang="en-GB" sz="2400" dirty="0">
                <a:solidFill>
                  <a:schemeClr val="accent2">
                    <a:lumMod val="75000"/>
                  </a:schemeClr>
                </a:solidFill>
                <a:latin typeface=""/>
              </a:rPr>
              <a:t>Hyperglycaemia vs hypoglycaemia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7EF3AEE2-B6EC-AA4D-B235-D748F9654C5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35999550"/>
              </p:ext>
            </p:extLst>
          </p:nvPr>
        </p:nvGraphicFramePr>
        <p:xfrm>
          <a:off x="581192" y="2476141"/>
          <a:ext cx="9164218" cy="1905717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4069704">
                  <a:extLst>
                    <a:ext uri="{9D8B030D-6E8A-4147-A177-3AD203B41FA5}">
                      <a16:colId xmlns:a16="http://schemas.microsoft.com/office/drawing/2014/main" val="3429948349"/>
                    </a:ext>
                  </a:extLst>
                </a:gridCol>
                <a:gridCol w="5094514">
                  <a:extLst>
                    <a:ext uri="{9D8B030D-6E8A-4147-A177-3AD203B41FA5}">
                      <a16:colId xmlns:a16="http://schemas.microsoft.com/office/drawing/2014/main" val="2588739791"/>
                    </a:ext>
                  </a:extLst>
                </a:gridCol>
              </a:tblGrid>
              <a:tr h="635239">
                <a:tc gridSpan="2">
                  <a:txBody>
                    <a:bodyPr/>
                    <a:lstStyle/>
                    <a:p>
                      <a:r>
                        <a:rPr lang="en-GB" sz="3200" dirty="0">
                          <a:latin typeface=""/>
                        </a:rPr>
                        <a:t>Level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42430120"/>
                  </a:ext>
                </a:extLst>
              </a:tr>
              <a:tr h="635239">
                <a:tc>
                  <a:txBody>
                    <a:bodyPr/>
                    <a:lstStyle/>
                    <a:p>
                      <a:r>
                        <a:rPr lang="en-GB" sz="2400" dirty="0">
                          <a:latin typeface=""/>
                        </a:rPr>
                        <a:t>Above normal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400" dirty="0">
                          <a:latin typeface=""/>
                        </a:rPr>
                        <a:t>Hyper-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3043078"/>
                  </a:ext>
                </a:extLst>
              </a:tr>
              <a:tr h="635239">
                <a:tc>
                  <a:txBody>
                    <a:bodyPr/>
                    <a:lstStyle/>
                    <a:p>
                      <a:r>
                        <a:rPr lang="en-GB" sz="2400" dirty="0">
                          <a:latin typeface=""/>
                        </a:rPr>
                        <a:t>Below normal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400" dirty="0">
                          <a:latin typeface=""/>
                        </a:rPr>
                        <a:t>Hypo-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6284849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385155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50B705-44C3-5648-9071-7937B3BED6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4000" dirty="0">
                <a:latin typeface=""/>
              </a:rPr>
              <a:t>Examples of prefixes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29B1D8-046F-2547-A055-61B0BFB1D2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1192" y="5013760"/>
            <a:ext cx="8438535" cy="1545968"/>
          </a:xfrm>
        </p:spPr>
        <p:txBody>
          <a:bodyPr>
            <a:normAutofit fontScale="92500" lnSpcReduction="10000"/>
          </a:bodyPr>
          <a:lstStyle/>
          <a:p>
            <a:r>
              <a:rPr lang="en-GB" sz="2600" dirty="0">
                <a:solidFill>
                  <a:schemeClr val="accent2">
                    <a:lumMod val="75000"/>
                  </a:schemeClr>
                </a:solidFill>
                <a:latin typeface=""/>
              </a:rPr>
              <a:t>Postoperative vs preoperative</a:t>
            </a:r>
          </a:p>
          <a:p>
            <a:r>
              <a:rPr lang="en-GB" sz="2600" dirty="0">
                <a:solidFill>
                  <a:schemeClr val="accent2">
                    <a:lumMod val="75000"/>
                  </a:schemeClr>
                </a:solidFill>
                <a:latin typeface=""/>
              </a:rPr>
              <a:t>Prenatal vs postnatal</a:t>
            </a:r>
          </a:p>
          <a:p>
            <a:r>
              <a:rPr lang="en-GB" sz="2600" dirty="0">
                <a:solidFill>
                  <a:schemeClr val="accent2">
                    <a:lumMod val="75000"/>
                  </a:schemeClr>
                </a:solidFill>
                <a:latin typeface=""/>
              </a:rPr>
              <a:t>Tachycardia vs bradycardia</a:t>
            </a:r>
          </a:p>
          <a:p>
            <a:pPr marL="0" indent="0">
              <a:buNone/>
            </a:pPr>
            <a:endParaRPr lang="en-GB" dirty="0"/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DBEC167B-D14D-0944-8218-F2D2F892B34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38179593"/>
              </p:ext>
            </p:extLst>
          </p:nvPr>
        </p:nvGraphicFramePr>
        <p:xfrm>
          <a:off x="581192" y="2282818"/>
          <a:ext cx="8202561" cy="2065694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3492308">
                  <a:extLst>
                    <a:ext uri="{9D8B030D-6E8A-4147-A177-3AD203B41FA5}">
                      <a16:colId xmlns:a16="http://schemas.microsoft.com/office/drawing/2014/main" val="3429948349"/>
                    </a:ext>
                  </a:extLst>
                </a:gridCol>
                <a:gridCol w="4710253">
                  <a:extLst>
                    <a:ext uri="{9D8B030D-6E8A-4147-A177-3AD203B41FA5}">
                      <a16:colId xmlns:a16="http://schemas.microsoft.com/office/drawing/2014/main" val="2588739791"/>
                    </a:ext>
                  </a:extLst>
                </a:gridCol>
              </a:tblGrid>
              <a:tr h="480734">
                <a:tc gridSpan="2">
                  <a:txBody>
                    <a:bodyPr/>
                    <a:lstStyle/>
                    <a:p>
                      <a:r>
                        <a:rPr lang="en-GB" sz="2000" dirty="0">
                          <a:latin typeface=""/>
                        </a:rPr>
                        <a:t>Time or speed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42430120"/>
                  </a:ext>
                </a:extLst>
              </a:tr>
              <a:tr h="368028">
                <a:tc>
                  <a:txBody>
                    <a:bodyPr/>
                    <a:lstStyle/>
                    <a:p>
                      <a:r>
                        <a:rPr lang="en-GB" sz="2000" dirty="0">
                          <a:latin typeface=""/>
                        </a:rPr>
                        <a:t>After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000" dirty="0">
                          <a:latin typeface=""/>
                        </a:rPr>
                        <a:t>Post-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3043078"/>
                  </a:ext>
                </a:extLst>
              </a:tr>
              <a:tr h="368028">
                <a:tc>
                  <a:txBody>
                    <a:bodyPr/>
                    <a:lstStyle/>
                    <a:p>
                      <a:r>
                        <a:rPr lang="en-GB" sz="2000" dirty="0">
                          <a:latin typeface=""/>
                        </a:rPr>
                        <a:t>Before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000" dirty="0">
                          <a:latin typeface=""/>
                        </a:rPr>
                        <a:t>Pre-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62848498"/>
                  </a:ext>
                </a:extLst>
              </a:tr>
              <a:tr h="368028">
                <a:tc>
                  <a:txBody>
                    <a:bodyPr/>
                    <a:lstStyle/>
                    <a:p>
                      <a:r>
                        <a:rPr lang="en-GB" sz="2000" dirty="0">
                          <a:latin typeface=""/>
                        </a:rPr>
                        <a:t>Fast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000" dirty="0">
                          <a:latin typeface=""/>
                        </a:rPr>
                        <a:t>Tachy-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22440301"/>
                  </a:ext>
                </a:extLst>
              </a:tr>
              <a:tr h="368028">
                <a:tc>
                  <a:txBody>
                    <a:bodyPr/>
                    <a:lstStyle/>
                    <a:p>
                      <a:r>
                        <a:rPr lang="en-GB" sz="2000" dirty="0">
                          <a:latin typeface=""/>
                        </a:rPr>
                        <a:t>Slow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000" dirty="0">
                          <a:latin typeface=""/>
                        </a:rPr>
                        <a:t>Brady-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0122182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622283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54277E-2224-CF48-BE5B-14EA479C99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4000" dirty="0">
                <a:latin typeface=""/>
              </a:rPr>
              <a:t>Examples of prefixes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09A07F-4EA4-1F4C-8723-B421A067F2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3205" y="4710931"/>
            <a:ext cx="10515600" cy="1885182"/>
          </a:xfrm>
        </p:spPr>
        <p:txBody>
          <a:bodyPr>
            <a:normAutofit/>
          </a:bodyPr>
          <a:lstStyle/>
          <a:p>
            <a:r>
              <a:rPr lang="en-GB" sz="2400" dirty="0">
                <a:solidFill>
                  <a:schemeClr val="accent2">
                    <a:lumMod val="75000"/>
                  </a:schemeClr>
                </a:solidFill>
                <a:latin typeface=""/>
              </a:rPr>
              <a:t>Supraorbital fractures</a:t>
            </a:r>
          </a:p>
          <a:p>
            <a:r>
              <a:rPr lang="en-GB" sz="2400" dirty="0">
                <a:solidFill>
                  <a:schemeClr val="accent2">
                    <a:lumMod val="75000"/>
                  </a:schemeClr>
                </a:solidFill>
                <a:latin typeface=""/>
              </a:rPr>
              <a:t>Subcutaneous injections </a:t>
            </a:r>
          </a:p>
          <a:p>
            <a:r>
              <a:rPr lang="en-GB" sz="2400" dirty="0">
                <a:solidFill>
                  <a:schemeClr val="accent2">
                    <a:lumMod val="75000"/>
                  </a:schemeClr>
                </a:solidFill>
                <a:latin typeface=""/>
              </a:rPr>
              <a:t>Intracellular vs intercellular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0F3B3F4D-1F67-C44C-B586-3B6B375467C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03852463"/>
              </p:ext>
            </p:extLst>
          </p:nvPr>
        </p:nvGraphicFramePr>
        <p:xfrm>
          <a:off x="463205" y="2250307"/>
          <a:ext cx="9164218" cy="216408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4069704">
                  <a:extLst>
                    <a:ext uri="{9D8B030D-6E8A-4147-A177-3AD203B41FA5}">
                      <a16:colId xmlns:a16="http://schemas.microsoft.com/office/drawing/2014/main" val="3429948349"/>
                    </a:ext>
                  </a:extLst>
                </a:gridCol>
                <a:gridCol w="5094514">
                  <a:extLst>
                    <a:ext uri="{9D8B030D-6E8A-4147-A177-3AD203B41FA5}">
                      <a16:colId xmlns:a16="http://schemas.microsoft.com/office/drawing/2014/main" val="2588739791"/>
                    </a:ext>
                  </a:extLst>
                </a:gridCol>
              </a:tblGrid>
              <a:tr h="377036">
                <a:tc gridSpan="2">
                  <a:txBody>
                    <a:bodyPr/>
                    <a:lstStyle/>
                    <a:p>
                      <a:r>
                        <a:rPr lang="en-GB" sz="3200" dirty="0">
                          <a:latin typeface=""/>
                        </a:rPr>
                        <a:t>Location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42430120"/>
                  </a:ext>
                </a:extLst>
              </a:tr>
              <a:tr h="377036">
                <a:tc>
                  <a:txBody>
                    <a:bodyPr/>
                    <a:lstStyle/>
                    <a:p>
                      <a:r>
                        <a:rPr lang="en-GB" sz="2000" dirty="0">
                          <a:latin typeface=""/>
                        </a:rPr>
                        <a:t>Above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000" dirty="0">
                          <a:latin typeface=""/>
                        </a:rPr>
                        <a:t>Supra-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3043078"/>
                  </a:ext>
                </a:extLst>
              </a:tr>
              <a:tr h="377036">
                <a:tc>
                  <a:txBody>
                    <a:bodyPr/>
                    <a:lstStyle/>
                    <a:p>
                      <a:r>
                        <a:rPr lang="en-GB" sz="2000" dirty="0">
                          <a:latin typeface=""/>
                        </a:rPr>
                        <a:t>Below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000" dirty="0">
                          <a:latin typeface=""/>
                        </a:rPr>
                        <a:t>Sub-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98704193"/>
                  </a:ext>
                </a:extLst>
              </a:tr>
              <a:tr h="377036">
                <a:tc>
                  <a:txBody>
                    <a:bodyPr/>
                    <a:lstStyle/>
                    <a:p>
                      <a:r>
                        <a:rPr lang="en-GB" sz="2000" dirty="0">
                          <a:latin typeface=""/>
                        </a:rPr>
                        <a:t>Between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000" dirty="0">
                          <a:latin typeface=""/>
                        </a:rPr>
                        <a:t>Inter-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62848498"/>
                  </a:ext>
                </a:extLst>
              </a:tr>
              <a:tr h="377036">
                <a:tc>
                  <a:txBody>
                    <a:bodyPr/>
                    <a:lstStyle/>
                    <a:p>
                      <a:r>
                        <a:rPr lang="en-GB" sz="2000" dirty="0">
                          <a:latin typeface=""/>
                        </a:rPr>
                        <a:t>Within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000" dirty="0">
                          <a:latin typeface=""/>
                        </a:rPr>
                        <a:t>Intra-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623131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431769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3DDA7A-20B2-A14F-8BAD-31DF736789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4000" dirty="0">
                <a:latin typeface=""/>
              </a:rPr>
              <a:t>Examples of root words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51154A6B-EDB3-9B4F-BF06-B28C7142A18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74996489"/>
              </p:ext>
            </p:extLst>
          </p:nvPr>
        </p:nvGraphicFramePr>
        <p:xfrm>
          <a:off x="581192" y="2371182"/>
          <a:ext cx="11040537" cy="3962400"/>
        </p:xfrm>
        <a:graphic>
          <a:graphicData uri="http://schemas.openxmlformats.org/drawingml/2006/table">
            <a:tbl>
              <a:tblPr firstRow="1" bandRow="1">
                <a:tableStyleId>{8A107856-5554-42FB-B03E-39F5DBC370BA}</a:tableStyleId>
              </a:tblPr>
              <a:tblGrid>
                <a:gridCol w="2615636">
                  <a:extLst>
                    <a:ext uri="{9D8B030D-6E8A-4147-A177-3AD203B41FA5}">
                      <a16:colId xmlns:a16="http://schemas.microsoft.com/office/drawing/2014/main" val="3429948349"/>
                    </a:ext>
                  </a:extLst>
                </a:gridCol>
                <a:gridCol w="3351456">
                  <a:extLst>
                    <a:ext uri="{9D8B030D-6E8A-4147-A177-3AD203B41FA5}">
                      <a16:colId xmlns:a16="http://schemas.microsoft.com/office/drawing/2014/main" val="2588739791"/>
                    </a:ext>
                  </a:extLst>
                </a:gridCol>
                <a:gridCol w="5073445">
                  <a:extLst>
                    <a:ext uri="{9D8B030D-6E8A-4147-A177-3AD203B41FA5}">
                      <a16:colId xmlns:a16="http://schemas.microsoft.com/office/drawing/2014/main" val="381255139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endParaRPr lang="en-GB" sz="2000" b="0" dirty="0">
                        <a:solidFill>
                          <a:schemeClr val="tx1"/>
                        </a:solidFill>
                        <a:latin typeface="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000" b="0" dirty="0">
                          <a:solidFill>
                            <a:schemeClr val="tx1"/>
                          </a:solidFill>
                          <a:latin typeface=""/>
                        </a:rPr>
                        <a:t>Root word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000" b="0" dirty="0">
                          <a:solidFill>
                            <a:schemeClr val="tx1"/>
                          </a:solidFill>
                          <a:latin typeface=""/>
                        </a:rPr>
                        <a:t>Examples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53392661"/>
                  </a:ext>
                </a:extLst>
              </a:tr>
              <a:tr h="377036">
                <a:tc>
                  <a:txBody>
                    <a:bodyPr/>
                    <a:lstStyle/>
                    <a:p>
                      <a:r>
                        <a:rPr lang="en-GB" sz="2000" b="0" dirty="0">
                          <a:solidFill>
                            <a:schemeClr val="tx1"/>
                          </a:solidFill>
                          <a:latin typeface=""/>
                        </a:rPr>
                        <a:t>Brain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000" b="0" dirty="0" err="1">
                          <a:solidFill>
                            <a:schemeClr val="tx1"/>
                          </a:solidFill>
                          <a:latin typeface=""/>
                        </a:rPr>
                        <a:t>Enceph</a:t>
                      </a:r>
                      <a:r>
                        <a:rPr lang="en-GB" sz="2000" b="0" dirty="0">
                          <a:solidFill>
                            <a:schemeClr val="tx1"/>
                          </a:solidFill>
                          <a:latin typeface=""/>
                        </a:rPr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000" b="0" dirty="0">
                          <a:solidFill>
                            <a:schemeClr val="tx1"/>
                          </a:solidFill>
                          <a:latin typeface=""/>
                        </a:rPr>
                        <a:t>Encephalopathy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3043078"/>
                  </a:ext>
                </a:extLst>
              </a:tr>
              <a:tr h="377036">
                <a:tc>
                  <a:txBody>
                    <a:bodyPr/>
                    <a:lstStyle/>
                    <a:p>
                      <a:r>
                        <a:rPr lang="en-GB" sz="2000" dirty="0">
                          <a:solidFill>
                            <a:schemeClr val="tx1"/>
                          </a:solidFill>
                          <a:latin typeface=""/>
                        </a:rPr>
                        <a:t>Eye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000" dirty="0" err="1">
                          <a:solidFill>
                            <a:schemeClr val="tx1"/>
                          </a:solidFill>
                          <a:latin typeface=""/>
                        </a:rPr>
                        <a:t>Ophthalm</a:t>
                      </a:r>
                      <a:r>
                        <a:rPr lang="en-GB" sz="2000" dirty="0">
                          <a:solidFill>
                            <a:schemeClr val="tx1"/>
                          </a:solidFill>
                          <a:latin typeface=""/>
                        </a:rPr>
                        <a:t>-, </a:t>
                      </a:r>
                      <a:r>
                        <a:rPr lang="en-GB" sz="2000" dirty="0" err="1">
                          <a:solidFill>
                            <a:schemeClr val="tx1"/>
                          </a:solidFill>
                          <a:latin typeface=""/>
                        </a:rPr>
                        <a:t>ocul</a:t>
                      </a:r>
                      <a:r>
                        <a:rPr lang="en-GB" sz="2000" dirty="0">
                          <a:solidFill>
                            <a:schemeClr val="tx1"/>
                          </a:solidFill>
                          <a:latin typeface=""/>
                        </a:rPr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000" dirty="0">
                          <a:solidFill>
                            <a:schemeClr val="tx1"/>
                          </a:solidFill>
                          <a:latin typeface=""/>
                        </a:rPr>
                        <a:t>Ophthalmic nerve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98704193"/>
                  </a:ext>
                </a:extLst>
              </a:tr>
              <a:tr h="377036">
                <a:tc>
                  <a:txBody>
                    <a:bodyPr/>
                    <a:lstStyle/>
                    <a:p>
                      <a:r>
                        <a:rPr lang="en-GB" sz="2000" dirty="0">
                          <a:solidFill>
                            <a:schemeClr val="tx1"/>
                          </a:solidFill>
                          <a:latin typeface=""/>
                        </a:rPr>
                        <a:t>Skull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000" dirty="0" err="1">
                          <a:solidFill>
                            <a:schemeClr val="tx1"/>
                          </a:solidFill>
                          <a:latin typeface=""/>
                        </a:rPr>
                        <a:t>Crani</a:t>
                      </a:r>
                      <a:r>
                        <a:rPr lang="en-GB" sz="2000" dirty="0">
                          <a:solidFill>
                            <a:schemeClr val="tx1"/>
                          </a:solidFill>
                          <a:latin typeface=""/>
                        </a:rPr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000" dirty="0">
                          <a:solidFill>
                            <a:schemeClr val="tx1"/>
                          </a:solidFill>
                          <a:latin typeface=""/>
                        </a:rPr>
                        <a:t>Cranial </a:t>
                      </a:r>
                      <a:r>
                        <a:rPr lang="en-GB" sz="2000" kern="1200" dirty="0">
                          <a:solidFill>
                            <a:schemeClr val="tx1"/>
                          </a:solidFill>
                          <a:latin typeface=""/>
                          <a:ea typeface="+mn-ea"/>
                          <a:cs typeface="+mn-cs"/>
                        </a:rPr>
                        <a:t>nerves, craniectomy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62848498"/>
                  </a:ext>
                </a:extLst>
              </a:tr>
              <a:tr h="377036">
                <a:tc>
                  <a:txBody>
                    <a:bodyPr/>
                    <a:lstStyle/>
                    <a:p>
                      <a:r>
                        <a:rPr lang="en-GB" sz="2000" dirty="0">
                          <a:solidFill>
                            <a:schemeClr val="tx1"/>
                          </a:solidFill>
                          <a:latin typeface=""/>
                        </a:rPr>
                        <a:t>Heart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000" dirty="0">
                          <a:solidFill>
                            <a:schemeClr val="tx1"/>
                          </a:solidFill>
                          <a:latin typeface=""/>
                        </a:rPr>
                        <a:t>Cardi-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000" dirty="0">
                          <a:solidFill>
                            <a:schemeClr val="tx1"/>
                          </a:solidFill>
                          <a:latin typeface=""/>
                        </a:rPr>
                        <a:t>Cardiovascular system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62313106"/>
                  </a:ext>
                </a:extLst>
              </a:tr>
              <a:tr h="377036">
                <a:tc>
                  <a:txBody>
                    <a:bodyPr/>
                    <a:lstStyle/>
                    <a:p>
                      <a:r>
                        <a:rPr lang="en-GB" sz="2000" dirty="0">
                          <a:solidFill>
                            <a:schemeClr val="tx1"/>
                          </a:solidFill>
                          <a:latin typeface=""/>
                        </a:rPr>
                        <a:t>Bones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000" dirty="0">
                          <a:solidFill>
                            <a:schemeClr val="tx1"/>
                          </a:solidFill>
                          <a:latin typeface=""/>
                        </a:rPr>
                        <a:t>Osteo-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000" dirty="0">
                          <a:solidFill>
                            <a:schemeClr val="tx1"/>
                          </a:solidFill>
                          <a:latin typeface=""/>
                        </a:rPr>
                        <a:t>Osteomyelitis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58051875"/>
                  </a:ext>
                </a:extLst>
              </a:tr>
              <a:tr h="377036">
                <a:tc>
                  <a:txBody>
                    <a:bodyPr/>
                    <a:lstStyle/>
                    <a:p>
                      <a:r>
                        <a:rPr lang="en-GB" sz="2000" dirty="0">
                          <a:solidFill>
                            <a:schemeClr val="tx1"/>
                          </a:solidFill>
                          <a:latin typeface=""/>
                        </a:rPr>
                        <a:t>Muscles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000" dirty="0">
                          <a:solidFill>
                            <a:schemeClr val="tx1"/>
                          </a:solidFill>
                          <a:latin typeface=""/>
                        </a:rPr>
                        <a:t>Myo-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000" dirty="0">
                          <a:solidFill>
                            <a:schemeClr val="tx1"/>
                          </a:solidFill>
                          <a:latin typeface=""/>
                        </a:rPr>
                        <a:t>Myocardial infarction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24260752"/>
                  </a:ext>
                </a:extLst>
              </a:tr>
              <a:tr h="377036">
                <a:tc>
                  <a:txBody>
                    <a:bodyPr/>
                    <a:lstStyle/>
                    <a:p>
                      <a:r>
                        <a:rPr lang="en-GB" sz="2000" dirty="0">
                          <a:solidFill>
                            <a:schemeClr val="tx1"/>
                          </a:solidFill>
                          <a:latin typeface=""/>
                        </a:rPr>
                        <a:t>Stomach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000" dirty="0" err="1">
                          <a:solidFill>
                            <a:schemeClr val="tx1"/>
                          </a:solidFill>
                          <a:latin typeface=""/>
                        </a:rPr>
                        <a:t>Gastr</a:t>
                      </a:r>
                      <a:r>
                        <a:rPr lang="en-GB" sz="2000" dirty="0">
                          <a:solidFill>
                            <a:schemeClr val="tx1"/>
                          </a:solidFill>
                          <a:latin typeface=""/>
                        </a:rPr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000" dirty="0">
                          <a:solidFill>
                            <a:schemeClr val="tx1"/>
                          </a:solidFill>
                          <a:latin typeface=""/>
                        </a:rPr>
                        <a:t>Gastric ulcer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84036708"/>
                  </a:ext>
                </a:extLst>
              </a:tr>
              <a:tr h="377036">
                <a:tc>
                  <a:txBody>
                    <a:bodyPr/>
                    <a:lstStyle/>
                    <a:p>
                      <a:r>
                        <a:rPr lang="en-GB" sz="2000" dirty="0">
                          <a:solidFill>
                            <a:schemeClr val="tx1"/>
                          </a:solidFill>
                          <a:latin typeface=""/>
                        </a:rPr>
                        <a:t>Liver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000" dirty="0" err="1">
                          <a:solidFill>
                            <a:schemeClr val="tx1"/>
                          </a:solidFill>
                          <a:latin typeface=""/>
                        </a:rPr>
                        <a:t>Hepat</a:t>
                      </a:r>
                      <a:endParaRPr lang="en-GB" sz="2000" dirty="0">
                        <a:solidFill>
                          <a:schemeClr val="tx1"/>
                        </a:solidFill>
                        <a:latin typeface="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000" dirty="0">
                          <a:solidFill>
                            <a:schemeClr val="tx1"/>
                          </a:solidFill>
                          <a:latin typeface=""/>
                        </a:rPr>
                        <a:t>Hepatitis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23734026"/>
                  </a:ext>
                </a:extLst>
              </a:tr>
              <a:tr h="377036">
                <a:tc>
                  <a:txBody>
                    <a:bodyPr/>
                    <a:lstStyle/>
                    <a:p>
                      <a:r>
                        <a:rPr lang="en-GB" sz="2000" dirty="0">
                          <a:solidFill>
                            <a:schemeClr val="tx1"/>
                          </a:solidFill>
                          <a:latin typeface=""/>
                        </a:rPr>
                        <a:t>Kidney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000" dirty="0">
                          <a:solidFill>
                            <a:schemeClr val="tx1"/>
                          </a:solidFill>
                          <a:latin typeface=""/>
                        </a:rPr>
                        <a:t>Ren-, </a:t>
                      </a:r>
                      <a:r>
                        <a:rPr lang="en-GB" sz="2000" dirty="0" err="1">
                          <a:solidFill>
                            <a:schemeClr val="tx1"/>
                          </a:solidFill>
                          <a:latin typeface=""/>
                        </a:rPr>
                        <a:t>neph</a:t>
                      </a:r>
                      <a:r>
                        <a:rPr lang="en-GB" sz="2000" dirty="0">
                          <a:solidFill>
                            <a:schemeClr val="tx1"/>
                          </a:solidFill>
                          <a:latin typeface=""/>
                        </a:rPr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000" dirty="0">
                          <a:solidFill>
                            <a:schemeClr val="tx1"/>
                          </a:solidFill>
                          <a:latin typeface=""/>
                        </a:rPr>
                        <a:t>Renal failure</a:t>
                      </a:r>
                      <a:r>
                        <a:rPr lang="en-GB" sz="2000" kern="1200" dirty="0">
                          <a:solidFill>
                            <a:schemeClr val="tx1"/>
                          </a:solidFill>
                          <a:latin typeface=""/>
                          <a:ea typeface="+mn-ea"/>
                          <a:cs typeface="+mn-cs"/>
                        </a:rPr>
                        <a:t>, nephrolithiasis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2321562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5726955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66A8BF-4170-DA4C-A200-CEFDB479ED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4000" dirty="0">
                <a:latin typeface=""/>
              </a:rPr>
              <a:t>Examples of suffixes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DCED4F1B-0BFA-824D-BBA2-6DD18172000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50187658"/>
              </p:ext>
            </p:extLst>
          </p:nvPr>
        </p:nvGraphicFramePr>
        <p:xfrm>
          <a:off x="581192" y="2420422"/>
          <a:ext cx="11029616" cy="3243648"/>
        </p:xfrm>
        <a:graphic>
          <a:graphicData uri="http://schemas.openxmlformats.org/drawingml/2006/table">
            <a:tbl>
              <a:tblPr firstRow="1" bandRow="1">
                <a:tableStyleId>{5DA37D80-6434-44D0-A028-1B22A696006F}</a:tableStyleId>
              </a:tblPr>
              <a:tblGrid>
                <a:gridCol w="3148055">
                  <a:extLst>
                    <a:ext uri="{9D8B030D-6E8A-4147-A177-3AD203B41FA5}">
                      <a16:colId xmlns:a16="http://schemas.microsoft.com/office/drawing/2014/main" val="3429948349"/>
                    </a:ext>
                  </a:extLst>
                </a:gridCol>
                <a:gridCol w="3493574">
                  <a:extLst>
                    <a:ext uri="{9D8B030D-6E8A-4147-A177-3AD203B41FA5}">
                      <a16:colId xmlns:a16="http://schemas.microsoft.com/office/drawing/2014/main" val="2588739791"/>
                    </a:ext>
                  </a:extLst>
                </a:gridCol>
                <a:gridCol w="4387987">
                  <a:extLst>
                    <a:ext uri="{9D8B030D-6E8A-4147-A177-3AD203B41FA5}">
                      <a16:colId xmlns:a16="http://schemas.microsoft.com/office/drawing/2014/main" val="381255139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endParaRPr lang="en-GB" sz="2200" b="0" dirty="0">
                        <a:solidFill>
                          <a:schemeClr val="tx1"/>
                        </a:solidFill>
                        <a:latin typeface="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200" b="0" dirty="0">
                          <a:solidFill>
                            <a:schemeClr val="tx1"/>
                          </a:solidFill>
                          <a:latin typeface=""/>
                        </a:rPr>
                        <a:t>Suffix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200" b="0" dirty="0">
                          <a:solidFill>
                            <a:schemeClr val="tx1"/>
                          </a:solidFill>
                          <a:latin typeface=""/>
                        </a:rPr>
                        <a:t>Examples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53392661"/>
                  </a:ext>
                </a:extLst>
              </a:tr>
              <a:tr h="469488">
                <a:tc>
                  <a:txBody>
                    <a:bodyPr/>
                    <a:lstStyle/>
                    <a:p>
                      <a:r>
                        <a:rPr lang="en-GB" sz="2200" b="0" dirty="0">
                          <a:solidFill>
                            <a:schemeClr val="tx1"/>
                          </a:solidFill>
                          <a:latin typeface=""/>
                        </a:rPr>
                        <a:t>Study of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200" b="0" dirty="0">
                          <a:solidFill>
                            <a:schemeClr val="tx1"/>
                          </a:solidFill>
                          <a:latin typeface=""/>
                        </a:rPr>
                        <a:t>-logy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200" b="0" dirty="0">
                          <a:solidFill>
                            <a:schemeClr val="tx1"/>
                          </a:solidFill>
                          <a:latin typeface=""/>
                        </a:rPr>
                        <a:t>Biology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3043078"/>
                  </a:ext>
                </a:extLst>
              </a:tr>
              <a:tr h="469488">
                <a:tc>
                  <a:txBody>
                    <a:bodyPr/>
                    <a:lstStyle/>
                    <a:p>
                      <a:r>
                        <a:rPr lang="en-GB" sz="2200" dirty="0">
                          <a:solidFill>
                            <a:schemeClr val="tx1"/>
                          </a:solidFill>
                          <a:latin typeface=""/>
                        </a:rPr>
                        <a:t>Removal of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200" dirty="0">
                          <a:solidFill>
                            <a:schemeClr val="tx1"/>
                          </a:solidFill>
                          <a:latin typeface=""/>
                        </a:rPr>
                        <a:t>-</a:t>
                      </a:r>
                      <a:r>
                        <a:rPr lang="en-GB" sz="2200" dirty="0" err="1">
                          <a:solidFill>
                            <a:schemeClr val="tx1"/>
                          </a:solidFill>
                          <a:latin typeface=""/>
                        </a:rPr>
                        <a:t>ectomy</a:t>
                      </a:r>
                      <a:endParaRPr lang="en-GB" sz="2200" dirty="0">
                        <a:solidFill>
                          <a:schemeClr val="tx1"/>
                        </a:solidFill>
                        <a:latin typeface="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200" dirty="0">
                          <a:solidFill>
                            <a:schemeClr val="tx1"/>
                          </a:solidFill>
                          <a:latin typeface=""/>
                        </a:rPr>
                        <a:t>Craniectomy, </a:t>
                      </a:r>
                      <a:r>
                        <a:rPr lang="en-GB" sz="2200" b="0" kern="1200" dirty="0">
                          <a:solidFill>
                            <a:schemeClr val="tx1"/>
                          </a:solidFill>
                          <a:effectLst/>
                          <a:latin typeface=""/>
                        </a:rPr>
                        <a:t>Appendectomy</a:t>
                      </a:r>
                      <a:endParaRPr lang="en-GB" sz="2200" dirty="0">
                        <a:solidFill>
                          <a:schemeClr val="tx1"/>
                        </a:solidFill>
                        <a:latin typeface="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98704193"/>
                  </a:ext>
                </a:extLst>
              </a:tr>
              <a:tr h="469488">
                <a:tc>
                  <a:txBody>
                    <a:bodyPr/>
                    <a:lstStyle/>
                    <a:p>
                      <a:r>
                        <a:rPr lang="en-GB" sz="2200" dirty="0">
                          <a:solidFill>
                            <a:schemeClr val="tx1"/>
                          </a:solidFill>
                          <a:latin typeface=""/>
                        </a:rPr>
                        <a:t>Condition of blood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200" dirty="0">
                          <a:solidFill>
                            <a:schemeClr val="tx1"/>
                          </a:solidFill>
                          <a:latin typeface=""/>
                        </a:rPr>
                        <a:t>-</a:t>
                      </a:r>
                      <a:r>
                        <a:rPr lang="en-GB" sz="2200" dirty="0" err="1">
                          <a:solidFill>
                            <a:schemeClr val="tx1"/>
                          </a:solidFill>
                          <a:latin typeface=""/>
                        </a:rPr>
                        <a:t>emia</a:t>
                      </a:r>
                      <a:endParaRPr lang="en-GB" sz="2200" dirty="0">
                        <a:solidFill>
                          <a:schemeClr val="tx1"/>
                        </a:solidFill>
                        <a:latin typeface="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200" kern="1200" dirty="0">
                          <a:solidFill>
                            <a:schemeClr val="tx1"/>
                          </a:solidFill>
                          <a:latin typeface=""/>
                        </a:rPr>
                        <a:t>Anaemia</a:t>
                      </a:r>
                      <a:endParaRPr lang="en-GB" sz="2200" kern="1200" dirty="0">
                        <a:solidFill>
                          <a:schemeClr val="tx1"/>
                        </a:solidFill>
                        <a:latin typeface="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62848498"/>
                  </a:ext>
                </a:extLst>
              </a:tr>
              <a:tr h="469488">
                <a:tc>
                  <a:txBody>
                    <a:bodyPr/>
                    <a:lstStyle/>
                    <a:p>
                      <a:r>
                        <a:rPr lang="en-GB" sz="2200" dirty="0">
                          <a:solidFill>
                            <a:schemeClr val="tx1"/>
                          </a:solidFill>
                          <a:latin typeface=""/>
                        </a:rPr>
                        <a:t>Inflammation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200" dirty="0">
                          <a:solidFill>
                            <a:schemeClr val="tx1"/>
                          </a:solidFill>
                          <a:latin typeface=""/>
                        </a:rPr>
                        <a:t>-itis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200" dirty="0">
                          <a:solidFill>
                            <a:schemeClr val="tx1"/>
                          </a:solidFill>
                          <a:latin typeface=""/>
                        </a:rPr>
                        <a:t>Appendicitis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62313106"/>
                  </a:ext>
                </a:extLst>
              </a:tr>
              <a:tr h="469488">
                <a:tc>
                  <a:txBody>
                    <a:bodyPr/>
                    <a:lstStyle/>
                    <a:p>
                      <a:r>
                        <a:rPr lang="en-GB" sz="2200" dirty="0">
                          <a:solidFill>
                            <a:schemeClr val="tx1"/>
                          </a:solidFill>
                          <a:latin typeface=""/>
                        </a:rPr>
                        <a:t>Deficiency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200" dirty="0">
                          <a:solidFill>
                            <a:schemeClr val="tx1"/>
                          </a:solidFill>
                          <a:latin typeface=""/>
                        </a:rPr>
                        <a:t>-</a:t>
                      </a:r>
                      <a:r>
                        <a:rPr lang="en-GB" sz="2200" dirty="0" err="1">
                          <a:solidFill>
                            <a:schemeClr val="tx1"/>
                          </a:solidFill>
                          <a:latin typeface=""/>
                        </a:rPr>
                        <a:t>penia</a:t>
                      </a:r>
                      <a:endParaRPr lang="en-GB" sz="2200" dirty="0">
                        <a:solidFill>
                          <a:schemeClr val="tx1"/>
                        </a:solidFill>
                        <a:latin typeface="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200" dirty="0">
                          <a:solidFill>
                            <a:schemeClr val="tx1"/>
                          </a:solidFill>
                          <a:latin typeface=""/>
                        </a:rPr>
                        <a:t>Neutropenia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58051875"/>
                  </a:ext>
                </a:extLst>
              </a:tr>
              <a:tr h="469488">
                <a:tc>
                  <a:txBody>
                    <a:bodyPr/>
                    <a:lstStyle/>
                    <a:p>
                      <a:r>
                        <a:rPr lang="en-GB" sz="2200" dirty="0">
                          <a:solidFill>
                            <a:schemeClr val="tx1"/>
                          </a:solidFill>
                          <a:latin typeface=""/>
                        </a:rPr>
                        <a:t>Disease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200" dirty="0">
                          <a:solidFill>
                            <a:schemeClr val="tx1"/>
                          </a:solidFill>
                          <a:latin typeface=""/>
                        </a:rPr>
                        <a:t>-</a:t>
                      </a:r>
                      <a:r>
                        <a:rPr lang="en-GB" sz="2200" dirty="0" err="1">
                          <a:solidFill>
                            <a:schemeClr val="tx1"/>
                          </a:solidFill>
                          <a:latin typeface=""/>
                        </a:rPr>
                        <a:t>pathy</a:t>
                      </a:r>
                      <a:endParaRPr lang="en-GB" sz="2200" dirty="0">
                        <a:solidFill>
                          <a:schemeClr val="tx1"/>
                        </a:solidFill>
                        <a:latin typeface="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200" dirty="0">
                          <a:solidFill>
                            <a:schemeClr val="tx1"/>
                          </a:solidFill>
                          <a:latin typeface=""/>
                        </a:rPr>
                        <a:t>Neuropathy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2426075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4266116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2F52D5-FAA1-C745-8023-B213DD1C33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4000" dirty="0">
                <a:latin typeface=""/>
              </a:rPr>
              <a:t>Signs and symptoms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275FC3-F009-4144-9A26-C45871C355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GB" sz="2000" b="1" u="sng" dirty="0">
                <a:solidFill>
                  <a:schemeClr val="accent2">
                    <a:lumMod val="75000"/>
                  </a:schemeClr>
                </a:solidFill>
                <a:latin typeface=""/>
              </a:rPr>
              <a:t>Symptom</a:t>
            </a:r>
            <a:r>
              <a:rPr lang="en-GB" sz="2000" dirty="0">
                <a:solidFill>
                  <a:schemeClr val="tx1"/>
                </a:solidFill>
                <a:latin typeface=""/>
              </a:rPr>
              <a:t>: </a:t>
            </a:r>
            <a:r>
              <a:rPr lang="en-GB" sz="2000" b="0" i="0" dirty="0">
                <a:solidFill>
                  <a:schemeClr val="tx1"/>
                </a:solidFill>
                <a:effectLst/>
                <a:latin typeface=""/>
              </a:rPr>
              <a:t>subjective evidence of disease or physical disturbance or is a manifestation of disease apparent to the patient himself/herself</a:t>
            </a:r>
          </a:p>
          <a:p>
            <a:endParaRPr lang="en-GB" sz="2000" dirty="0">
              <a:solidFill>
                <a:schemeClr val="tx1"/>
              </a:solidFill>
              <a:latin typeface=""/>
            </a:endParaRPr>
          </a:p>
          <a:p>
            <a:r>
              <a:rPr lang="en-GB" sz="2000" b="1" u="sng" dirty="0">
                <a:solidFill>
                  <a:schemeClr val="accent2">
                    <a:lumMod val="75000"/>
                  </a:schemeClr>
                </a:solidFill>
                <a:latin typeface=""/>
              </a:rPr>
              <a:t>Sign</a:t>
            </a:r>
            <a:r>
              <a:rPr lang="en-GB" sz="2000" dirty="0">
                <a:solidFill>
                  <a:schemeClr val="tx1"/>
                </a:solidFill>
                <a:latin typeface=""/>
              </a:rPr>
              <a:t>: </a:t>
            </a:r>
            <a:r>
              <a:rPr lang="en-GB" sz="2000" b="0" i="0" dirty="0">
                <a:solidFill>
                  <a:schemeClr val="tx1"/>
                </a:solidFill>
                <a:effectLst/>
                <a:latin typeface=""/>
              </a:rPr>
              <a:t>a manifestation of disease that the physician perceives or a something found during a physical exam or as a result of a laboratory or imaging test that shows that a person may have a condition or disease</a:t>
            </a:r>
          </a:p>
          <a:p>
            <a:pPr marL="0" indent="0">
              <a:buNone/>
            </a:pPr>
            <a:endParaRPr lang="en-GB" sz="2000" dirty="0">
              <a:solidFill>
                <a:schemeClr val="tx1"/>
              </a:solidFill>
              <a:latin typeface=""/>
            </a:endParaRPr>
          </a:p>
          <a:p>
            <a:r>
              <a:rPr lang="en-GB" sz="2000" b="1" u="sng" dirty="0">
                <a:solidFill>
                  <a:schemeClr val="accent2">
                    <a:lumMod val="75000"/>
                  </a:schemeClr>
                </a:solidFill>
                <a:latin typeface=""/>
              </a:rPr>
              <a:t>Examples</a:t>
            </a:r>
            <a:r>
              <a:rPr lang="en-GB" sz="2000" dirty="0">
                <a:solidFill>
                  <a:schemeClr val="tx1"/>
                </a:solidFill>
                <a:latin typeface=""/>
              </a:rPr>
              <a:t>: pain, high blood glucose, fatigue, nausea, swelling, high blood pressure</a:t>
            </a:r>
          </a:p>
        </p:txBody>
      </p:sp>
    </p:spTree>
    <p:extLst>
      <p:ext uri="{BB962C8B-B14F-4D97-AF65-F5344CB8AC3E}">
        <p14:creationId xmlns:p14="http://schemas.microsoft.com/office/powerpoint/2010/main" val="262891989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1B38B6-8F66-8E47-AAD3-CD250BF612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Thank you!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AE053E-6A22-F848-810C-A00F59EE09D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GB" sz="2800" dirty="0">
              <a:solidFill>
                <a:schemeClr val="tx1"/>
              </a:solidFill>
            </a:endParaRPr>
          </a:p>
          <a:p>
            <a:r>
              <a:rPr lang="en-GB" sz="3200" dirty="0">
                <a:solidFill>
                  <a:schemeClr val="tx1"/>
                </a:solidFill>
              </a:rPr>
              <a:t>Please refer to the accompanying handout for study purposes</a:t>
            </a:r>
            <a:endParaRPr lang="en-GB" sz="3200" dirty="0"/>
          </a:p>
        </p:txBody>
      </p:sp>
    </p:spTree>
    <p:extLst>
      <p:ext uri="{BB962C8B-B14F-4D97-AF65-F5344CB8AC3E}">
        <p14:creationId xmlns:p14="http://schemas.microsoft.com/office/powerpoint/2010/main" val="38354100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E05286-B0BA-F547-A2B4-445305AE02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4000" dirty="0">
                <a:latin typeface=""/>
              </a:rPr>
              <a:t>Medical terminology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1F829B-7E56-1041-883C-B50F2FFB6D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1192" y="2477541"/>
            <a:ext cx="11029615" cy="3678303"/>
          </a:xfrm>
        </p:spPr>
        <p:txBody>
          <a:bodyPr>
            <a:noAutofit/>
          </a:bodyPr>
          <a:lstStyle/>
          <a:p>
            <a:r>
              <a:rPr lang="en-GB" sz="2000" dirty="0">
                <a:solidFill>
                  <a:schemeClr val="tx1"/>
                </a:solidFill>
                <a:latin typeface="Montserrat" pitchFamily="2" charset="77"/>
              </a:rPr>
              <a:t>Medical terminology refers to the words and </a:t>
            </a:r>
            <a:r>
              <a:rPr lang="en-GB" sz="2000" dirty="0">
                <a:solidFill>
                  <a:srgbClr val="FF0000"/>
                </a:solidFill>
                <a:latin typeface="Montserrat" pitchFamily="2" charset="77"/>
              </a:rPr>
              <a:t>language</a:t>
            </a:r>
            <a:r>
              <a:rPr lang="en-GB" sz="2000" dirty="0">
                <a:solidFill>
                  <a:schemeClr val="tx1"/>
                </a:solidFill>
                <a:latin typeface="Montserrat" pitchFamily="2" charset="77"/>
              </a:rPr>
              <a:t> used specifically in the medical and health fields. </a:t>
            </a:r>
          </a:p>
          <a:p>
            <a:endParaRPr lang="en-GB" sz="2000" dirty="0">
              <a:solidFill>
                <a:schemeClr val="tx1"/>
              </a:solidFill>
              <a:latin typeface="Montserrat" pitchFamily="2" charset="77"/>
            </a:endParaRPr>
          </a:p>
          <a:p>
            <a:r>
              <a:rPr lang="en-GB" sz="2000" dirty="0">
                <a:solidFill>
                  <a:schemeClr val="tx1"/>
                </a:solidFill>
                <a:latin typeface="Montserrat" pitchFamily="2" charset="77"/>
              </a:rPr>
              <a:t>Language used to describe anatomical </a:t>
            </a:r>
            <a:r>
              <a:rPr lang="en-GB" sz="2000" dirty="0">
                <a:solidFill>
                  <a:srgbClr val="FF0000"/>
                </a:solidFill>
                <a:latin typeface="Montserrat" pitchFamily="2" charset="77"/>
              </a:rPr>
              <a:t>structures, procedures, conditions, processes and treatments </a:t>
            </a:r>
            <a:r>
              <a:rPr lang="en-GB" sz="2000" dirty="0">
                <a:solidFill>
                  <a:schemeClr val="tx1"/>
                </a:solidFill>
                <a:latin typeface="Montserrat" pitchFamily="2" charset="77"/>
              </a:rPr>
              <a:t>in the medical field.</a:t>
            </a:r>
          </a:p>
          <a:p>
            <a:endParaRPr lang="en-GB" sz="2000" dirty="0">
              <a:solidFill>
                <a:schemeClr val="tx1"/>
              </a:solidFill>
              <a:latin typeface="Montserrat" pitchFamily="2" charset="77"/>
            </a:endParaRPr>
          </a:p>
          <a:p>
            <a:r>
              <a:rPr lang="en-GB" sz="2000" dirty="0">
                <a:solidFill>
                  <a:schemeClr val="tx1"/>
                </a:solidFill>
                <a:latin typeface="Montserrat" pitchFamily="2" charset="77"/>
              </a:rPr>
              <a:t>Medical terminology serves as the </a:t>
            </a:r>
            <a:r>
              <a:rPr lang="en-GB" sz="2000" dirty="0">
                <a:solidFill>
                  <a:srgbClr val="FF0000"/>
                </a:solidFill>
                <a:latin typeface="Montserrat" pitchFamily="2" charset="77"/>
              </a:rPr>
              <a:t>universal language</a:t>
            </a:r>
            <a:r>
              <a:rPr lang="en-GB" sz="2000" dirty="0">
                <a:solidFill>
                  <a:schemeClr val="tx1"/>
                </a:solidFill>
                <a:latin typeface="Montserrat" pitchFamily="2" charset="77"/>
              </a:rPr>
              <a:t> of healthcare across a multitude of settings.</a:t>
            </a:r>
          </a:p>
          <a:p>
            <a:endParaRPr lang="en-GB" sz="2000" dirty="0">
              <a:solidFill>
                <a:schemeClr val="tx1"/>
              </a:solidFill>
              <a:latin typeface="Montserrat" pitchFamily="2" charset="77"/>
            </a:endParaRPr>
          </a:p>
          <a:p>
            <a:r>
              <a:rPr lang="en-GB" sz="2000" dirty="0">
                <a:solidFill>
                  <a:schemeClr val="tx1"/>
                </a:solidFill>
                <a:latin typeface="Montserrat" pitchFamily="2" charset="77"/>
              </a:rPr>
              <a:t>Much of learning medical terminology is through memorization and practical application</a:t>
            </a:r>
          </a:p>
        </p:txBody>
      </p:sp>
    </p:spTree>
    <p:extLst>
      <p:ext uri="{BB962C8B-B14F-4D97-AF65-F5344CB8AC3E}">
        <p14:creationId xmlns:p14="http://schemas.microsoft.com/office/powerpoint/2010/main" val="2592122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126205-DB51-F544-AC34-FC430EBA7B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4000" dirty="0">
                <a:latin typeface=""/>
              </a:rPr>
              <a:t>Importance of medical terminology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8BCB69-1F5A-6C45-9E95-71D4FAF7D8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buFont typeface="Wingdings" pitchFamily="2" charset="2"/>
              <a:buChar char="Ø"/>
            </a:pPr>
            <a:r>
              <a:rPr lang="en-GB" sz="2400" dirty="0">
                <a:solidFill>
                  <a:schemeClr val="tx1"/>
                </a:solidFill>
                <a:latin typeface="Montserrat" pitchFamily="2" charset="77"/>
              </a:rPr>
              <a:t>Ensures consistent documentation of clinical information</a:t>
            </a:r>
          </a:p>
          <a:p>
            <a:pPr>
              <a:buFont typeface="Wingdings" pitchFamily="2" charset="2"/>
              <a:buChar char="Ø"/>
            </a:pPr>
            <a:r>
              <a:rPr lang="en-GB" sz="2400" dirty="0">
                <a:solidFill>
                  <a:schemeClr val="tx1"/>
                </a:solidFill>
                <a:latin typeface="Montserrat" pitchFamily="2" charset="77"/>
              </a:rPr>
              <a:t>Creates a streamlined system for data entry and retrieval across electronic medical records for billing and insurance purposes</a:t>
            </a:r>
          </a:p>
          <a:p>
            <a:pPr>
              <a:buFont typeface="Wingdings" pitchFamily="2" charset="2"/>
              <a:buChar char="Ø"/>
            </a:pPr>
            <a:r>
              <a:rPr lang="en-GB" sz="2400" dirty="0">
                <a:solidFill>
                  <a:schemeClr val="tx1"/>
                </a:solidFill>
                <a:latin typeface="Montserrat" pitchFamily="2" charset="77"/>
              </a:rPr>
              <a:t>Ensures a consistent understanding of language across the continuum of care</a:t>
            </a:r>
          </a:p>
          <a:p>
            <a:pPr>
              <a:buFont typeface="Wingdings" pitchFamily="2" charset="2"/>
              <a:buChar char="Ø"/>
            </a:pPr>
            <a:r>
              <a:rPr lang="en-GB" sz="2400" dirty="0">
                <a:solidFill>
                  <a:schemeClr val="tx1"/>
                </a:solidFill>
                <a:latin typeface="Montserrat" pitchFamily="2" charset="77"/>
              </a:rPr>
              <a:t>Improves patient care and safety, research and evidence-based medicine</a:t>
            </a:r>
          </a:p>
          <a:p>
            <a:pPr>
              <a:buFont typeface="Wingdings" pitchFamily="2" charset="2"/>
              <a:buChar char="Ø"/>
            </a:pPr>
            <a:r>
              <a:rPr lang="en-GB" sz="2400" dirty="0">
                <a:solidFill>
                  <a:schemeClr val="tx1"/>
                </a:solidFill>
                <a:latin typeface="Montserrat" pitchFamily="2" charset="77"/>
              </a:rPr>
              <a:t>Helps promote efficient communication</a:t>
            </a:r>
          </a:p>
          <a:p>
            <a:pPr>
              <a:buFont typeface="Wingdings" pitchFamily="2" charset="2"/>
              <a:buChar char="Ø"/>
            </a:pPr>
            <a:r>
              <a:rPr lang="en-GB" sz="2400" dirty="0">
                <a:solidFill>
                  <a:schemeClr val="tx1"/>
                </a:solidFill>
                <a:latin typeface="Montserrat" pitchFamily="2" charset="77"/>
              </a:rPr>
              <a:t>Helps create a seamless patient experience</a:t>
            </a:r>
          </a:p>
        </p:txBody>
      </p:sp>
    </p:spTree>
    <p:extLst>
      <p:ext uri="{BB962C8B-B14F-4D97-AF65-F5344CB8AC3E}">
        <p14:creationId xmlns:p14="http://schemas.microsoft.com/office/powerpoint/2010/main" val="26063748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4C9265-6691-E740-BE74-F7F446115A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4000" dirty="0">
                <a:latin typeface=""/>
              </a:rPr>
              <a:t>Medical terminology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ABFCC6B-369D-3643-81C0-B48BD53A51DC}"/>
              </a:ext>
            </a:extLst>
          </p:cNvPr>
          <p:cNvSpPr txBox="1"/>
          <p:nvPr/>
        </p:nvSpPr>
        <p:spPr>
          <a:xfrm>
            <a:off x="724619" y="2346385"/>
            <a:ext cx="5727939" cy="954107"/>
          </a:xfrm>
          <a:prstGeom prst="rect">
            <a:avLst/>
          </a:prstGeom>
          <a:noFill/>
          <a:ln w="19050">
            <a:solidFill>
              <a:schemeClr val="accent2"/>
            </a:solidFill>
          </a:ln>
        </p:spPr>
        <p:txBody>
          <a:bodyPr wrap="square" rtlCol="0">
            <a:spAutoFit/>
          </a:bodyPr>
          <a:lstStyle/>
          <a:p>
            <a:r>
              <a:rPr lang="en-GB" sz="2800" dirty="0"/>
              <a:t>Inflammation in the heart muscle</a:t>
            </a:r>
          </a:p>
          <a:p>
            <a:r>
              <a:rPr lang="en-GB" sz="2800" dirty="0"/>
              <a:t> </a:t>
            </a:r>
          </a:p>
        </p:txBody>
      </p:sp>
      <p:sp>
        <p:nvSpPr>
          <p:cNvPr id="5" name="Right Arrow 4">
            <a:extLst>
              <a:ext uri="{FF2B5EF4-FFF2-40B4-BE49-F238E27FC236}">
                <a16:creationId xmlns:a16="http://schemas.microsoft.com/office/drawing/2014/main" id="{66ED220D-7B08-E64A-BCCF-363221973341}"/>
              </a:ext>
            </a:extLst>
          </p:cNvPr>
          <p:cNvSpPr/>
          <p:nvPr/>
        </p:nvSpPr>
        <p:spPr>
          <a:xfrm>
            <a:off x="6728604" y="2743200"/>
            <a:ext cx="1069675" cy="32780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CD327D3-92D3-EE4F-BC0F-65D735C2C930}"/>
              </a:ext>
            </a:extLst>
          </p:cNvPr>
          <p:cNvSpPr txBox="1"/>
          <p:nvPr/>
        </p:nvSpPr>
        <p:spPr>
          <a:xfrm>
            <a:off x="8074325" y="2329132"/>
            <a:ext cx="2691441" cy="954107"/>
          </a:xfrm>
          <a:prstGeom prst="rect">
            <a:avLst/>
          </a:prstGeom>
          <a:noFill/>
          <a:ln w="19050">
            <a:solidFill>
              <a:schemeClr val="accent2"/>
            </a:solidFill>
          </a:ln>
        </p:spPr>
        <p:txBody>
          <a:bodyPr wrap="square" rtlCol="0">
            <a:spAutoFit/>
          </a:bodyPr>
          <a:lstStyle/>
          <a:p>
            <a:r>
              <a:rPr lang="en-GB" sz="2800" dirty="0"/>
              <a:t>Myocarditis</a:t>
            </a:r>
          </a:p>
          <a:p>
            <a:endParaRPr lang="en-GB" sz="28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9F8B332-8C08-C84B-94A3-D9A4DACC5F56}"/>
              </a:ext>
            </a:extLst>
          </p:cNvPr>
          <p:cNvSpPr txBox="1"/>
          <p:nvPr/>
        </p:nvSpPr>
        <p:spPr>
          <a:xfrm>
            <a:off x="724619" y="3587888"/>
            <a:ext cx="5727939" cy="954107"/>
          </a:xfrm>
          <a:prstGeom prst="rect">
            <a:avLst/>
          </a:prstGeom>
          <a:noFill/>
          <a:ln w="19050">
            <a:solidFill>
              <a:schemeClr val="accent2"/>
            </a:solidFill>
          </a:ln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rgbClr val="040C28"/>
                </a:solidFill>
                <a:latin typeface="Google Sans"/>
              </a:rPr>
              <a:t>L</a:t>
            </a:r>
            <a:r>
              <a:rPr lang="en-GB" sz="2800" b="0" i="0" dirty="0">
                <a:solidFill>
                  <a:srgbClr val="040C28"/>
                </a:solidFill>
                <a:effectLst/>
                <a:latin typeface="Google Sans"/>
              </a:rPr>
              <a:t>evel of glucose in the blood is higher than normal</a:t>
            </a:r>
            <a:r>
              <a:rPr lang="en-GB" sz="2800" dirty="0"/>
              <a:t> </a:t>
            </a:r>
          </a:p>
        </p:txBody>
      </p:sp>
      <p:sp>
        <p:nvSpPr>
          <p:cNvPr id="8" name="Right Arrow 7">
            <a:extLst>
              <a:ext uri="{FF2B5EF4-FFF2-40B4-BE49-F238E27FC236}">
                <a16:creationId xmlns:a16="http://schemas.microsoft.com/office/drawing/2014/main" id="{0F28D102-FD0D-C44B-9B7C-5DAC9CC40177}"/>
              </a:ext>
            </a:extLst>
          </p:cNvPr>
          <p:cNvSpPr/>
          <p:nvPr/>
        </p:nvSpPr>
        <p:spPr>
          <a:xfrm>
            <a:off x="6728603" y="3884488"/>
            <a:ext cx="1069675" cy="32780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B5B98AB-F537-8D44-80C0-AB1273A47D68}"/>
              </a:ext>
            </a:extLst>
          </p:cNvPr>
          <p:cNvSpPr txBox="1"/>
          <p:nvPr/>
        </p:nvSpPr>
        <p:spPr>
          <a:xfrm>
            <a:off x="8074325" y="3554784"/>
            <a:ext cx="2691441" cy="954107"/>
          </a:xfrm>
          <a:prstGeom prst="rect">
            <a:avLst/>
          </a:prstGeom>
          <a:noFill/>
          <a:ln w="19050">
            <a:solidFill>
              <a:schemeClr val="accent2"/>
            </a:solidFill>
          </a:ln>
        </p:spPr>
        <p:txBody>
          <a:bodyPr wrap="square" rtlCol="0">
            <a:spAutoFit/>
          </a:bodyPr>
          <a:lstStyle/>
          <a:p>
            <a:r>
              <a:rPr lang="en-GB" sz="2800" b="0" i="0" dirty="0">
                <a:solidFill>
                  <a:srgbClr val="040C28"/>
                </a:solidFill>
                <a:effectLst/>
                <a:latin typeface="Google Sans"/>
                <a:sym typeface="Wingdings" pitchFamily="2" charset="2"/>
              </a:rPr>
              <a:t>Hyperglycaemia</a:t>
            </a:r>
            <a:endParaRPr lang="en-GB" sz="2800" dirty="0"/>
          </a:p>
          <a:p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22903094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  <p:bldP spid="7" grpId="0" animBg="1"/>
      <p:bldP spid="9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FADFD9-0874-5549-AE3A-AB7B84BEEA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4000" dirty="0">
                <a:latin typeface=""/>
              </a:rPr>
              <a:t>Medical terminology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B64AA1-57DA-1142-B32E-87B948F1BE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sz="2400" b="0" i="0" dirty="0">
                <a:solidFill>
                  <a:schemeClr val="tx1"/>
                </a:solidFill>
                <a:effectLst/>
                <a:latin typeface="Montserrat" pitchFamily="2" charset="77"/>
              </a:rPr>
              <a:t>This common language is essential for: </a:t>
            </a:r>
          </a:p>
          <a:p>
            <a:pPr marL="0" indent="0">
              <a:buNone/>
            </a:pPr>
            <a:endParaRPr lang="en-GB" sz="2400" b="0" i="0" dirty="0">
              <a:solidFill>
                <a:schemeClr val="tx1"/>
              </a:solidFill>
              <a:effectLst/>
              <a:latin typeface="Montserrat" pitchFamily="2" charset="77"/>
            </a:endParaRPr>
          </a:p>
          <a:p>
            <a:pPr>
              <a:buFont typeface="Wingdings" pitchFamily="2" charset="2"/>
              <a:buChar char="§"/>
            </a:pPr>
            <a:r>
              <a:rPr lang="en-GB" sz="2400" dirty="0">
                <a:solidFill>
                  <a:schemeClr val="tx1"/>
                </a:solidFill>
                <a:latin typeface="Montserrat" pitchFamily="2" charset="77"/>
              </a:rPr>
              <a:t>I</a:t>
            </a:r>
            <a:r>
              <a:rPr lang="en-GB" sz="2400" b="0" i="0" dirty="0">
                <a:solidFill>
                  <a:schemeClr val="tx1"/>
                </a:solidFill>
                <a:effectLst/>
                <a:latin typeface="Montserrat" pitchFamily="2" charset="77"/>
              </a:rPr>
              <a:t>nterpreting patient records</a:t>
            </a:r>
          </a:p>
          <a:p>
            <a:pPr>
              <a:buFont typeface="Wingdings" pitchFamily="2" charset="2"/>
              <a:buChar char="§"/>
            </a:pPr>
            <a:r>
              <a:rPr lang="en-GB" sz="2400" dirty="0">
                <a:solidFill>
                  <a:schemeClr val="tx1"/>
                </a:solidFill>
                <a:latin typeface="Montserrat" pitchFamily="2" charset="77"/>
              </a:rPr>
              <a:t>Understanding diagnoses</a:t>
            </a:r>
          </a:p>
          <a:p>
            <a:pPr>
              <a:buFont typeface="Wingdings" pitchFamily="2" charset="2"/>
              <a:buChar char="§"/>
            </a:pPr>
            <a:r>
              <a:rPr lang="en-GB" sz="2400" dirty="0">
                <a:solidFill>
                  <a:schemeClr val="tx1"/>
                </a:solidFill>
                <a:latin typeface="Montserrat" pitchFamily="2" charset="77"/>
              </a:rPr>
              <a:t>C</a:t>
            </a:r>
            <a:r>
              <a:rPr lang="en-GB" sz="2400" b="0" i="0" dirty="0">
                <a:solidFill>
                  <a:schemeClr val="tx1"/>
                </a:solidFill>
                <a:effectLst/>
                <a:latin typeface="Montserrat" pitchFamily="2" charset="77"/>
              </a:rPr>
              <a:t>ollaborating with colleagues in critical scenarios, like emergencies, complex operations, and intensive care units.</a:t>
            </a:r>
            <a:endParaRPr lang="en-GB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246033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303C24-7031-C940-A07F-9445AA4513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4000" dirty="0">
                <a:latin typeface=""/>
              </a:rPr>
              <a:t>What happens if MT is neglected?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B7A38C-93EC-854D-A934-4767D2AE41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800" i="0" dirty="0">
                <a:solidFill>
                  <a:schemeClr val="tx1"/>
                </a:solidFill>
                <a:effectLst/>
                <a:latin typeface="Montserrat" pitchFamily="2" charset="77"/>
              </a:rPr>
              <a:t>Miscommunication</a:t>
            </a:r>
          </a:p>
          <a:p>
            <a:r>
              <a:rPr lang="en-GB" sz="2800" i="0" dirty="0">
                <a:solidFill>
                  <a:schemeClr val="tx1"/>
                </a:solidFill>
                <a:effectLst/>
                <a:latin typeface="Montserrat" pitchFamily="2" charset="77"/>
              </a:rPr>
              <a:t>Delayed Treatment</a:t>
            </a:r>
          </a:p>
          <a:p>
            <a:r>
              <a:rPr lang="en-GB" sz="2800" i="0" dirty="0">
                <a:solidFill>
                  <a:schemeClr val="tx1"/>
                </a:solidFill>
                <a:effectLst/>
                <a:latin typeface="Montserrat" pitchFamily="2" charset="77"/>
              </a:rPr>
              <a:t>Medication Errors</a:t>
            </a:r>
          </a:p>
          <a:p>
            <a:r>
              <a:rPr lang="en-GB" sz="2800" i="0" dirty="0">
                <a:solidFill>
                  <a:schemeClr val="tx1"/>
                </a:solidFill>
                <a:effectLst/>
                <a:latin typeface="Montserrat" pitchFamily="2" charset="77"/>
              </a:rPr>
              <a:t>Surgical Mistakes</a:t>
            </a:r>
          </a:p>
          <a:p>
            <a:r>
              <a:rPr lang="en-GB" sz="2800" i="0" dirty="0">
                <a:solidFill>
                  <a:schemeClr val="tx1"/>
                </a:solidFill>
                <a:effectLst/>
                <a:latin typeface="Montserrat" pitchFamily="2" charset="77"/>
              </a:rPr>
              <a:t>Diagnostic Inaccuracy</a:t>
            </a:r>
            <a:endParaRPr lang="en-GB" sz="2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35467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CA0766-80A1-684F-97C9-59694D1E8B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4000" dirty="0">
                <a:latin typeface=""/>
              </a:rPr>
              <a:t>Medical terminology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88FBE5-E0BD-F943-A90E-819EB89D80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78306" y="3436374"/>
            <a:ext cx="10515600" cy="3252019"/>
          </a:xfrm>
        </p:spPr>
        <p:txBody>
          <a:bodyPr>
            <a:normAutofit/>
          </a:bodyPr>
          <a:lstStyle/>
          <a:p>
            <a:r>
              <a:rPr lang="en-GB" sz="2000" b="1" u="sng" dirty="0">
                <a:solidFill>
                  <a:srgbClr val="00B050"/>
                </a:solidFill>
                <a:latin typeface=""/>
              </a:rPr>
              <a:t>Prefix</a:t>
            </a:r>
            <a:r>
              <a:rPr lang="en-GB" sz="2000" dirty="0">
                <a:latin typeface=""/>
              </a:rPr>
              <a:t>: </a:t>
            </a:r>
            <a:r>
              <a:rPr lang="en-GB" sz="2000" dirty="0">
                <a:solidFill>
                  <a:schemeClr val="tx1"/>
                </a:solidFill>
                <a:latin typeface=""/>
              </a:rPr>
              <a:t>Appears at the beginning of a term and indicates a location, direction, type, quality or quantity.</a:t>
            </a:r>
          </a:p>
          <a:p>
            <a:endParaRPr lang="en-GB" sz="2000" dirty="0">
              <a:latin typeface=""/>
            </a:endParaRPr>
          </a:p>
          <a:p>
            <a:r>
              <a:rPr lang="en-GB" sz="2000" b="1" u="sng" dirty="0">
                <a:solidFill>
                  <a:srgbClr val="FF0000"/>
                </a:solidFill>
                <a:latin typeface=""/>
              </a:rPr>
              <a:t>Root: </a:t>
            </a:r>
            <a:r>
              <a:rPr lang="en-GB" sz="2000" dirty="0">
                <a:solidFill>
                  <a:schemeClr val="tx1"/>
                </a:solidFill>
                <a:latin typeface=""/>
              </a:rPr>
              <a:t>Can appear at the beginning of the word if prefix is absent, but the root indicates the </a:t>
            </a:r>
            <a:r>
              <a:rPr lang="en-GB" sz="2000" dirty="0">
                <a:solidFill>
                  <a:srgbClr val="FF0000"/>
                </a:solidFill>
                <a:latin typeface=""/>
              </a:rPr>
              <a:t>primary meaning </a:t>
            </a:r>
            <a:r>
              <a:rPr lang="en-GB" sz="2000" dirty="0">
                <a:solidFill>
                  <a:schemeClr val="tx1"/>
                </a:solidFill>
                <a:latin typeface=""/>
              </a:rPr>
              <a:t>of the medical term.</a:t>
            </a:r>
          </a:p>
          <a:p>
            <a:endParaRPr lang="en-GB" sz="2000" dirty="0">
              <a:latin typeface=""/>
            </a:endParaRPr>
          </a:p>
          <a:p>
            <a:r>
              <a:rPr lang="en-GB" sz="2000" b="1" u="sng" dirty="0">
                <a:solidFill>
                  <a:srgbClr val="0070C0"/>
                </a:solidFill>
                <a:latin typeface=""/>
              </a:rPr>
              <a:t>Suffix</a:t>
            </a:r>
            <a:r>
              <a:rPr lang="en-GB" sz="2000" dirty="0">
                <a:latin typeface=""/>
              </a:rPr>
              <a:t>: </a:t>
            </a:r>
            <a:r>
              <a:rPr lang="en-GB" sz="2000" dirty="0">
                <a:solidFill>
                  <a:schemeClr val="tx1"/>
                </a:solidFill>
                <a:latin typeface=""/>
              </a:rPr>
              <a:t>Appears at the end of the word and indicates a specialty, test, procedure, function, disorder or status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2B19B325-08A4-A249-9C32-33AF11F44D4C}"/>
              </a:ext>
            </a:extLst>
          </p:cNvPr>
          <p:cNvSpPr/>
          <p:nvPr/>
        </p:nvSpPr>
        <p:spPr>
          <a:xfrm>
            <a:off x="4436806" y="2150636"/>
            <a:ext cx="2639961" cy="988141"/>
          </a:xfrm>
          <a:prstGeom prst="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855B51B-4D06-E348-B99D-08F06AA2347B}"/>
              </a:ext>
            </a:extLst>
          </p:cNvPr>
          <p:cNvSpPr txBox="1"/>
          <p:nvPr/>
        </p:nvSpPr>
        <p:spPr>
          <a:xfrm>
            <a:off x="4503176" y="2301639"/>
            <a:ext cx="219750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dirty="0">
                <a:latin typeface="Helvetica" pitchFamily="2" charset="0"/>
              </a:rPr>
              <a:t>Root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CF01A05-464F-C745-9A2B-1B1560F95BD9}"/>
              </a:ext>
            </a:extLst>
          </p:cNvPr>
          <p:cNvSpPr/>
          <p:nvPr/>
        </p:nvSpPr>
        <p:spPr>
          <a:xfrm>
            <a:off x="7895306" y="2150635"/>
            <a:ext cx="2639961" cy="988141"/>
          </a:xfrm>
          <a:prstGeom prst="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2054081-BE46-F244-AEA6-9D5E6CD48298}"/>
              </a:ext>
            </a:extLst>
          </p:cNvPr>
          <p:cNvSpPr/>
          <p:nvPr/>
        </p:nvSpPr>
        <p:spPr>
          <a:xfrm>
            <a:off x="978306" y="2150636"/>
            <a:ext cx="2639961" cy="988141"/>
          </a:xfrm>
          <a:prstGeom prst="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7A5E576-2C89-6044-A29D-6FF858A11BBC}"/>
              </a:ext>
            </a:extLst>
          </p:cNvPr>
          <p:cNvSpPr txBox="1"/>
          <p:nvPr/>
        </p:nvSpPr>
        <p:spPr>
          <a:xfrm>
            <a:off x="1413380" y="2314392"/>
            <a:ext cx="15829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dirty="0">
                <a:latin typeface="Helvetica" pitchFamily="2" charset="0"/>
              </a:rPr>
              <a:t>Prefix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5BB39F4-AA55-2D49-837B-F8AA3C9977D6}"/>
              </a:ext>
            </a:extLst>
          </p:cNvPr>
          <p:cNvSpPr txBox="1"/>
          <p:nvPr/>
        </p:nvSpPr>
        <p:spPr>
          <a:xfrm>
            <a:off x="8418872" y="2301639"/>
            <a:ext cx="159282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dirty="0">
                <a:latin typeface="Helvetica" pitchFamily="2" charset="0"/>
              </a:rPr>
              <a:t>Suffix</a:t>
            </a:r>
          </a:p>
        </p:txBody>
      </p:sp>
    </p:spTree>
    <p:extLst>
      <p:ext uri="{BB962C8B-B14F-4D97-AF65-F5344CB8AC3E}">
        <p14:creationId xmlns:p14="http://schemas.microsoft.com/office/powerpoint/2010/main" val="35822945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  <p:bldP spid="6" grpId="0" animBg="1"/>
      <p:bldP spid="7" grpId="0" animBg="1"/>
      <p:bldP spid="8" grpId="0"/>
      <p:bldP spid="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7B34ED-D8E3-1D45-8730-131A52B569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4000" dirty="0">
                <a:latin typeface=""/>
              </a:rPr>
              <a:t>Examples of prefixes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5FF0E2B0-0EED-3A4D-A13A-48CB497FD71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81618373"/>
              </p:ext>
            </p:extLst>
          </p:nvPr>
        </p:nvGraphicFramePr>
        <p:xfrm>
          <a:off x="581192" y="2151199"/>
          <a:ext cx="5931312" cy="1849598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2094034">
                  <a:extLst>
                    <a:ext uri="{9D8B030D-6E8A-4147-A177-3AD203B41FA5}">
                      <a16:colId xmlns:a16="http://schemas.microsoft.com/office/drawing/2014/main" val="3429948349"/>
                    </a:ext>
                  </a:extLst>
                </a:gridCol>
                <a:gridCol w="3837278">
                  <a:extLst>
                    <a:ext uri="{9D8B030D-6E8A-4147-A177-3AD203B41FA5}">
                      <a16:colId xmlns:a16="http://schemas.microsoft.com/office/drawing/2014/main" val="2588739791"/>
                    </a:ext>
                  </a:extLst>
                </a:gridCol>
              </a:tblGrid>
              <a:tr h="188715">
                <a:tc gridSpan="2">
                  <a:txBody>
                    <a:bodyPr/>
                    <a:lstStyle/>
                    <a:p>
                      <a:r>
                        <a:rPr lang="en-GB" sz="3200" dirty="0">
                          <a:latin typeface=""/>
                        </a:rPr>
                        <a:t>Size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42430120"/>
                  </a:ext>
                </a:extLst>
              </a:tr>
              <a:tr h="635239">
                <a:tc>
                  <a:txBody>
                    <a:bodyPr/>
                    <a:lstStyle/>
                    <a:p>
                      <a:r>
                        <a:rPr lang="en-GB" sz="2400" dirty="0">
                          <a:latin typeface=""/>
                        </a:rPr>
                        <a:t>Large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400" dirty="0">
                          <a:latin typeface=""/>
                        </a:rPr>
                        <a:t>macro-, mega(lo)-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3043078"/>
                  </a:ext>
                </a:extLst>
              </a:tr>
              <a:tr h="635239">
                <a:tc>
                  <a:txBody>
                    <a:bodyPr/>
                    <a:lstStyle/>
                    <a:p>
                      <a:r>
                        <a:rPr lang="en-GB" sz="2400" dirty="0">
                          <a:latin typeface=""/>
                        </a:rPr>
                        <a:t>Small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400" dirty="0">
                          <a:latin typeface=""/>
                        </a:rPr>
                        <a:t>micro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62848498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6073DFEB-EB92-CD48-AC9E-01111A74A2F2}"/>
              </a:ext>
            </a:extLst>
          </p:cNvPr>
          <p:cNvSpPr txBox="1"/>
          <p:nvPr/>
        </p:nvSpPr>
        <p:spPr>
          <a:xfrm>
            <a:off x="581192" y="4233210"/>
            <a:ext cx="3999271" cy="954107"/>
          </a:xfrm>
          <a:prstGeom prst="rect">
            <a:avLst/>
          </a:prstGeom>
          <a:noFill/>
          <a:ln w="38100">
            <a:solidFill>
              <a:schemeClr val="accent6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2800" i="1" dirty="0">
                <a:solidFill>
                  <a:schemeClr val="accent2">
                    <a:lumMod val="75000"/>
                  </a:schemeClr>
                </a:solidFill>
                <a:latin typeface=""/>
              </a:rPr>
              <a:t>Micro and tiny both contain an “I”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45CFF57-9918-C941-A6B6-590FDCDEF7C0}"/>
              </a:ext>
            </a:extLst>
          </p:cNvPr>
          <p:cNvSpPr txBox="1"/>
          <p:nvPr/>
        </p:nvSpPr>
        <p:spPr>
          <a:xfrm>
            <a:off x="581192" y="5419730"/>
            <a:ext cx="3999271" cy="954107"/>
          </a:xfrm>
          <a:prstGeom prst="rect">
            <a:avLst/>
          </a:prstGeom>
          <a:noFill/>
          <a:ln w="38100">
            <a:solidFill>
              <a:schemeClr val="accent6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2800" i="1" dirty="0">
                <a:solidFill>
                  <a:schemeClr val="accent2">
                    <a:lumMod val="75000"/>
                  </a:schemeClr>
                </a:solidFill>
                <a:latin typeface=""/>
              </a:rPr>
              <a:t>Macro and large both contain an “A”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FB9611A6-70A4-0449-A255-A4F61E8D19EA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369278" y="1865410"/>
            <a:ext cx="3999271" cy="47355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10842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676BB4-CD12-4C46-97B6-6C75D13C97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4000" dirty="0">
                <a:latin typeface=""/>
              </a:rPr>
              <a:t>Examples of prefixes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76DC2082-224F-0E46-9353-61B9C38774F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9934738"/>
              </p:ext>
            </p:extLst>
          </p:nvPr>
        </p:nvGraphicFramePr>
        <p:xfrm>
          <a:off x="885992" y="2350940"/>
          <a:ext cx="9602713" cy="256032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2597081">
                  <a:extLst>
                    <a:ext uri="{9D8B030D-6E8A-4147-A177-3AD203B41FA5}">
                      <a16:colId xmlns:a16="http://schemas.microsoft.com/office/drawing/2014/main" val="3429948349"/>
                    </a:ext>
                  </a:extLst>
                </a:gridCol>
                <a:gridCol w="3502816">
                  <a:extLst>
                    <a:ext uri="{9D8B030D-6E8A-4147-A177-3AD203B41FA5}">
                      <a16:colId xmlns:a16="http://schemas.microsoft.com/office/drawing/2014/main" val="2588739791"/>
                    </a:ext>
                  </a:extLst>
                </a:gridCol>
                <a:gridCol w="3502816">
                  <a:extLst>
                    <a:ext uri="{9D8B030D-6E8A-4147-A177-3AD203B41FA5}">
                      <a16:colId xmlns:a16="http://schemas.microsoft.com/office/drawing/2014/main" val="1380503493"/>
                    </a:ext>
                  </a:extLst>
                </a:gridCol>
              </a:tblGrid>
              <a:tr h="480734">
                <a:tc gridSpan="2">
                  <a:txBody>
                    <a:bodyPr/>
                    <a:lstStyle/>
                    <a:p>
                      <a:r>
                        <a:rPr lang="en-GB" sz="3200" dirty="0">
                          <a:latin typeface=""/>
                        </a:rPr>
                        <a:t>Number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3200" dirty="0">
                        <a:latin typeface="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42430120"/>
                  </a:ext>
                </a:extLst>
              </a:tr>
              <a:tr h="368028">
                <a:tc>
                  <a:txBody>
                    <a:bodyPr/>
                    <a:lstStyle/>
                    <a:p>
                      <a:r>
                        <a:rPr lang="en-GB" sz="2000" dirty="0">
                          <a:latin typeface=""/>
                        </a:rPr>
                        <a:t>Half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000" dirty="0">
                          <a:latin typeface=""/>
                        </a:rPr>
                        <a:t>Semi-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000" dirty="0">
                          <a:latin typeface=""/>
                        </a:rPr>
                        <a:t>Semiconscious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3043078"/>
                  </a:ext>
                </a:extLst>
              </a:tr>
              <a:tr h="368028">
                <a:tc>
                  <a:txBody>
                    <a:bodyPr/>
                    <a:lstStyle/>
                    <a:p>
                      <a:r>
                        <a:rPr lang="en-GB" sz="2000" dirty="0">
                          <a:latin typeface=""/>
                        </a:rPr>
                        <a:t>half (one side)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000" dirty="0">
                          <a:latin typeface=""/>
                        </a:rPr>
                        <a:t>Hemi-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000" dirty="0">
                          <a:latin typeface=""/>
                        </a:rPr>
                        <a:t>Hemifacial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62848498"/>
                  </a:ext>
                </a:extLst>
              </a:tr>
              <a:tr h="368028">
                <a:tc>
                  <a:txBody>
                    <a:bodyPr/>
                    <a:lstStyle/>
                    <a:p>
                      <a:r>
                        <a:rPr lang="en-GB" sz="2000" dirty="0">
                          <a:latin typeface=""/>
                        </a:rPr>
                        <a:t>one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000" dirty="0">
                          <a:latin typeface=""/>
                        </a:rPr>
                        <a:t>Mono-, </a:t>
                      </a:r>
                      <a:r>
                        <a:rPr lang="en-GB" sz="2000" dirty="0" err="1">
                          <a:latin typeface=""/>
                        </a:rPr>
                        <a:t>uni</a:t>
                      </a:r>
                      <a:r>
                        <a:rPr lang="en-GB" sz="2000" dirty="0">
                          <a:latin typeface=""/>
                        </a:rPr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000" dirty="0">
                          <a:latin typeface=""/>
                        </a:rPr>
                        <a:t>Monotherapy, unicellular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22440301"/>
                  </a:ext>
                </a:extLst>
              </a:tr>
              <a:tr h="368028">
                <a:tc>
                  <a:txBody>
                    <a:bodyPr/>
                    <a:lstStyle/>
                    <a:p>
                      <a:r>
                        <a:rPr lang="en-GB" sz="2000" dirty="0">
                          <a:latin typeface=""/>
                        </a:rPr>
                        <a:t>two | three | four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000" dirty="0">
                          <a:latin typeface=""/>
                        </a:rPr>
                        <a:t>bi- | tri- | qua-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000" dirty="0">
                          <a:latin typeface=""/>
                        </a:rPr>
                        <a:t>Biceps, triceps, quadriceps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01221823"/>
                  </a:ext>
                </a:extLst>
              </a:tr>
              <a:tr h="368028">
                <a:tc>
                  <a:txBody>
                    <a:bodyPr/>
                    <a:lstStyle/>
                    <a:p>
                      <a:r>
                        <a:rPr lang="en-GB" sz="2000" dirty="0">
                          <a:latin typeface=""/>
                        </a:rPr>
                        <a:t>many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000" dirty="0">
                          <a:latin typeface=""/>
                        </a:rPr>
                        <a:t>Poly-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000" dirty="0">
                          <a:latin typeface=""/>
                        </a:rPr>
                        <a:t>Polyarthritis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00069667"/>
                  </a:ext>
                </a:extLst>
              </a:tr>
            </a:tbl>
          </a:graphicData>
        </a:graphic>
      </p:graphicFrame>
      <p:pic>
        <p:nvPicPr>
          <p:cNvPr id="5" name="Picture 4">
            <a:extLst>
              <a:ext uri="{FF2B5EF4-FFF2-40B4-BE49-F238E27FC236}">
                <a16:creationId xmlns:a16="http://schemas.microsoft.com/office/drawing/2014/main" id="{20CD09E9-5952-F74B-BBB3-91F4A897E854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451453" y="1800737"/>
            <a:ext cx="6159355" cy="5057263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D851BA2D-46DF-FA4C-8F1A-2E7D8F6635D9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687348" y="0"/>
            <a:ext cx="6211419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54239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Dividend">
  <a:themeElements>
    <a:clrScheme name="Dividend">
      <a:dk1>
        <a:sysClr val="windowText" lastClr="000000"/>
      </a:dk1>
      <a:lt1>
        <a:sysClr val="window" lastClr="FFFFFF"/>
      </a:lt1>
      <a:dk2>
        <a:srgbClr val="3D3D3D"/>
      </a:dk2>
      <a:lt2>
        <a:srgbClr val="EBEBEB"/>
      </a:lt2>
      <a:accent1>
        <a:srgbClr val="4D1434"/>
      </a:accent1>
      <a:accent2>
        <a:srgbClr val="903163"/>
      </a:accent2>
      <a:accent3>
        <a:srgbClr val="B2324B"/>
      </a:accent3>
      <a:accent4>
        <a:srgbClr val="969FA7"/>
      </a:accent4>
      <a:accent5>
        <a:srgbClr val="66B1CE"/>
      </a:accent5>
      <a:accent6>
        <a:srgbClr val="40619D"/>
      </a:accent6>
      <a:hlink>
        <a:srgbClr val="828282"/>
      </a:hlink>
      <a:folHlink>
        <a:srgbClr val="A5A5A5"/>
      </a:folHlink>
    </a:clrScheme>
    <a:fontScheme name="Dividend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vidend" id="{9697A71B-4AB7-4A1A-BD5B-BB2D22835B57}" vid="{C21699FF-00E4-43C8-BBCC-D7E5536C371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{66C87C93-3181-564F-853E-87EA51DEAFBA}tf10001123</Template>
  <TotalTime>3128</TotalTime>
  <Words>586</Words>
  <Application>Microsoft Macintosh PowerPoint</Application>
  <PresentationFormat>Widescreen</PresentationFormat>
  <Paragraphs>170</Paragraphs>
  <Slides>16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4" baseType="lpstr">
      <vt:lpstr>Calibri</vt:lpstr>
      <vt:lpstr>Gill Sans MT</vt:lpstr>
      <vt:lpstr>Google Sans</vt:lpstr>
      <vt:lpstr>Helvetica</vt:lpstr>
      <vt:lpstr>Montserrat</vt:lpstr>
      <vt:lpstr>Wingdings</vt:lpstr>
      <vt:lpstr>Wingdings 2</vt:lpstr>
      <vt:lpstr>Dividend</vt:lpstr>
      <vt:lpstr>Medical terminology </vt:lpstr>
      <vt:lpstr>Medical terminology</vt:lpstr>
      <vt:lpstr>Importance of medical terminology</vt:lpstr>
      <vt:lpstr>Medical terminology</vt:lpstr>
      <vt:lpstr>Medical terminology</vt:lpstr>
      <vt:lpstr>What happens if MT is neglected?</vt:lpstr>
      <vt:lpstr>Medical terminology</vt:lpstr>
      <vt:lpstr>Examples of prefixes</vt:lpstr>
      <vt:lpstr>Examples of prefixes</vt:lpstr>
      <vt:lpstr>Examples of prefixes</vt:lpstr>
      <vt:lpstr>Examples of prefixes</vt:lpstr>
      <vt:lpstr>Examples of prefixes</vt:lpstr>
      <vt:lpstr>Examples of root words</vt:lpstr>
      <vt:lpstr>Examples of suffixes</vt:lpstr>
      <vt:lpstr>Signs and symptoms</vt:lpstr>
      <vt:lpstr>Thank you!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Medical and dental terminology 1</dc:title>
  <dc:creator>Microsoft Office User</dc:creator>
  <cp:lastModifiedBy>Dina Taimeh</cp:lastModifiedBy>
  <cp:revision>46</cp:revision>
  <dcterms:created xsi:type="dcterms:W3CDTF">2025-03-01T06:37:29Z</dcterms:created>
  <dcterms:modified xsi:type="dcterms:W3CDTF">2026-03-12T08:30:30Z</dcterms:modified>
</cp:coreProperties>
</file>