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257" r:id="rId3"/>
    <p:sldId id="261" r:id="rId4"/>
    <p:sldId id="258" r:id="rId5"/>
    <p:sldId id="259" r:id="rId6"/>
    <p:sldId id="287" r:id="rId7"/>
    <p:sldId id="262" r:id="rId8"/>
    <p:sldId id="276" r:id="rId9"/>
    <p:sldId id="277" r:id="rId10"/>
    <p:sldId id="278" r:id="rId11"/>
    <p:sldId id="279" r:id="rId12"/>
    <p:sldId id="280" r:id="rId13"/>
    <p:sldId id="273" r:id="rId14"/>
    <p:sldId id="274" r:id="rId15"/>
    <p:sldId id="275" r:id="rId16"/>
    <p:sldId id="263" r:id="rId17"/>
    <p:sldId id="260" r:id="rId18"/>
    <p:sldId id="269" r:id="rId19"/>
    <p:sldId id="281" r:id="rId20"/>
    <p:sldId id="282"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5" autoAdjust="0"/>
    <p:restoredTop sz="71749"/>
  </p:normalViewPr>
  <p:slideViewPr>
    <p:cSldViewPr snapToGrid="0" snapToObjects="1">
      <p:cViewPr varScale="1">
        <p:scale>
          <a:sx n="78" d="100"/>
          <a:sy n="78" d="100"/>
        </p:scale>
        <p:origin x="12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9219F-CC43-7849-9941-F7EEB52CF4B8}" type="datetimeFigureOut">
              <a:rPr lang="en-GB" smtClean="0"/>
              <a:t>12/03/2026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40BC1-C1B4-2141-AF83-F0AD64973FBD}" type="slidenum">
              <a:rPr lang="en-GB" smtClean="0"/>
              <a:t>‹#›</a:t>
            </a:fld>
            <a:endParaRPr lang="en-GB"/>
          </a:p>
        </p:txBody>
      </p:sp>
    </p:spTree>
    <p:extLst>
      <p:ext uri="{BB962C8B-B14F-4D97-AF65-F5344CB8AC3E}">
        <p14:creationId xmlns:p14="http://schemas.microsoft.com/office/powerpoint/2010/main" val="322279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B1B1B"/>
                </a:solidFill>
                <a:effectLst/>
                <a:latin typeface="Open Sans" panose="020F0502020204030204" pitchFamily="34" charset="0"/>
              </a:rPr>
              <a:t>Maxilla: The bones that form the upper part of the jaw, the roof of the mouth, and parts of the eye socket and nose. The maxilla holds the top teeth in place and supports muscles involved in chewing and facial expressions. It is a major bone in the face. Also called upper jaw.</a:t>
            </a:r>
          </a:p>
          <a:p>
            <a:endParaRPr lang="en-GB" b="0" i="0" dirty="0">
              <a:solidFill>
                <a:srgbClr val="1B1B1B"/>
              </a:solidFill>
              <a:effectLst/>
              <a:latin typeface="Open Sans" panose="020F0502020204030204" pitchFamily="34" charset="0"/>
            </a:endParaRPr>
          </a:p>
          <a:p>
            <a:r>
              <a:rPr lang="en-GB" b="0" i="0" dirty="0">
                <a:solidFill>
                  <a:srgbClr val="1B1B1B"/>
                </a:solidFill>
                <a:effectLst/>
                <a:latin typeface="Open Sans" panose="020F0502020204030204" pitchFamily="34" charset="0"/>
              </a:rPr>
              <a:t>Mandible: </a:t>
            </a:r>
            <a:r>
              <a:rPr lang="en-GB" b="0" i="0" dirty="0">
                <a:solidFill>
                  <a:srgbClr val="1B1B1B"/>
                </a:solidFill>
                <a:effectLst/>
                <a:latin typeface="Open Sans" panose="020B0606030504020204" pitchFamily="34" charset="0"/>
              </a:rPr>
              <a:t>The mandible is the largest and strongest bone in the face. It forms the lower part of the jaw and part of the mouth. The mandible is the only moveable bone of the skull and is attached to muscles involved in chewing and other mouth movements. It also holds the bottom teeth in place. Also called lower jaw bone</a:t>
            </a:r>
            <a:endParaRPr lang="en-GB" b="0" i="0" dirty="0">
              <a:solidFill>
                <a:srgbClr val="1B1B1B"/>
              </a:solidFill>
              <a:effectLst/>
              <a:latin typeface="Open Sans" panose="020F0502020204030204" pitchFamily="34" charset="0"/>
            </a:endParaRPr>
          </a:p>
          <a:p>
            <a:endParaRPr lang="en-GB" b="0" dirty="0"/>
          </a:p>
          <a:p>
            <a:r>
              <a:rPr lang="en-GB" b="0" dirty="0"/>
              <a:t>Temple: </a:t>
            </a:r>
            <a:r>
              <a:rPr lang="en-GB" b="0" i="0" dirty="0">
                <a:solidFill>
                  <a:srgbClr val="767676"/>
                </a:solidFill>
                <a:effectLst/>
                <a:latin typeface="Google Sans"/>
              </a:rPr>
              <a:t>The area just behind and to the side of the forehead and the eye</a:t>
            </a:r>
            <a:endParaRPr lang="en-GB" b="0" dirty="0"/>
          </a:p>
          <a:p>
            <a:endParaRPr lang="en-GB" b="0" i="0" dirty="0">
              <a:solidFill>
                <a:srgbClr val="474747"/>
              </a:solidFill>
              <a:effectLst/>
              <a:latin typeface="Arial" panose="020B0604020202020204" pitchFamily="34" charset="0"/>
            </a:endParaRPr>
          </a:p>
          <a:p>
            <a:r>
              <a:rPr lang="en-GB" b="0" i="0" dirty="0">
                <a:solidFill>
                  <a:srgbClr val="474747"/>
                </a:solidFill>
                <a:effectLst/>
                <a:latin typeface="Arial" panose="020B0604020202020204" pitchFamily="34" charset="0"/>
              </a:rPr>
              <a:t>The temporomandibular joints (TMJ) are the </a:t>
            </a:r>
            <a:r>
              <a:rPr lang="en-GB" b="0" i="0" dirty="0">
                <a:solidFill>
                  <a:srgbClr val="767676"/>
                </a:solidFill>
                <a:effectLst/>
                <a:latin typeface="Arial" panose="020B0604020202020204" pitchFamily="34" charset="0"/>
              </a:rPr>
              <a:t>two joints connecting the jawbone to the skull</a:t>
            </a:r>
            <a:r>
              <a:rPr lang="en-GB" b="0" i="0" dirty="0">
                <a:solidFill>
                  <a:srgbClr val="474747"/>
                </a:solidFill>
                <a:effectLst/>
                <a:latin typeface="Arial" panose="020B0604020202020204" pitchFamily="34" charset="0"/>
              </a:rPr>
              <a:t>.</a:t>
            </a:r>
            <a:endParaRPr lang="en-GB" dirty="0"/>
          </a:p>
          <a:p>
            <a:endParaRPr lang="en-GB" dirty="0"/>
          </a:p>
          <a:p>
            <a:r>
              <a:rPr lang="en-GB" dirty="0"/>
              <a:t>Anterior: </a:t>
            </a:r>
            <a:r>
              <a:rPr lang="en-GB" b="0" i="0" dirty="0">
                <a:solidFill>
                  <a:srgbClr val="1B1B1B"/>
                </a:solidFill>
                <a:effectLst/>
                <a:latin typeface="Open Sans" panose="020B0606030504020204" pitchFamily="34" charset="0"/>
              </a:rPr>
              <a:t>In human anatomy, has to do with the front of a structure, or a structure found toward the front of the body.</a:t>
            </a:r>
          </a:p>
          <a:p>
            <a:endParaRPr lang="en-GB" b="0" i="0" dirty="0">
              <a:solidFill>
                <a:srgbClr val="1B1B1B"/>
              </a:solidFill>
              <a:effectLst/>
              <a:latin typeface="Open Sans" panose="020B0606030504020204" pitchFamily="34" charset="0"/>
            </a:endParaRPr>
          </a:p>
          <a:p>
            <a:r>
              <a:rPr lang="en-GB" b="0" i="0" dirty="0">
                <a:solidFill>
                  <a:srgbClr val="1B1B1B"/>
                </a:solidFill>
                <a:effectLst/>
                <a:latin typeface="Open Sans" panose="020B0606030504020204" pitchFamily="34" charset="0"/>
              </a:rPr>
              <a:t>Posterior: In human anatomy, has to do with the back of a structure, or a structure found toward the back of the body</a:t>
            </a:r>
            <a:endParaRPr lang="en-GB" dirty="0"/>
          </a:p>
        </p:txBody>
      </p:sp>
      <p:sp>
        <p:nvSpPr>
          <p:cNvPr id="4" name="Slide Number Placeholder 3"/>
          <p:cNvSpPr>
            <a:spLocks noGrp="1"/>
          </p:cNvSpPr>
          <p:nvPr>
            <p:ph type="sldNum" sz="quarter" idx="5"/>
          </p:nvPr>
        </p:nvSpPr>
        <p:spPr/>
        <p:txBody>
          <a:bodyPr/>
          <a:lstStyle/>
          <a:p>
            <a:fld id="{47540BC1-C1B4-2141-AF83-F0AD64973FBD}" type="slidenum">
              <a:rPr lang="en-GB" smtClean="0"/>
              <a:t>3</a:t>
            </a:fld>
            <a:endParaRPr lang="en-GB"/>
          </a:p>
        </p:txBody>
      </p:sp>
    </p:spTree>
    <p:extLst>
      <p:ext uri="{BB962C8B-B14F-4D97-AF65-F5344CB8AC3E}">
        <p14:creationId xmlns:p14="http://schemas.microsoft.com/office/powerpoint/2010/main" val="214204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Arch: </a:t>
            </a:r>
            <a:r>
              <a:rPr lang="en-GB" b="0" i="0" dirty="0">
                <a:solidFill>
                  <a:srgbClr val="000000"/>
                </a:solidFill>
                <a:effectLst/>
                <a:latin typeface="Montserrat" pitchFamily="2" charset="77"/>
              </a:rPr>
              <a:t>The curved composite structure of the natural dentition and the ridge</a:t>
            </a:r>
          </a:p>
          <a:p>
            <a:endParaRPr lang="en-GB" b="0" i="0" dirty="0">
              <a:solidFill>
                <a:srgbClr val="000000"/>
              </a:solidFill>
              <a:effectLst/>
              <a:latin typeface="Montserrat" pitchFamily="2" charset="77"/>
            </a:endParaRPr>
          </a:p>
          <a:p>
            <a:r>
              <a:rPr lang="en-GB" b="0" i="0" dirty="0">
                <a:solidFill>
                  <a:srgbClr val="000000"/>
                </a:solidFill>
                <a:effectLst/>
                <a:latin typeface="Montserrat" pitchFamily="2" charset="77"/>
              </a:rPr>
              <a:t>Palate: The hard and soft tissues forming the roof of the mouth that separates the oral and nasal cavities.</a:t>
            </a:r>
          </a:p>
          <a:p>
            <a:endParaRPr lang="en-GB" b="0" i="0" dirty="0">
              <a:solidFill>
                <a:srgbClr val="000000"/>
              </a:solidFill>
              <a:effectLst/>
              <a:latin typeface="Montserrat" pitchFamily="2" charset="77"/>
            </a:endParaRPr>
          </a:p>
          <a:p>
            <a:r>
              <a:rPr lang="en-GB" b="0" i="0" dirty="0">
                <a:solidFill>
                  <a:srgbClr val="000000"/>
                </a:solidFill>
                <a:effectLst/>
                <a:latin typeface="Montserrat" pitchFamily="2" charset="77"/>
              </a:rPr>
              <a:t>Floor of the mouth: </a:t>
            </a:r>
            <a:r>
              <a:rPr lang="en-GB" b="0" i="0" dirty="0">
                <a:solidFill>
                  <a:srgbClr val="767676"/>
                </a:solidFill>
                <a:effectLst/>
                <a:latin typeface="Google Sans"/>
              </a:rPr>
              <a:t>a small horseshoe-shaped region located beneath the tongue</a:t>
            </a:r>
            <a:endParaRPr lang="en-GB" b="0" i="0" dirty="0">
              <a:solidFill>
                <a:srgbClr val="000000"/>
              </a:solidFill>
              <a:effectLst/>
              <a:latin typeface="Montserrat" pitchFamily="2" charset="77"/>
            </a:endParaRPr>
          </a:p>
          <a:p>
            <a:endParaRPr lang="en-GB" b="0" i="0" dirty="0">
              <a:solidFill>
                <a:srgbClr val="000000"/>
              </a:solidFill>
              <a:effectLst/>
              <a:latin typeface="Montserrat" pitchFamily="2" charset="77"/>
            </a:endParaRPr>
          </a:p>
          <a:p>
            <a:r>
              <a:rPr lang="en-GB" b="0" i="0" dirty="0">
                <a:solidFill>
                  <a:srgbClr val="000000"/>
                </a:solidFill>
                <a:effectLst/>
                <a:latin typeface="Montserrat" pitchFamily="2" charset="77"/>
              </a:rPr>
              <a:t>Quadrant: One of the four equal sections into which the dental arches can be divided; begins at the </a:t>
            </a:r>
            <a:r>
              <a:rPr lang="en-GB" b="1" i="0" dirty="0">
                <a:solidFill>
                  <a:srgbClr val="000000"/>
                </a:solidFill>
                <a:effectLst/>
                <a:latin typeface="Montserrat" pitchFamily="2" charset="77"/>
              </a:rPr>
              <a:t>midline of the arch </a:t>
            </a:r>
            <a:r>
              <a:rPr lang="en-GB" b="0" i="0" dirty="0">
                <a:solidFill>
                  <a:srgbClr val="000000"/>
                </a:solidFill>
                <a:effectLst/>
                <a:latin typeface="Montserrat" pitchFamily="2" charset="77"/>
              </a:rPr>
              <a:t>and extends distally to the last tooth.</a:t>
            </a:r>
          </a:p>
          <a:p>
            <a:endParaRPr lang="en-GB" dirty="0"/>
          </a:p>
        </p:txBody>
      </p:sp>
      <p:sp>
        <p:nvSpPr>
          <p:cNvPr id="4" name="Slide Number Placeholder 3"/>
          <p:cNvSpPr>
            <a:spLocks noGrp="1"/>
          </p:cNvSpPr>
          <p:nvPr>
            <p:ph type="sldNum" sz="quarter" idx="5"/>
          </p:nvPr>
        </p:nvSpPr>
        <p:spPr/>
        <p:txBody>
          <a:bodyPr/>
          <a:lstStyle/>
          <a:p>
            <a:fld id="{47540BC1-C1B4-2141-AF83-F0AD64973FBD}" type="slidenum">
              <a:rPr lang="en-GB" smtClean="0"/>
              <a:t>4</a:t>
            </a:fld>
            <a:endParaRPr lang="en-GB"/>
          </a:p>
        </p:txBody>
      </p:sp>
    </p:spTree>
    <p:extLst>
      <p:ext uri="{BB962C8B-B14F-4D97-AF65-F5344CB8AC3E}">
        <p14:creationId xmlns:p14="http://schemas.microsoft.com/office/powerpoint/2010/main" val="149376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474747"/>
                </a:solidFill>
                <a:effectLst/>
                <a:latin typeface="+mn-lt"/>
              </a:rPr>
              <a:t>The </a:t>
            </a:r>
            <a:r>
              <a:rPr lang="en-GB" sz="1200" b="0" i="0" dirty="0">
                <a:solidFill>
                  <a:srgbClr val="767676"/>
                </a:solidFill>
                <a:effectLst/>
                <a:latin typeface="+mn-lt"/>
              </a:rPr>
              <a:t>labial surface</a:t>
            </a:r>
            <a:r>
              <a:rPr lang="en-GB" sz="1200" b="0" i="0" dirty="0">
                <a:solidFill>
                  <a:srgbClr val="474747"/>
                </a:solidFill>
                <a:effectLst/>
                <a:latin typeface="+mn-lt"/>
              </a:rPr>
              <a:t> is the aspect of the anterior </a:t>
            </a:r>
            <a:r>
              <a:rPr lang="en-GB" sz="1200" b="0" i="0" dirty="0">
                <a:solidFill>
                  <a:srgbClr val="767676"/>
                </a:solidFill>
                <a:effectLst/>
                <a:latin typeface="+mn-lt"/>
              </a:rPr>
              <a:t>teeth</a:t>
            </a:r>
            <a:r>
              <a:rPr lang="en-GB" sz="1200" b="0" i="0" dirty="0">
                <a:solidFill>
                  <a:srgbClr val="474747"/>
                </a:solidFill>
                <a:effectLst/>
                <a:latin typeface="+mn-lt"/>
              </a:rPr>
              <a:t> that faces towards the lips</a:t>
            </a:r>
          </a:p>
          <a:p>
            <a:r>
              <a:rPr lang="en-GB" sz="1200" b="0" i="0" dirty="0">
                <a:solidFill>
                  <a:srgbClr val="474747"/>
                </a:solidFill>
                <a:effectLst/>
                <a:latin typeface="+mn-lt"/>
              </a:rPr>
              <a:t>The buccal surface is the aspect of the posterior teeth that </a:t>
            </a:r>
            <a:r>
              <a:rPr lang="en-GB" sz="1200" b="0" i="0" dirty="0">
                <a:solidFill>
                  <a:srgbClr val="767676"/>
                </a:solidFill>
                <a:effectLst/>
                <a:latin typeface="+mn-lt"/>
              </a:rPr>
              <a:t>is directed toward the cheeks</a:t>
            </a:r>
            <a:r>
              <a:rPr lang="en-GB" sz="1200" b="0" i="0" dirty="0">
                <a:solidFill>
                  <a:srgbClr val="474747"/>
                </a:solidFill>
                <a:effectLst/>
                <a:latin typeface="+mn-lt"/>
              </a:rPr>
              <a:t>.</a:t>
            </a:r>
          </a:p>
          <a:p>
            <a:r>
              <a:rPr lang="en-GB" sz="1200" b="0" i="0" dirty="0">
                <a:solidFill>
                  <a:srgbClr val="1F1F1F"/>
                </a:solidFill>
                <a:effectLst/>
                <a:latin typeface="+mn-lt"/>
              </a:rPr>
              <a:t>The palatal surface of a tooth is </a:t>
            </a:r>
            <a:r>
              <a:rPr lang="en-GB" sz="1200" b="0" i="0" dirty="0">
                <a:solidFill>
                  <a:srgbClr val="040C28"/>
                </a:solidFill>
                <a:effectLst/>
                <a:latin typeface="+mn-lt"/>
              </a:rPr>
              <a:t>directed toward the palate</a:t>
            </a:r>
            <a:endParaRPr lang="en-GB" sz="1200" b="0" i="0" dirty="0">
              <a:solidFill>
                <a:srgbClr val="474747"/>
              </a:solidFill>
              <a:effectLst/>
              <a:latin typeface="+mn-lt"/>
            </a:endParaRPr>
          </a:p>
          <a:p>
            <a:r>
              <a:rPr lang="en-GB" sz="1200" b="0" i="0" dirty="0">
                <a:solidFill>
                  <a:srgbClr val="474747"/>
                </a:solidFill>
                <a:effectLst/>
                <a:latin typeface="+mn-lt"/>
              </a:rPr>
              <a:t>The lingual surface is the </a:t>
            </a:r>
            <a:r>
              <a:rPr lang="en-GB" sz="1200" b="0" i="0" dirty="0">
                <a:solidFill>
                  <a:srgbClr val="767676"/>
                </a:solidFill>
                <a:effectLst/>
                <a:latin typeface="+mn-lt"/>
              </a:rPr>
              <a:t>aspect of a tooth that faces the tongue</a:t>
            </a:r>
            <a:r>
              <a:rPr lang="en-GB" sz="1200" b="0" i="0" dirty="0">
                <a:solidFill>
                  <a:srgbClr val="474747"/>
                </a:solidFill>
                <a:effectLst/>
                <a:latin typeface="+mn-lt"/>
              </a:rPr>
              <a:t>.</a:t>
            </a:r>
          </a:p>
          <a:p>
            <a:r>
              <a:rPr lang="en-GB" sz="1200" b="0" i="0" dirty="0">
                <a:solidFill>
                  <a:srgbClr val="565B60"/>
                </a:solidFill>
                <a:effectLst/>
                <a:latin typeface="+mn-lt"/>
              </a:rPr>
              <a:t>The mesial surface of a tooth is the the direction towards the anterior midline in a dental arch</a:t>
            </a:r>
            <a:endParaRPr lang="en-GB" sz="1200" b="0" i="0" dirty="0">
              <a:solidFill>
                <a:srgbClr val="474747"/>
              </a:solidFill>
              <a:effectLst/>
              <a:latin typeface="+mn-lt"/>
            </a:endParaRPr>
          </a:p>
          <a:p>
            <a:r>
              <a:rPr lang="en-GB" sz="1200" b="0" i="0" dirty="0">
                <a:solidFill>
                  <a:srgbClr val="565B60"/>
                </a:solidFill>
                <a:effectLst/>
                <a:latin typeface="+mn-lt"/>
              </a:rPr>
              <a:t>The distal surface refers to the direction towards the last tooth in each quadrant</a:t>
            </a:r>
          </a:p>
          <a:p>
            <a:r>
              <a:rPr lang="en-GB" sz="1200" b="0" i="0" dirty="0">
                <a:solidFill>
                  <a:srgbClr val="1F1F1F"/>
                </a:solidFill>
                <a:effectLst/>
                <a:latin typeface="+mn-lt"/>
              </a:rPr>
              <a:t>The occlusal surface refers to </a:t>
            </a:r>
            <a:r>
              <a:rPr lang="en-GB" sz="1200" b="0" i="0" dirty="0">
                <a:solidFill>
                  <a:srgbClr val="040C28"/>
                </a:solidFill>
                <a:effectLst/>
                <a:latin typeface="+mn-lt"/>
              </a:rPr>
              <a:t>the chewing surface of the teeth, specifically the top surface of the molars and premolars</a:t>
            </a:r>
            <a:endParaRPr lang="en-GB" sz="1200" b="0" i="0" dirty="0">
              <a:solidFill>
                <a:srgbClr val="565B60"/>
              </a:solidFill>
              <a:effectLst/>
              <a:latin typeface="+mn-lt"/>
            </a:endParaRPr>
          </a:p>
          <a:p>
            <a:r>
              <a:rPr lang="en-GB" sz="1200" b="0" i="0" dirty="0">
                <a:solidFill>
                  <a:srgbClr val="474747"/>
                </a:solidFill>
                <a:effectLst/>
                <a:latin typeface="+mn-lt"/>
              </a:rPr>
              <a:t>Ventral surface of the tongue </a:t>
            </a:r>
            <a:r>
              <a:rPr lang="en-GB" sz="1200" b="0" i="0" dirty="0">
                <a:solidFill>
                  <a:srgbClr val="767676"/>
                </a:solidFill>
                <a:effectLst/>
                <a:latin typeface="+mn-lt"/>
              </a:rPr>
              <a:t>is the under surface of the tongue</a:t>
            </a:r>
            <a:r>
              <a:rPr lang="en-GB" sz="1200" b="0" i="0" dirty="0">
                <a:solidFill>
                  <a:srgbClr val="474747"/>
                </a:solidFill>
                <a:effectLst/>
                <a:latin typeface="+mn-lt"/>
              </a:rPr>
              <a:t>, which is connected to and closest to the floor of the mouth</a:t>
            </a:r>
          </a:p>
          <a:p>
            <a:r>
              <a:rPr lang="en-GB" sz="1200" b="0" i="0" dirty="0">
                <a:solidFill>
                  <a:srgbClr val="474747"/>
                </a:solidFill>
                <a:effectLst/>
                <a:latin typeface="+mn-lt"/>
              </a:rPr>
              <a:t>Dorsal surface of the tongue </a:t>
            </a:r>
            <a:r>
              <a:rPr lang="en-GB" sz="1200" b="0" i="0" dirty="0">
                <a:solidFill>
                  <a:srgbClr val="767676"/>
                </a:solidFill>
                <a:effectLst/>
                <a:latin typeface="+mn-lt"/>
              </a:rPr>
              <a:t>is the top of the tongue</a:t>
            </a:r>
            <a:r>
              <a:rPr lang="en-GB" sz="1200" b="0" i="0" dirty="0">
                <a:solidFill>
                  <a:srgbClr val="474747"/>
                </a:solidFill>
                <a:effectLst/>
                <a:latin typeface="+mn-lt"/>
              </a:rPr>
              <a:t>, which is closest to the roof of the mouth.</a:t>
            </a:r>
          </a:p>
          <a:p>
            <a:r>
              <a:rPr lang="en-GB" sz="1200" b="0" i="0" dirty="0">
                <a:solidFill>
                  <a:srgbClr val="474747"/>
                </a:solidFill>
                <a:effectLst/>
                <a:latin typeface="+mn-lt"/>
              </a:rPr>
              <a:t>Lateral surface of the tongue </a:t>
            </a:r>
            <a:r>
              <a:rPr lang="en-GB" sz="1200" b="0" i="0" dirty="0">
                <a:solidFill>
                  <a:srgbClr val="1F1F1F"/>
                </a:solidFill>
                <a:effectLst/>
                <a:latin typeface="+mn-lt"/>
              </a:rPr>
              <a:t>is </a:t>
            </a:r>
            <a:r>
              <a:rPr lang="en-GB" sz="1200" b="0" i="0" dirty="0">
                <a:solidFill>
                  <a:srgbClr val="040C28"/>
                </a:solidFill>
                <a:effectLst/>
                <a:latin typeface="+mn-lt"/>
              </a:rPr>
              <a:t>the side of the tongue, and there is one on the right and one on the left of the tongue</a:t>
            </a:r>
            <a:endParaRPr lang="en-GB" sz="1200" b="0" i="0" dirty="0">
              <a:latin typeface="+mn-lt"/>
            </a:endParaRPr>
          </a:p>
        </p:txBody>
      </p:sp>
      <p:sp>
        <p:nvSpPr>
          <p:cNvPr id="4" name="Slide Number Placeholder 3"/>
          <p:cNvSpPr>
            <a:spLocks noGrp="1"/>
          </p:cNvSpPr>
          <p:nvPr>
            <p:ph type="sldNum" sz="quarter" idx="5"/>
          </p:nvPr>
        </p:nvSpPr>
        <p:spPr/>
        <p:txBody>
          <a:bodyPr/>
          <a:lstStyle/>
          <a:p>
            <a:fld id="{47540BC1-C1B4-2141-AF83-F0AD64973FBD}" type="slidenum">
              <a:rPr lang="en-GB" smtClean="0"/>
              <a:t>5</a:t>
            </a:fld>
            <a:endParaRPr lang="en-GB"/>
          </a:p>
        </p:txBody>
      </p:sp>
    </p:spTree>
    <p:extLst>
      <p:ext uri="{BB962C8B-B14F-4D97-AF65-F5344CB8AC3E}">
        <p14:creationId xmlns:p14="http://schemas.microsoft.com/office/powerpoint/2010/main" val="269958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40BC1-C1B4-2141-AF83-F0AD64973FBD}" type="slidenum">
              <a:rPr lang="en-GB" smtClean="0"/>
              <a:t>16</a:t>
            </a:fld>
            <a:endParaRPr lang="en-GB"/>
          </a:p>
        </p:txBody>
      </p:sp>
    </p:spTree>
    <p:extLst>
      <p:ext uri="{BB962C8B-B14F-4D97-AF65-F5344CB8AC3E}">
        <p14:creationId xmlns:p14="http://schemas.microsoft.com/office/powerpoint/2010/main" val="18514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C739A014-E959-C942-A9BD-2F1B3A9471B7}" type="datetimeFigureOut">
              <a:rPr lang="en-GB" smtClean="0"/>
              <a:t>12/03/2026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7EDB6E-0030-A54F-BDAA-C0E4DDA4575F}" type="slidenum">
              <a:rPr lang="en-GB" smtClean="0"/>
              <a:t>‹#›</a:t>
            </a:fld>
            <a:endParaRPr lang="en-GB"/>
          </a:p>
        </p:txBody>
      </p:sp>
    </p:spTree>
    <p:extLst>
      <p:ext uri="{BB962C8B-B14F-4D97-AF65-F5344CB8AC3E}">
        <p14:creationId xmlns:p14="http://schemas.microsoft.com/office/powerpoint/2010/main" val="34142019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39A014-E959-C942-A9BD-2F1B3A9471B7}"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EDB6E-0030-A54F-BDAA-C0E4DDA4575F}" type="slidenum">
              <a:rPr lang="en-GB" smtClean="0"/>
              <a:t>‹#›</a:t>
            </a:fld>
            <a:endParaRPr lang="en-GB"/>
          </a:p>
        </p:txBody>
      </p:sp>
    </p:spTree>
    <p:extLst>
      <p:ext uri="{BB962C8B-B14F-4D97-AF65-F5344CB8AC3E}">
        <p14:creationId xmlns:p14="http://schemas.microsoft.com/office/powerpoint/2010/main" val="135059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39A014-E959-C942-A9BD-2F1B3A9471B7}"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EDB6E-0030-A54F-BDAA-C0E4DDA4575F}" type="slidenum">
              <a:rPr lang="en-GB" smtClean="0"/>
              <a:t>‹#›</a:t>
            </a:fld>
            <a:endParaRPr lang="en-GB"/>
          </a:p>
        </p:txBody>
      </p:sp>
    </p:spTree>
    <p:extLst>
      <p:ext uri="{BB962C8B-B14F-4D97-AF65-F5344CB8AC3E}">
        <p14:creationId xmlns:p14="http://schemas.microsoft.com/office/powerpoint/2010/main" val="198169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39A014-E959-C942-A9BD-2F1B3A9471B7}" type="datetimeFigureOut">
              <a:rPr lang="en-GB" smtClean="0"/>
              <a:t>12/03/2026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7EDB6E-0030-A54F-BDAA-C0E4DDA4575F}" type="slidenum">
              <a:rPr lang="en-GB" smtClean="0"/>
              <a:t>‹#›</a:t>
            </a:fld>
            <a:endParaRPr lang="en-GB"/>
          </a:p>
        </p:txBody>
      </p:sp>
    </p:spTree>
    <p:extLst>
      <p:ext uri="{BB962C8B-B14F-4D97-AF65-F5344CB8AC3E}">
        <p14:creationId xmlns:p14="http://schemas.microsoft.com/office/powerpoint/2010/main" val="369508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C739A014-E959-C942-A9BD-2F1B3A9471B7}" type="datetimeFigureOut">
              <a:rPr lang="en-GB" smtClean="0"/>
              <a:t>12/03/2026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7EDB6E-0030-A54F-BDAA-C0E4DDA4575F}" type="slidenum">
              <a:rPr lang="en-GB" smtClean="0"/>
              <a:t>‹#›</a:t>
            </a:fld>
            <a:endParaRPr lang="en-GB"/>
          </a:p>
        </p:txBody>
      </p:sp>
    </p:spTree>
    <p:extLst>
      <p:ext uri="{BB962C8B-B14F-4D97-AF65-F5344CB8AC3E}">
        <p14:creationId xmlns:p14="http://schemas.microsoft.com/office/powerpoint/2010/main" val="34390129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C739A014-E959-C942-A9BD-2F1B3A9471B7}" type="datetimeFigureOut">
              <a:rPr lang="en-GB" smtClean="0"/>
              <a:t>12/03/2026</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C77EDB6E-0030-A54F-BDAA-C0E4DDA4575F}" type="slidenum">
              <a:rPr lang="en-GB" smtClean="0"/>
              <a:t>‹#›</a:t>
            </a:fld>
            <a:endParaRPr lang="en-GB"/>
          </a:p>
        </p:txBody>
      </p:sp>
    </p:spTree>
    <p:extLst>
      <p:ext uri="{BB962C8B-B14F-4D97-AF65-F5344CB8AC3E}">
        <p14:creationId xmlns:p14="http://schemas.microsoft.com/office/powerpoint/2010/main" val="47051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C739A014-E959-C942-A9BD-2F1B3A9471B7}" type="datetimeFigureOut">
              <a:rPr lang="en-GB" smtClean="0"/>
              <a:t>12/03/2026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7EDB6E-0030-A54F-BDAA-C0E4DDA4575F}" type="slidenum">
              <a:rPr lang="en-GB" smtClean="0"/>
              <a:t>‹#›</a:t>
            </a:fld>
            <a:endParaRPr lang="en-GB"/>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25917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39A014-E959-C942-A9BD-2F1B3A9471B7}"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7EDB6E-0030-A54F-BDAA-C0E4DDA4575F}" type="slidenum">
              <a:rPr lang="en-GB" smtClean="0"/>
              <a:t>‹#›</a:t>
            </a:fld>
            <a:endParaRPr lang="en-GB"/>
          </a:p>
        </p:txBody>
      </p:sp>
    </p:spTree>
    <p:extLst>
      <p:ext uri="{BB962C8B-B14F-4D97-AF65-F5344CB8AC3E}">
        <p14:creationId xmlns:p14="http://schemas.microsoft.com/office/powerpoint/2010/main" val="174962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9A014-E959-C942-A9BD-2F1B3A9471B7}" type="datetimeFigureOut">
              <a:rPr lang="en-GB" smtClean="0"/>
              <a:t>12/03/2026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7EDB6E-0030-A54F-BDAA-C0E4DDA4575F}" type="slidenum">
              <a:rPr lang="en-GB" smtClean="0"/>
              <a:t>‹#›</a:t>
            </a:fld>
            <a:endParaRPr lang="en-GB"/>
          </a:p>
        </p:txBody>
      </p:sp>
    </p:spTree>
    <p:extLst>
      <p:ext uri="{BB962C8B-B14F-4D97-AF65-F5344CB8AC3E}">
        <p14:creationId xmlns:p14="http://schemas.microsoft.com/office/powerpoint/2010/main" val="349607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39A014-E959-C942-A9BD-2F1B3A9471B7}" type="datetimeFigureOut">
              <a:rPr lang="en-GB" smtClean="0"/>
              <a:t>12/03/2026</a:t>
            </a:fld>
            <a:endParaRPr lang="en-GB"/>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GB"/>
          </a:p>
        </p:txBody>
      </p:sp>
      <p:sp>
        <p:nvSpPr>
          <p:cNvPr id="7" name="Slide Number Placeholder 6"/>
          <p:cNvSpPr>
            <a:spLocks noGrp="1"/>
          </p:cNvSpPr>
          <p:nvPr>
            <p:ph type="sldNum" sz="quarter" idx="12"/>
          </p:nvPr>
        </p:nvSpPr>
        <p:spPr/>
        <p:txBody>
          <a:bodyPr/>
          <a:lstStyle/>
          <a:p>
            <a:fld id="{C77EDB6E-0030-A54F-BDAA-C0E4DDA4575F}" type="slidenum">
              <a:rPr lang="en-GB" smtClean="0"/>
              <a:t>‹#›</a:t>
            </a:fld>
            <a:endParaRPr lang="en-GB"/>
          </a:p>
        </p:txBody>
      </p:sp>
    </p:spTree>
    <p:extLst>
      <p:ext uri="{BB962C8B-B14F-4D97-AF65-F5344CB8AC3E}">
        <p14:creationId xmlns:p14="http://schemas.microsoft.com/office/powerpoint/2010/main" val="334074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C739A014-E959-C942-A9BD-2F1B3A9471B7}" type="datetimeFigureOut">
              <a:rPr lang="en-GB" smtClean="0"/>
              <a:t>12/03/2026</a:t>
            </a:fld>
            <a:endParaRPr lang="en-GB"/>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GB"/>
          </a:p>
        </p:txBody>
      </p:sp>
      <p:sp>
        <p:nvSpPr>
          <p:cNvPr id="7" name="Slide Number Placeholder 6"/>
          <p:cNvSpPr>
            <a:spLocks noGrp="1"/>
          </p:cNvSpPr>
          <p:nvPr>
            <p:ph type="sldNum" sz="quarter" idx="12"/>
          </p:nvPr>
        </p:nvSpPr>
        <p:spPr/>
        <p:txBody>
          <a:bodyPr/>
          <a:lstStyle/>
          <a:p>
            <a:fld id="{C77EDB6E-0030-A54F-BDAA-C0E4DDA4575F}" type="slidenum">
              <a:rPr lang="en-GB" smtClean="0"/>
              <a:t>‹#›</a:t>
            </a:fld>
            <a:endParaRPr lang="en-GB"/>
          </a:p>
        </p:txBody>
      </p:sp>
    </p:spTree>
    <p:extLst>
      <p:ext uri="{BB962C8B-B14F-4D97-AF65-F5344CB8AC3E}">
        <p14:creationId xmlns:p14="http://schemas.microsoft.com/office/powerpoint/2010/main" val="66514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739A014-E959-C942-A9BD-2F1B3A9471B7}" type="datetimeFigureOut">
              <a:rPr lang="en-GB" smtClean="0"/>
              <a:t>12/03/2026</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77EDB6E-0030-A54F-BDAA-C0E4DDA4575F}" type="slidenum">
              <a:rPr lang="en-GB" smtClean="0"/>
              <a:t>‹#›</a:t>
            </a:fld>
            <a:endParaRPr lang="en-GB"/>
          </a:p>
        </p:txBody>
      </p:sp>
    </p:spTree>
    <p:extLst>
      <p:ext uri="{BB962C8B-B14F-4D97-AF65-F5344CB8AC3E}">
        <p14:creationId xmlns:p14="http://schemas.microsoft.com/office/powerpoint/2010/main" val="4071395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sciencedirect.com/topics/medicine-and-dentistry/malocclus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B9E8-9BC0-D747-97A8-D550476F7D2D}"/>
              </a:ext>
            </a:extLst>
          </p:cNvPr>
          <p:cNvSpPr>
            <a:spLocks noGrp="1"/>
          </p:cNvSpPr>
          <p:nvPr>
            <p:ph type="ctrTitle"/>
          </p:nvPr>
        </p:nvSpPr>
        <p:spPr/>
        <p:txBody>
          <a:bodyPr/>
          <a:lstStyle/>
          <a:p>
            <a:r>
              <a:rPr lang="en-GB" dirty="0"/>
              <a:t>Dental terminology</a:t>
            </a:r>
          </a:p>
        </p:txBody>
      </p:sp>
      <p:sp>
        <p:nvSpPr>
          <p:cNvPr id="3" name="Subtitle 2">
            <a:extLst>
              <a:ext uri="{FF2B5EF4-FFF2-40B4-BE49-F238E27FC236}">
                <a16:creationId xmlns:a16="http://schemas.microsoft.com/office/drawing/2014/main" id="{2FF53ED3-9565-7E44-AF96-9E435761B061}"/>
              </a:ext>
            </a:extLst>
          </p:cNvPr>
          <p:cNvSpPr>
            <a:spLocks noGrp="1"/>
          </p:cNvSpPr>
          <p:nvPr>
            <p:ph type="subTitle" idx="1"/>
          </p:nvPr>
        </p:nvSpPr>
        <p:spPr/>
        <p:txBody>
          <a:bodyPr/>
          <a:lstStyle/>
          <a:p>
            <a:r>
              <a:rPr lang="en-GB" dirty="0"/>
              <a:t>Dr Dina </a:t>
            </a:r>
            <a:r>
              <a:rPr lang="en-GB" dirty="0" err="1"/>
              <a:t>Taimeh</a:t>
            </a:r>
            <a:endParaRPr lang="en-GB" dirty="0"/>
          </a:p>
        </p:txBody>
      </p:sp>
    </p:spTree>
    <p:extLst>
      <p:ext uri="{BB962C8B-B14F-4D97-AF65-F5344CB8AC3E}">
        <p14:creationId xmlns:p14="http://schemas.microsoft.com/office/powerpoint/2010/main" val="100398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09FA4-D572-24D6-D9CC-7FF33C28F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D7D86-6722-D194-8686-34C55D63E4A3}"/>
              </a:ext>
            </a:extLst>
          </p:cNvPr>
          <p:cNvSpPr>
            <a:spLocks noGrp="1"/>
          </p:cNvSpPr>
          <p:nvPr>
            <p:ph type="title"/>
          </p:nvPr>
        </p:nvSpPr>
        <p:spPr>
          <a:xfrm>
            <a:off x="562757" y="474129"/>
            <a:ext cx="7729728" cy="1188720"/>
          </a:xfrm>
        </p:spPr>
        <p:txBody>
          <a:bodyPr/>
          <a:lstStyle/>
          <a:p>
            <a:r>
              <a:rPr lang="en-GB" dirty="0"/>
              <a:t>Dental specialities</a:t>
            </a:r>
          </a:p>
        </p:txBody>
      </p:sp>
      <p:sp>
        <p:nvSpPr>
          <p:cNvPr id="3" name="Content Placeholder 2">
            <a:extLst>
              <a:ext uri="{FF2B5EF4-FFF2-40B4-BE49-F238E27FC236}">
                <a16:creationId xmlns:a16="http://schemas.microsoft.com/office/drawing/2014/main" id="{6DE77B84-F694-926D-6961-1CC8BDDDAE9F}"/>
              </a:ext>
            </a:extLst>
          </p:cNvPr>
          <p:cNvSpPr>
            <a:spLocks noGrp="1"/>
          </p:cNvSpPr>
          <p:nvPr>
            <p:ph idx="1"/>
          </p:nvPr>
        </p:nvSpPr>
        <p:spPr>
          <a:xfrm>
            <a:off x="562756" y="2109250"/>
            <a:ext cx="10811097" cy="3101983"/>
          </a:xfrm>
        </p:spPr>
        <p:txBody>
          <a:bodyPr>
            <a:normAutofit/>
          </a:bodyPr>
          <a:lstStyle/>
          <a:p>
            <a:pPr marL="0" indent="0" algn="l" fontAlgn="base">
              <a:buNone/>
            </a:pPr>
            <a:r>
              <a:rPr lang="en-US" sz="2400" b="1" i="0" dirty="0">
                <a:solidFill>
                  <a:srgbClr val="000000"/>
                </a:solidFill>
                <a:effectLst/>
              </a:rPr>
              <a:t>Oral Medicine</a:t>
            </a:r>
            <a:r>
              <a:rPr lang="en-US" sz="2400" b="0" i="0" dirty="0">
                <a:solidFill>
                  <a:srgbClr val="000000"/>
                </a:solidFill>
                <a:effectLst/>
              </a:rPr>
              <a:t> </a:t>
            </a:r>
            <a:r>
              <a:rPr lang="en-GB" sz="2400" b="0" i="0" dirty="0">
                <a:solidFill>
                  <a:srgbClr val="000000"/>
                </a:solidFill>
                <a:effectLst/>
              </a:rPr>
              <a:t>is </a:t>
            </a:r>
            <a:r>
              <a:rPr lang="en-GB" sz="2400" dirty="0"/>
              <a:t>the specialty of dentistry responsible for the oral health care of medically complex patients and for the diagnosis and management of medically related disorders or conditions affecting the oral and maxillofacial region.</a:t>
            </a:r>
          </a:p>
          <a:p>
            <a:pPr marL="0" indent="0" algn="l" fontAlgn="base">
              <a:buNone/>
            </a:pPr>
            <a:endParaRPr lang="en-GB" sz="2400" dirty="0"/>
          </a:p>
          <a:p>
            <a:pPr marL="0" indent="0" algn="l" fontAlgn="base">
              <a:buNone/>
            </a:pPr>
            <a:r>
              <a:rPr lang="en-GB" sz="2400" dirty="0"/>
              <a:t>The diagnosis and nonsurgical management of oral mucosal and salivary gland disease, orofacial pain, and dental treatment of patients with medical disorders.</a:t>
            </a:r>
          </a:p>
        </p:txBody>
      </p:sp>
      <p:pic>
        <p:nvPicPr>
          <p:cNvPr id="5" name="Picture 4" descr="A close-up of a sore&#10;&#10;AI-generated content may be incorrect.">
            <a:extLst>
              <a:ext uri="{FF2B5EF4-FFF2-40B4-BE49-F238E27FC236}">
                <a16:creationId xmlns:a16="http://schemas.microsoft.com/office/drawing/2014/main" id="{C9F11493-D708-D73F-4C8E-A787BF4432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3368" y="4761353"/>
            <a:ext cx="3288632" cy="2192421"/>
          </a:xfrm>
          <a:prstGeom prst="rect">
            <a:avLst/>
          </a:prstGeom>
        </p:spPr>
      </p:pic>
    </p:spTree>
    <p:extLst>
      <p:ext uri="{BB962C8B-B14F-4D97-AF65-F5344CB8AC3E}">
        <p14:creationId xmlns:p14="http://schemas.microsoft.com/office/powerpoint/2010/main" val="1166836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7DC8-BB00-D7E2-CEC0-DCE587475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51600-AA15-F765-EEE6-F9D3B05D86B8}"/>
              </a:ext>
            </a:extLst>
          </p:cNvPr>
          <p:cNvSpPr>
            <a:spLocks noGrp="1"/>
          </p:cNvSpPr>
          <p:nvPr>
            <p:ph type="title"/>
          </p:nvPr>
        </p:nvSpPr>
        <p:spPr>
          <a:xfrm>
            <a:off x="546715" y="359426"/>
            <a:ext cx="7729728" cy="1188720"/>
          </a:xfrm>
        </p:spPr>
        <p:txBody>
          <a:bodyPr/>
          <a:lstStyle/>
          <a:p>
            <a:r>
              <a:rPr lang="en-GB" dirty="0"/>
              <a:t>Dental specialities</a:t>
            </a:r>
          </a:p>
        </p:txBody>
      </p:sp>
      <p:sp>
        <p:nvSpPr>
          <p:cNvPr id="3" name="Content Placeholder 2">
            <a:extLst>
              <a:ext uri="{FF2B5EF4-FFF2-40B4-BE49-F238E27FC236}">
                <a16:creationId xmlns:a16="http://schemas.microsoft.com/office/drawing/2014/main" id="{FAD37219-7F68-E98D-5852-307FAADA0CA8}"/>
              </a:ext>
            </a:extLst>
          </p:cNvPr>
          <p:cNvSpPr>
            <a:spLocks noGrp="1"/>
          </p:cNvSpPr>
          <p:nvPr>
            <p:ph idx="1"/>
          </p:nvPr>
        </p:nvSpPr>
        <p:spPr>
          <a:xfrm>
            <a:off x="546714" y="2114545"/>
            <a:ext cx="9848569" cy="3101983"/>
          </a:xfrm>
        </p:spPr>
        <p:txBody>
          <a:bodyPr>
            <a:normAutofit/>
          </a:bodyPr>
          <a:lstStyle/>
          <a:p>
            <a:pPr marL="0" indent="0" algn="l" fontAlgn="base">
              <a:buNone/>
            </a:pPr>
            <a:r>
              <a:rPr lang="en-US" sz="2800" b="1" i="0" dirty="0">
                <a:solidFill>
                  <a:srgbClr val="000000"/>
                </a:solidFill>
                <a:effectLst/>
              </a:rPr>
              <a:t>Orthodontics </a:t>
            </a:r>
            <a:r>
              <a:rPr lang="en-GB" sz="2800" b="0" i="0" dirty="0">
                <a:solidFill>
                  <a:schemeClr val="tx1"/>
                </a:solidFill>
                <a:effectLst/>
              </a:rPr>
              <a:t>is a specialized dental discipline that focuses on the prevention, diagnosis and treatment of misaligned teeth and jaws, known as </a:t>
            </a:r>
            <a:r>
              <a:rPr lang="en-GB" sz="2800" b="0" i="0" dirty="0">
                <a:solidFill>
                  <a:schemeClr val="tx1"/>
                </a:solidFill>
                <a:effectLst/>
                <a:hlinkClick r:id="rId2" tooltip="Learn more about malocclusion from ScienceDirect's AI-generated Topic Pages">
                  <a:extLst>
                    <a:ext uri="{A12FA001-AC4F-418D-AE19-62706E023703}">
                      <ahyp:hlinkClr xmlns:ahyp="http://schemas.microsoft.com/office/drawing/2018/hyperlinkcolor" val="tx"/>
                    </a:ext>
                  </a:extLst>
                </a:hlinkClick>
              </a:rPr>
              <a:t>malocclusion</a:t>
            </a:r>
            <a:r>
              <a:rPr lang="en-GB" sz="2800" b="0" i="0" dirty="0">
                <a:solidFill>
                  <a:schemeClr val="tx1"/>
                </a:solidFill>
                <a:effectLst/>
              </a:rPr>
              <a:t>.</a:t>
            </a:r>
            <a:endParaRPr lang="en-GB" sz="2800" dirty="0">
              <a:solidFill>
                <a:schemeClr val="tx1"/>
              </a:solidFill>
            </a:endParaRPr>
          </a:p>
        </p:txBody>
      </p:sp>
      <p:pic>
        <p:nvPicPr>
          <p:cNvPr id="5" name="Picture 4" descr="Close up of a person's mouth with braces&#10;&#10;AI-generated content may be incorrect.">
            <a:extLst>
              <a:ext uri="{FF2B5EF4-FFF2-40B4-BE49-F238E27FC236}">
                <a16:creationId xmlns:a16="http://schemas.microsoft.com/office/drawing/2014/main" id="{A0F81D45-A1AA-05E1-513D-1A598CF7DD85}"/>
              </a:ext>
            </a:extLst>
          </p:cNvPr>
          <p:cNvPicPr>
            <a:picLocks noChangeAspect="1"/>
          </p:cNvPicPr>
          <p:nvPr/>
        </p:nvPicPr>
        <p:blipFill>
          <a:blip r:embed="rId3"/>
          <a:stretch>
            <a:fillRect/>
          </a:stretch>
        </p:blipFill>
        <p:spPr>
          <a:xfrm>
            <a:off x="6994359" y="3716442"/>
            <a:ext cx="5197642" cy="3228010"/>
          </a:xfrm>
          <a:prstGeom prst="rect">
            <a:avLst/>
          </a:prstGeom>
        </p:spPr>
      </p:pic>
    </p:spTree>
    <p:extLst>
      <p:ext uri="{BB962C8B-B14F-4D97-AF65-F5344CB8AC3E}">
        <p14:creationId xmlns:p14="http://schemas.microsoft.com/office/powerpoint/2010/main" val="424292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22D28-738A-38CC-34C4-ADF9701BE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385BCB-2D2A-CED7-377B-025A0DAB1DDD}"/>
              </a:ext>
            </a:extLst>
          </p:cNvPr>
          <p:cNvSpPr>
            <a:spLocks noGrp="1"/>
          </p:cNvSpPr>
          <p:nvPr>
            <p:ph type="title"/>
          </p:nvPr>
        </p:nvSpPr>
        <p:spPr>
          <a:xfrm>
            <a:off x="482547" y="427393"/>
            <a:ext cx="7729728" cy="1188720"/>
          </a:xfrm>
        </p:spPr>
        <p:txBody>
          <a:bodyPr/>
          <a:lstStyle/>
          <a:p>
            <a:r>
              <a:rPr lang="en-GB" dirty="0"/>
              <a:t>Dental specialities</a:t>
            </a:r>
          </a:p>
        </p:txBody>
      </p:sp>
      <p:sp>
        <p:nvSpPr>
          <p:cNvPr id="3" name="Content Placeholder 2">
            <a:extLst>
              <a:ext uri="{FF2B5EF4-FFF2-40B4-BE49-F238E27FC236}">
                <a16:creationId xmlns:a16="http://schemas.microsoft.com/office/drawing/2014/main" id="{31FD9744-0E95-572E-5EE6-B9885C3C3AC2}"/>
              </a:ext>
            </a:extLst>
          </p:cNvPr>
          <p:cNvSpPr>
            <a:spLocks noGrp="1"/>
          </p:cNvSpPr>
          <p:nvPr>
            <p:ph idx="1"/>
          </p:nvPr>
        </p:nvSpPr>
        <p:spPr>
          <a:xfrm>
            <a:off x="482547" y="2236991"/>
            <a:ext cx="11244232" cy="3101983"/>
          </a:xfrm>
        </p:spPr>
        <p:txBody>
          <a:bodyPr>
            <a:normAutofit/>
          </a:bodyPr>
          <a:lstStyle/>
          <a:p>
            <a:pPr marL="0" indent="0" algn="l" fontAlgn="base">
              <a:buNone/>
            </a:pPr>
            <a:r>
              <a:rPr lang="en-US" sz="2800" b="1" i="0" dirty="0">
                <a:solidFill>
                  <a:srgbClr val="000000"/>
                </a:solidFill>
                <a:effectLst/>
              </a:rPr>
              <a:t>Pediatric Dentistry</a:t>
            </a:r>
            <a:r>
              <a:rPr lang="en-US" sz="2800" b="0" i="0" dirty="0">
                <a:solidFill>
                  <a:srgbClr val="000000"/>
                </a:solidFill>
                <a:effectLst/>
              </a:rPr>
              <a:t> is an age-defined specialty that provides both primary and comprehensive preventive and therapeutic oral health care for infants and children through adolescence, including those with special health care needs. </a:t>
            </a:r>
            <a:endParaRPr lang="en-GB" sz="2800" dirty="0"/>
          </a:p>
        </p:txBody>
      </p:sp>
      <p:pic>
        <p:nvPicPr>
          <p:cNvPr id="5" name="Picture 4" descr="A child with mouth open holding a tool&#10;&#10;AI-generated content may be incorrect.">
            <a:extLst>
              <a:ext uri="{FF2B5EF4-FFF2-40B4-BE49-F238E27FC236}">
                <a16:creationId xmlns:a16="http://schemas.microsoft.com/office/drawing/2014/main" id="{BEA71CC0-809B-77E4-9CB7-AEBFB33344A4}"/>
              </a:ext>
            </a:extLst>
          </p:cNvPr>
          <p:cNvPicPr>
            <a:picLocks noChangeAspect="1"/>
          </p:cNvPicPr>
          <p:nvPr/>
        </p:nvPicPr>
        <p:blipFill>
          <a:blip r:embed="rId2"/>
          <a:stretch>
            <a:fillRect/>
          </a:stretch>
        </p:blipFill>
        <p:spPr>
          <a:xfrm>
            <a:off x="7587916" y="3794192"/>
            <a:ext cx="4604084" cy="3063808"/>
          </a:xfrm>
          <a:prstGeom prst="rect">
            <a:avLst/>
          </a:prstGeom>
        </p:spPr>
      </p:pic>
    </p:spTree>
    <p:extLst>
      <p:ext uri="{BB962C8B-B14F-4D97-AF65-F5344CB8AC3E}">
        <p14:creationId xmlns:p14="http://schemas.microsoft.com/office/powerpoint/2010/main" val="35768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5FE08-18E7-FCB6-1B02-593477912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82590-509D-493B-6FCA-E2E07C679438}"/>
              </a:ext>
            </a:extLst>
          </p:cNvPr>
          <p:cNvSpPr>
            <a:spLocks noGrp="1"/>
          </p:cNvSpPr>
          <p:nvPr>
            <p:ph type="title"/>
          </p:nvPr>
        </p:nvSpPr>
        <p:spPr>
          <a:xfrm>
            <a:off x="530673" y="387177"/>
            <a:ext cx="7729728" cy="1188720"/>
          </a:xfrm>
        </p:spPr>
        <p:txBody>
          <a:bodyPr/>
          <a:lstStyle/>
          <a:p>
            <a:r>
              <a:rPr lang="en-GB" dirty="0"/>
              <a:t>Dental specialities</a:t>
            </a:r>
          </a:p>
        </p:txBody>
      </p:sp>
      <p:sp>
        <p:nvSpPr>
          <p:cNvPr id="3" name="Content Placeholder 2">
            <a:extLst>
              <a:ext uri="{FF2B5EF4-FFF2-40B4-BE49-F238E27FC236}">
                <a16:creationId xmlns:a16="http://schemas.microsoft.com/office/drawing/2014/main" id="{4B923807-4C85-0028-5884-213D0032D4A3}"/>
              </a:ext>
            </a:extLst>
          </p:cNvPr>
          <p:cNvSpPr>
            <a:spLocks noGrp="1"/>
          </p:cNvSpPr>
          <p:nvPr>
            <p:ph idx="1"/>
          </p:nvPr>
        </p:nvSpPr>
        <p:spPr>
          <a:xfrm>
            <a:off x="530673" y="2041908"/>
            <a:ext cx="10586506" cy="3101983"/>
          </a:xfrm>
        </p:spPr>
        <p:txBody>
          <a:bodyPr>
            <a:normAutofit/>
          </a:bodyPr>
          <a:lstStyle/>
          <a:p>
            <a:pPr marL="0" indent="0" algn="l" fontAlgn="base">
              <a:buNone/>
            </a:pPr>
            <a:r>
              <a:rPr lang="en-US" sz="2800" b="1" i="0" dirty="0">
                <a:solidFill>
                  <a:srgbClr val="000000"/>
                </a:solidFill>
                <a:effectLst/>
              </a:rPr>
              <a:t>Periodontics </a:t>
            </a:r>
            <a:r>
              <a:rPr lang="en-US" sz="2800" b="0" i="0" dirty="0">
                <a:solidFill>
                  <a:srgbClr val="000000"/>
                </a:solidFill>
                <a:effectLst/>
              </a:rPr>
              <a:t>is the specialty of dentistry that encompasses the prevention, diagnosis and treatment of diseases of the supporting and surrounding tissues of the teeth or their substitutes and the maintenance of the health, function and esthetics of these structures and tissues. </a:t>
            </a:r>
            <a:endParaRPr lang="en-GB" sz="2800" dirty="0"/>
          </a:p>
        </p:txBody>
      </p:sp>
      <p:pic>
        <p:nvPicPr>
          <p:cNvPr id="5" name="Picture 4" descr="A collage of teeth and gums&#10;&#10;AI-generated content may be incorrect.">
            <a:extLst>
              <a:ext uri="{FF2B5EF4-FFF2-40B4-BE49-F238E27FC236}">
                <a16:creationId xmlns:a16="http://schemas.microsoft.com/office/drawing/2014/main" id="{DEBB86A2-CCEE-69F9-3357-7935EE7B9B7A}"/>
              </a:ext>
            </a:extLst>
          </p:cNvPr>
          <p:cNvPicPr>
            <a:picLocks noChangeAspect="1"/>
          </p:cNvPicPr>
          <p:nvPr/>
        </p:nvPicPr>
        <p:blipFill>
          <a:blip r:embed="rId2"/>
          <a:stretch>
            <a:fillRect/>
          </a:stretch>
        </p:blipFill>
        <p:spPr>
          <a:xfrm>
            <a:off x="4543425" y="4521982"/>
            <a:ext cx="7648575" cy="2336018"/>
          </a:xfrm>
          <a:prstGeom prst="rect">
            <a:avLst/>
          </a:prstGeom>
        </p:spPr>
      </p:pic>
    </p:spTree>
    <p:extLst>
      <p:ext uri="{BB962C8B-B14F-4D97-AF65-F5344CB8AC3E}">
        <p14:creationId xmlns:p14="http://schemas.microsoft.com/office/powerpoint/2010/main" val="186349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C061F-70F0-9AF2-7B71-D9E96C255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F899C-D90E-B6AC-6F13-E3956DED2A7A}"/>
              </a:ext>
            </a:extLst>
          </p:cNvPr>
          <p:cNvSpPr>
            <a:spLocks noGrp="1"/>
          </p:cNvSpPr>
          <p:nvPr>
            <p:ph type="title"/>
          </p:nvPr>
        </p:nvSpPr>
        <p:spPr>
          <a:xfrm>
            <a:off x="530673" y="523613"/>
            <a:ext cx="7729728" cy="1188720"/>
          </a:xfrm>
        </p:spPr>
        <p:txBody>
          <a:bodyPr/>
          <a:lstStyle/>
          <a:p>
            <a:r>
              <a:rPr lang="en-GB" dirty="0"/>
              <a:t>Dental specialities</a:t>
            </a:r>
          </a:p>
        </p:txBody>
      </p:sp>
      <p:sp>
        <p:nvSpPr>
          <p:cNvPr id="3" name="Content Placeholder 2">
            <a:extLst>
              <a:ext uri="{FF2B5EF4-FFF2-40B4-BE49-F238E27FC236}">
                <a16:creationId xmlns:a16="http://schemas.microsoft.com/office/drawing/2014/main" id="{687A97F5-CAEF-6C73-3942-C3693E8DDE1F}"/>
              </a:ext>
            </a:extLst>
          </p:cNvPr>
          <p:cNvSpPr>
            <a:spLocks noGrp="1"/>
          </p:cNvSpPr>
          <p:nvPr>
            <p:ph idx="1"/>
          </p:nvPr>
        </p:nvSpPr>
        <p:spPr>
          <a:xfrm>
            <a:off x="530672" y="2124697"/>
            <a:ext cx="11003601" cy="3101983"/>
          </a:xfrm>
        </p:spPr>
        <p:txBody>
          <a:bodyPr>
            <a:normAutofit/>
          </a:bodyPr>
          <a:lstStyle/>
          <a:p>
            <a:pPr marL="0" indent="0" algn="l" fontAlgn="base">
              <a:buNone/>
            </a:pPr>
            <a:r>
              <a:rPr lang="en-US" sz="2800" b="1" i="0" dirty="0">
                <a:solidFill>
                  <a:srgbClr val="000000"/>
                </a:solidFill>
                <a:effectLst/>
              </a:rPr>
              <a:t>Prosthodontics</a:t>
            </a:r>
            <a:r>
              <a:rPr lang="en-GB" sz="2800" b="0" i="0" dirty="0">
                <a:solidFill>
                  <a:srgbClr val="474747"/>
                </a:solidFill>
                <a:effectLst/>
                <a:latin typeface="Arial" panose="020B0604020202020204" pitchFamily="34" charset="0"/>
              </a:rPr>
              <a:t> </a:t>
            </a:r>
            <a:r>
              <a:rPr lang="en-GB" sz="2800" b="0" i="0" dirty="0">
                <a:solidFill>
                  <a:schemeClr val="tx1"/>
                </a:solidFill>
                <a:effectLst/>
              </a:rPr>
              <a:t>is one of the branches of dentistry that deals with the replacement of missing teeth and the associated soft and hard tissues by prostheses.</a:t>
            </a:r>
            <a:endParaRPr lang="en-GB" sz="2800" dirty="0">
              <a:solidFill>
                <a:schemeClr val="tx1"/>
              </a:solidFill>
            </a:endParaRPr>
          </a:p>
        </p:txBody>
      </p:sp>
      <p:pic>
        <p:nvPicPr>
          <p:cNvPr id="5" name="Picture 4" descr="A collage of a person's teeth&#10;&#10;AI-generated content may be incorrect.">
            <a:extLst>
              <a:ext uri="{FF2B5EF4-FFF2-40B4-BE49-F238E27FC236}">
                <a16:creationId xmlns:a16="http://schemas.microsoft.com/office/drawing/2014/main" id="{58B1E57E-0DAB-B5D5-34A0-D79C865B7B11}"/>
              </a:ext>
            </a:extLst>
          </p:cNvPr>
          <p:cNvPicPr>
            <a:picLocks noChangeAspect="1"/>
          </p:cNvPicPr>
          <p:nvPr/>
        </p:nvPicPr>
        <p:blipFill>
          <a:blip r:embed="rId2"/>
          <a:stretch>
            <a:fillRect/>
          </a:stretch>
        </p:blipFill>
        <p:spPr>
          <a:xfrm>
            <a:off x="4600575" y="4301302"/>
            <a:ext cx="7591425" cy="2556698"/>
          </a:xfrm>
          <a:prstGeom prst="rect">
            <a:avLst/>
          </a:prstGeom>
        </p:spPr>
      </p:pic>
    </p:spTree>
    <p:extLst>
      <p:ext uri="{BB962C8B-B14F-4D97-AF65-F5344CB8AC3E}">
        <p14:creationId xmlns:p14="http://schemas.microsoft.com/office/powerpoint/2010/main" val="94941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19B1E-0CB6-9EAB-8149-594181FA4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7DD2D-8684-E4E5-C9C2-D09332BA5CFF}"/>
              </a:ext>
            </a:extLst>
          </p:cNvPr>
          <p:cNvSpPr>
            <a:spLocks noGrp="1"/>
          </p:cNvSpPr>
          <p:nvPr>
            <p:ph type="title"/>
          </p:nvPr>
        </p:nvSpPr>
        <p:spPr>
          <a:xfrm>
            <a:off x="610884" y="523613"/>
            <a:ext cx="7729728" cy="1188720"/>
          </a:xfrm>
        </p:spPr>
        <p:txBody>
          <a:bodyPr/>
          <a:lstStyle/>
          <a:p>
            <a:r>
              <a:rPr lang="en-GB" dirty="0"/>
              <a:t>Dental specialities</a:t>
            </a:r>
          </a:p>
        </p:txBody>
      </p:sp>
      <p:sp>
        <p:nvSpPr>
          <p:cNvPr id="3" name="Content Placeholder 2">
            <a:extLst>
              <a:ext uri="{FF2B5EF4-FFF2-40B4-BE49-F238E27FC236}">
                <a16:creationId xmlns:a16="http://schemas.microsoft.com/office/drawing/2014/main" id="{AFACC247-4F79-AB18-C8DF-33ED984A7217}"/>
              </a:ext>
            </a:extLst>
          </p:cNvPr>
          <p:cNvSpPr>
            <a:spLocks noGrp="1"/>
          </p:cNvSpPr>
          <p:nvPr>
            <p:ph idx="1"/>
          </p:nvPr>
        </p:nvSpPr>
        <p:spPr>
          <a:xfrm>
            <a:off x="610883" y="2413454"/>
            <a:ext cx="10506295" cy="3101983"/>
          </a:xfrm>
        </p:spPr>
        <p:txBody>
          <a:bodyPr>
            <a:normAutofit/>
          </a:bodyPr>
          <a:lstStyle/>
          <a:p>
            <a:pPr marL="0" indent="0" algn="l" fontAlgn="base">
              <a:buNone/>
            </a:pPr>
            <a:r>
              <a:rPr lang="en-US" sz="2800" b="1" i="0" dirty="0">
                <a:solidFill>
                  <a:srgbClr val="000000"/>
                </a:solidFill>
                <a:effectLst/>
              </a:rPr>
              <a:t>Oral and Maxillofacial Pathology</a:t>
            </a:r>
            <a:r>
              <a:rPr lang="en-US" sz="2800" b="0" i="0" dirty="0">
                <a:solidFill>
                  <a:srgbClr val="000000"/>
                </a:solidFill>
                <a:effectLst/>
              </a:rPr>
              <a:t> is the specialty of dentistry and discipline of pathology that deals with the nature, identification, and management of diseases affecting the oral and maxillofacial regions. It is a science that investigates the causes, processes, and effects of these diseases. </a:t>
            </a:r>
            <a:endParaRPr lang="en-GB" sz="2800" dirty="0"/>
          </a:p>
        </p:txBody>
      </p:sp>
    </p:spTree>
    <p:extLst>
      <p:ext uri="{BB962C8B-B14F-4D97-AF65-F5344CB8AC3E}">
        <p14:creationId xmlns:p14="http://schemas.microsoft.com/office/powerpoint/2010/main" val="240974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10F9-7FE8-CE4E-A7DF-652A60DBE865}"/>
              </a:ext>
            </a:extLst>
          </p:cNvPr>
          <p:cNvSpPr>
            <a:spLocks noGrp="1"/>
          </p:cNvSpPr>
          <p:nvPr>
            <p:ph type="title"/>
          </p:nvPr>
        </p:nvSpPr>
        <p:spPr>
          <a:xfrm>
            <a:off x="594841" y="397685"/>
            <a:ext cx="8998338" cy="1188720"/>
          </a:xfrm>
        </p:spPr>
        <p:txBody>
          <a:bodyPr>
            <a:normAutofit/>
          </a:bodyPr>
          <a:lstStyle/>
          <a:p>
            <a:r>
              <a:rPr lang="en-US" b="1" dirty="0"/>
              <a:t>Types of Teeth and Their Function</a:t>
            </a:r>
            <a:endParaRPr lang="en-GB" dirty="0"/>
          </a:p>
        </p:txBody>
      </p:sp>
      <p:sp>
        <p:nvSpPr>
          <p:cNvPr id="3" name="Content Placeholder 2">
            <a:extLst>
              <a:ext uri="{FF2B5EF4-FFF2-40B4-BE49-F238E27FC236}">
                <a16:creationId xmlns:a16="http://schemas.microsoft.com/office/drawing/2014/main" id="{BF8C5459-57E5-114A-804B-484C79C50E3C}"/>
              </a:ext>
            </a:extLst>
          </p:cNvPr>
          <p:cNvSpPr>
            <a:spLocks noGrp="1"/>
          </p:cNvSpPr>
          <p:nvPr>
            <p:ph idx="1"/>
          </p:nvPr>
        </p:nvSpPr>
        <p:spPr>
          <a:xfrm>
            <a:off x="594841" y="2140739"/>
            <a:ext cx="7729728" cy="3101983"/>
          </a:xfrm>
        </p:spPr>
        <p:txBody>
          <a:bodyPr>
            <a:normAutofit/>
          </a:bodyPr>
          <a:lstStyle/>
          <a:p>
            <a:r>
              <a:rPr lang="en-US" sz="2400" dirty="0">
                <a:solidFill>
                  <a:schemeClr val="tx1"/>
                </a:solidFill>
              </a:rPr>
              <a:t>Incisors: used for cutting food.</a:t>
            </a:r>
          </a:p>
          <a:p>
            <a:r>
              <a:rPr lang="en-US" sz="2400" dirty="0">
                <a:solidFill>
                  <a:schemeClr val="tx1"/>
                </a:solidFill>
              </a:rPr>
              <a:t>Canines: sharp teeth designed for tearing food.</a:t>
            </a:r>
          </a:p>
          <a:p>
            <a:r>
              <a:rPr lang="en-US" sz="2400" dirty="0">
                <a:solidFill>
                  <a:schemeClr val="tx1"/>
                </a:solidFill>
              </a:rPr>
              <a:t>Premolars (bicuspids): assist in grinding and tearing food.</a:t>
            </a:r>
          </a:p>
          <a:p>
            <a:r>
              <a:rPr lang="en-US" sz="2400" dirty="0">
                <a:solidFill>
                  <a:schemeClr val="tx1"/>
                </a:solidFill>
              </a:rPr>
              <a:t>Molars: used for grinding food into smaller particles.</a:t>
            </a:r>
            <a:endParaRPr lang="en-GB" sz="2400" dirty="0">
              <a:solidFill>
                <a:schemeClr val="tx1"/>
              </a:solidFill>
            </a:endParaRPr>
          </a:p>
        </p:txBody>
      </p:sp>
      <p:pic>
        <p:nvPicPr>
          <p:cNvPr id="8" name="Picture 7" descr="A diagram of different types of teeth&#10;&#10;AI-generated content may be incorrect.">
            <a:extLst>
              <a:ext uri="{FF2B5EF4-FFF2-40B4-BE49-F238E27FC236}">
                <a16:creationId xmlns:a16="http://schemas.microsoft.com/office/drawing/2014/main" id="{98BDC6A4-3A6A-9929-E5DA-A096254EFA4D}"/>
              </a:ext>
            </a:extLst>
          </p:cNvPr>
          <p:cNvPicPr>
            <a:picLocks noChangeAspect="1"/>
          </p:cNvPicPr>
          <p:nvPr/>
        </p:nvPicPr>
        <p:blipFill>
          <a:blip r:embed="rId3"/>
          <a:stretch>
            <a:fillRect/>
          </a:stretch>
        </p:blipFill>
        <p:spPr>
          <a:xfrm>
            <a:off x="7795544" y="3932299"/>
            <a:ext cx="4510088" cy="3001258"/>
          </a:xfrm>
          <a:prstGeom prst="rect">
            <a:avLst/>
          </a:prstGeom>
        </p:spPr>
      </p:pic>
    </p:spTree>
    <p:extLst>
      <p:ext uri="{BB962C8B-B14F-4D97-AF65-F5344CB8AC3E}">
        <p14:creationId xmlns:p14="http://schemas.microsoft.com/office/powerpoint/2010/main" val="146189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9A04-F695-F048-9480-92AA3C66856B}"/>
              </a:ext>
            </a:extLst>
          </p:cNvPr>
          <p:cNvSpPr>
            <a:spLocks noGrp="1"/>
          </p:cNvSpPr>
          <p:nvPr>
            <p:ph type="title"/>
          </p:nvPr>
        </p:nvSpPr>
        <p:spPr>
          <a:xfrm>
            <a:off x="578799" y="523613"/>
            <a:ext cx="9062506" cy="1188720"/>
          </a:xfrm>
        </p:spPr>
        <p:txBody>
          <a:bodyPr>
            <a:normAutofit/>
          </a:bodyPr>
          <a:lstStyle/>
          <a:p>
            <a:r>
              <a:rPr lang="en-US" b="1" dirty="0"/>
              <a:t>Common Dental Procedures and Terms</a:t>
            </a:r>
            <a:endParaRPr lang="en-GB" dirty="0"/>
          </a:p>
        </p:txBody>
      </p:sp>
      <p:sp>
        <p:nvSpPr>
          <p:cNvPr id="3" name="Content Placeholder 2">
            <a:extLst>
              <a:ext uri="{FF2B5EF4-FFF2-40B4-BE49-F238E27FC236}">
                <a16:creationId xmlns:a16="http://schemas.microsoft.com/office/drawing/2014/main" id="{851B7CB8-6DF1-A248-823C-A29778C3BC1C}"/>
              </a:ext>
            </a:extLst>
          </p:cNvPr>
          <p:cNvSpPr>
            <a:spLocks noGrp="1"/>
          </p:cNvSpPr>
          <p:nvPr>
            <p:ph idx="1"/>
          </p:nvPr>
        </p:nvSpPr>
        <p:spPr>
          <a:xfrm>
            <a:off x="578799" y="2477623"/>
            <a:ext cx="9960864" cy="3101983"/>
          </a:xfrm>
        </p:spPr>
        <p:txBody>
          <a:bodyPr/>
          <a:lstStyle/>
          <a:p>
            <a:pPr>
              <a:buFont typeface="Arial" panose="020B0604020202020204" pitchFamily="34" charset="0"/>
              <a:buChar char="•"/>
            </a:pPr>
            <a:r>
              <a:rPr lang="en-US" sz="2800" b="1" dirty="0"/>
              <a:t>Extraction:</a:t>
            </a:r>
            <a:r>
              <a:rPr lang="en-US" sz="2800" dirty="0"/>
              <a:t> Removal of a tooth.</a:t>
            </a:r>
          </a:p>
          <a:p>
            <a:pPr>
              <a:buFont typeface="Arial" panose="020B0604020202020204" pitchFamily="34" charset="0"/>
              <a:buChar char="•"/>
            </a:pPr>
            <a:endParaRPr lang="en-US" sz="2800" dirty="0"/>
          </a:p>
          <a:p>
            <a:pPr marL="0" indent="0">
              <a:buNone/>
            </a:pPr>
            <a:endParaRPr lang="en-US" sz="2800" dirty="0"/>
          </a:p>
          <a:p>
            <a:r>
              <a:rPr lang="en-US" sz="2800" b="1" dirty="0"/>
              <a:t>Restorations:</a:t>
            </a:r>
            <a:r>
              <a:rPr lang="en-US" sz="2800" dirty="0"/>
              <a:t> Procedures like fillings to repair decayed or damaged teeth</a:t>
            </a:r>
            <a:r>
              <a:rPr lang="en-US" dirty="0"/>
              <a:t>.</a:t>
            </a:r>
          </a:p>
          <a:p>
            <a:endParaRPr lang="en-GB" dirty="0"/>
          </a:p>
        </p:txBody>
      </p:sp>
    </p:spTree>
    <p:extLst>
      <p:ext uri="{BB962C8B-B14F-4D97-AF65-F5344CB8AC3E}">
        <p14:creationId xmlns:p14="http://schemas.microsoft.com/office/powerpoint/2010/main" val="56268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040D-04F2-BB64-4038-6B905186BEC2}"/>
              </a:ext>
            </a:extLst>
          </p:cNvPr>
          <p:cNvSpPr>
            <a:spLocks noGrp="1"/>
          </p:cNvSpPr>
          <p:nvPr>
            <p:ph type="title"/>
          </p:nvPr>
        </p:nvSpPr>
        <p:spPr>
          <a:xfrm>
            <a:off x="610883" y="422280"/>
            <a:ext cx="8404780" cy="1188720"/>
          </a:xfrm>
        </p:spPr>
        <p:txBody>
          <a:bodyPr>
            <a:normAutofit/>
          </a:bodyPr>
          <a:lstStyle/>
          <a:p>
            <a:r>
              <a:rPr lang="en-US" b="1" dirty="0">
                <a:latin typeface="+mn-lt"/>
              </a:rPr>
              <a:t>Dental Materials terms</a:t>
            </a:r>
            <a:endParaRPr lang="en-US" dirty="0"/>
          </a:p>
        </p:txBody>
      </p:sp>
      <p:sp>
        <p:nvSpPr>
          <p:cNvPr id="3" name="Content Placeholder 2">
            <a:extLst>
              <a:ext uri="{FF2B5EF4-FFF2-40B4-BE49-F238E27FC236}">
                <a16:creationId xmlns:a16="http://schemas.microsoft.com/office/drawing/2014/main" id="{CCBA194C-29FE-103D-3508-665851433086}"/>
              </a:ext>
            </a:extLst>
          </p:cNvPr>
          <p:cNvSpPr>
            <a:spLocks noGrp="1"/>
          </p:cNvSpPr>
          <p:nvPr>
            <p:ph idx="1"/>
          </p:nvPr>
        </p:nvSpPr>
        <p:spPr>
          <a:xfrm>
            <a:off x="610883" y="2151055"/>
            <a:ext cx="9864612" cy="3101983"/>
          </a:xfrm>
        </p:spPr>
        <p:txBody>
          <a:bodyPr>
            <a:normAutofit/>
          </a:bodyPr>
          <a:lstStyle/>
          <a:p>
            <a:pPr>
              <a:buFont typeface="Arial" panose="020B0604020202020204" pitchFamily="34" charset="0"/>
              <a:buChar char="•"/>
            </a:pPr>
            <a:r>
              <a:rPr lang="en-US" sz="2800" b="1" dirty="0"/>
              <a:t>Amalgam:</a:t>
            </a:r>
            <a:r>
              <a:rPr lang="en-US" sz="2800" dirty="0"/>
              <a:t> A silver-colored dental filling material made of a combination of metals.</a:t>
            </a:r>
          </a:p>
          <a:p>
            <a:pPr>
              <a:buFont typeface="Arial" panose="020B0604020202020204" pitchFamily="34" charset="0"/>
              <a:buChar char="•"/>
            </a:pPr>
            <a:r>
              <a:rPr lang="en-US" sz="2800" b="1" dirty="0"/>
              <a:t>Composite Resin:</a:t>
            </a:r>
            <a:r>
              <a:rPr lang="en-US" sz="2800" dirty="0"/>
              <a:t> A tooth-colored filling material used for restorations.</a:t>
            </a:r>
          </a:p>
          <a:p>
            <a:pPr marL="0" indent="0">
              <a:buNone/>
            </a:pPr>
            <a:endParaRPr lang="en-US" dirty="0"/>
          </a:p>
          <a:p>
            <a:endParaRPr lang="en-US" dirty="0"/>
          </a:p>
        </p:txBody>
      </p:sp>
      <p:pic>
        <p:nvPicPr>
          <p:cNvPr id="5" name="Picture 4" descr="Close-up of teeth&#10;&#10;AI-generated content may be incorrect.">
            <a:extLst>
              <a:ext uri="{FF2B5EF4-FFF2-40B4-BE49-F238E27FC236}">
                <a16:creationId xmlns:a16="http://schemas.microsoft.com/office/drawing/2014/main" id="{0169046F-1217-6370-9897-C6B91B4BD475}"/>
              </a:ext>
            </a:extLst>
          </p:cNvPr>
          <p:cNvPicPr>
            <a:picLocks noChangeAspect="1"/>
          </p:cNvPicPr>
          <p:nvPr/>
        </p:nvPicPr>
        <p:blipFill>
          <a:blip r:embed="rId2"/>
          <a:stretch>
            <a:fillRect/>
          </a:stretch>
        </p:blipFill>
        <p:spPr>
          <a:xfrm>
            <a:off x="6312108" y="4373985"/>
            <a:ext cx="3316288" cy="2484015"/>
          </a:xfrm>
          <a:prstGeom prst="rect">
            <a:avLst/>
          </a:prstGeom>
        </p:spPr>
      </p:pic>
      <p:pic>
        <p:nvPicPr>
          <p:cNvPr id="7" name="Picture 6" descr="Close-up of a person's teeth&#10;&#10;AI-generated content may be incorrect.">
            <a:extLst>
              <a:ext uri="{FF2B5EF4-FFF2-40B4-BE49-F238E27FC236}">
                <a16:creationId xmlns:a16="http://schemas.microsoft.com/office/drawing/2014/main" id="{978EFE96-00B0-14C7-82E2-65B3B83691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6505" y="4354512"/>
            <a:ext cx="3085461" cy="2503488"/>
          </a:xfrm>
          <a:prstGeom prst="rect">
            <a:avLst/>
          </a:prstGeom>
        </p:spPr>
      </p:pic>
    </p:spTree>
    <p:extLst>
      <p:ext uri="{BB962C8B-B14F-4D97-AF65-F5344CB8AC3E}">
        <p14:creationId xmlns:p14="http://schemas.microsoft.com/office/powerpoint/2010/main" val="129553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092EE-A427-3D6F-B422-4F076382A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9B13F-4AD5-68DA-3D35-888BFE88A66C}"/>
              </a:ext>
            </a:extLst>
          </p:cNvPr>
          <p:cNvSpPr>
            <a:spLocks noGrp="1"/>
          </p:cNvSpPr>
          <p:nvPr>
            <p:ph type="title"/>
          </p:nvPr>
        </p:nvSpPr>
        <p:spPr>
          <a:xfrm>
            <a:off x="719170" y="396979"/>
            <a:ext cx="7729728" cy="1188720"/>
          </a:xfrm>
        </p:spPr>
        <p:txBody>
          <a:bodyPr>
            <a:normAutofit/>
          </a:bodyPr>
          <a:lstStyle/>
          <a:p>
            <a:r>
              <a:rPr lang="en-US" b="1" dirty="0">
                <a:latin typeface="+mn-lt"/>
              </a:rPr>
              <a:t>Dental Materials terms</a:t>
            </a:r>
            <a:endParaRPr lang="en-US" dirty="0"/>
          </a:p>
        </p:txBody>
      </p:sp>
      <p:sp>
        <p:nvSpPr>
          <p:cNvPr id="3" name="Content Placeholder 2">
            <a:extLst>
              <a:ext uri="{FF2B5EF4-FFF2-40B4-BE49-F238E27FC236}">
                <a16:creationId xmlns:a16="http://schemas.microsoft.com/office/drawing/2014/main" id="{8E798B7F-0B70-FF47-B460-5B3E5BF340C2}"/>
              </a:ext>
            </a:extLst>
          </p:cNvPr>
          <p:cNvSpPr>
            <a:spLocks noGrp="1"/>
          </p:cNvSpPr>
          <p:nvPr>
            <p:ph idx="1"/>
          </p:nvPr>
        </p:nvSpPr>
        <p:spPr>
          <a:xfrm>
            <a:off x="478538" y="2172823"/>
            <a:ext cx="10205504" cy="3101983"/>
          </a:xfrm>
        </p:spPr>
        <p:txBody>
          <a:bodyPr>
            <a:normAutofit/>
          </a:bodyPr>
          <a:lstStyle/>
          <a:p>
            <a:pPr>
              <a:buFont typeface="Arial" panose="020B0604020202020204" pitchFamily="34" charset="0"/>
              <a:buChar char="•"/>
            </a:pPr>
            <a:r>
              <a:rPr lang="en-US" sz="2800" b="1" dirty="0"/>
              <a:t>Impression:</a:t>
            </a:r>
            <a:r>
              <a:rPr lang="en-US" sz="2800" dirty="0"/>
              <a:t> A mold taken of the teeth and oral structures for making restorations or appliances.</a:t>
            </a:r>
          </a:p>
          <a:p>
            <a:endParaRPr lang="en-US" dirty="0"/>
          </a:p>
        </p:txBody>
      </p:sp>
      <p:pic>
        <p:nvPicPr>
          <p:cNvPr id="9" name="Picture 8" descr="A person in blue gloves holding a blue object&#10;&#10;AI-generated content may be incorrect.">
            <a:extLst>
              <a:ext uri="{FF2B5EF4-FFF2-40B4-BE49-F238E27FC236}">
                <a16:creationId xmlns:a16="http://schemas.microsoft.com/office/drawing/2014/main" id="{6D7B2850-A8F9-980A-F3F4-57D69E6A8AC4}"/>
              </a:ext>
            </a:extLst>
          </p:cNvPr>
          <p:cNvPicPr>
            <a:picLocks noChangeAspect="1"/>
          </p:cNvPicPr>
          <p:nvPr/>
        </p:nvPicPr>
        <p:blipFill>
          <a:blip r:embed="rId2"/>
          <a:stretch>
            <a:fillRect/>
          </a:stretch>
        </p:blipFill>
        <p:spPr>
          <a:xfrm>
            <a:off x="5406189" y="4535792"/>
            <a:ext cx="3489657" cy="2322208"/>
          </a:xfrm>
          <a:prstGeom prst="rect">
            <a:avLst/>
          </a:prstGeom>
        </p:spPr>
      </p:pic>
      <p:pic>
        <p:nvPicPr>
          <p:cNvPr id="11" name="Picture 10" descr="A person eating ice cream from a spoon&#10;&#10;AI-generated content may be incorrect.">
            <a:extLst>
              <a:ext uri="{FF2B5EF4-FFF2-40B4-BE49-F238E27FC236}">
                <a16:creationId xmlns:a16="http://schemas.microsoft.com/office/drawing/2014/main" id="{D9EBF525-D5E1-CBCA-42E6-2C75C2758D93}"/>
              </a:ext>
            </a:extLst>
          </p:cNvPr>
          <p:cNvPicPr>
            <a:picLocks noChangeAspect="1"/>
          </p:cNvPicPr>
          <p:nvPr/>
        </p:nvPicPr>
        <p:blipFill>
          <a:blip r:embed="rId3"/>
          <a:stretch>
            <a:fillRect/>
          </a:stretch>
        </p:blipFill>
        <p:spPr>
          <a:xfrm>
            <a:off x="853745" y="4535792"/>
            <a:ext cx="3489657" cy="2322208"/>
          </a:xfrm>
          <a:prstGeom prst="rect">
            <a:avLst/>
          </a:prstGeom>
        </p:spPr>
      </p:pic>
    </p:spTree>
    <p:extLst>
      <p:ext uri="{BB962C8B-B14F-4D97-AF65-F5344CB8AC3E}">
        <p14:creationId xmlns:p14="http://schemas.microsoft.com/office/powerpoint/2010/main" val="361126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FF31-7E86-CB42-B2FC-07E13C47231C}"/>
              </a:ext>
            </a:extLst>
          </p:cNvPr>
          <p:cNvSpPr>
            <a:spLocks noGrp="1"/>
          </p:cNvSpPr>
          <p:nvPr>
            <p:ph type="title"/>
          </p:nvPr>
        </p:nvSpPr>
        <p:spPr>
          <a:xfrm>
            <a:off x="626925" y="523613"/>
            <a:ext cx="7729728" cy="1188720"/>
          </a:xfrm>
        </p:spPr>
        <p:txBody>
          <a:bodyPr/>
          <a:lstStyle/>
          <a:p>
            <a:r>
              <a:rPr lang="en-GB" dirty="0"/>
              <a:t>Dental terminology</a:t>
            </a:r>
          </a:p>
        </p:txBody>
      </p:sp>
      <p:sp>
        <p:nvSpPr>
          <p:cNvPr id="3" name="Content Placeholder 2">
            <a:extLst>
              <a:ext uri="{FF2B5EF4-FFF2-40B4-BE49-F238E27FC236}">
                <a16:creationId xmlns:a16="http://schemas.microsoft.com/office/drawing/2014/main" id="{10B1A5DB-916B-DF40-B188-2D8BBE1E7A30}"/>
              </a:ext>
            </a:extLst>
          </p:cNvPr>
          <p:cNvSpPr>
            <a:spLocks noGrp="1"/>
          </p:cNvSpPr>
          <p:nvPr>
            <p:ph idx="1"/>
          </p:nvPr>
        </p:nvSpPr>
        <p:spPr>
          <a:xfrm>
            <a:off x="626924" y="2493665"/>
            <a:ext cx="9800443" cy="3101983"/>
          </a:xfrm>
        </p:spPr>
        <p:txBody>
          <a:bodyPr/>
          <a:lstStyle/>
          <a:p>
            <a:r>
              <a:rPr lang="en-GB" sz="3200" dirty="0"/>
              <a:t>Maintaining communication between dentists and staff</a:t>
            </a:r>
          </a:p>
          <a:p>
            <a:r>
              <a:rPr lang="en-GB" sz="3200" dirty="0"/>
              <a:t>Designing and executing treatment plans</a:t>
            </a:r>
          </a:p>
          <a:p>
            <a:r>
              <a:rPr lang="en-GB" sz="3200" dirty="0"/>
              <a:t>Maintaining patients records</a:t>
            </a:r>
          </a:p>
          <a:p>
            <a:endParaRPr lang="en-GB" dirty="0"/>
          </a:p>
        </p:txBody>
      </p:sp>
    </p:spTree>
    <p:extLst>
      <p:ext uri="{BB962C8B-B14F-4D97-AF65-F5344CB8AC3E}">
        <p14:creationId xmlns:p14="http://schemas.microsoft.com/office/powerpoint/2010/main" val="296712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FDA49-2E8E-3ECE-3CD6-BF54888A2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D8EBA-52F4-5C1F-8976-6AE83B7959CE}"/>
              </a:ext>
            </a:extLst>
          </p:cNvPr>
          <p:cNvSpPr>
            <a:spLocks noGrp="1"/>
          </p:cNvSpPr>
          <p:nvPr>
            <p:ph type="title"/>
          </p:nvPr>
        </p:nvSpPr>
        <p:spPr>
          <a:xfrm>
            <a:off x="723179" y="480700"/>
            <a:ext cx="7729728" cy="1188720"/>
          </a:xfrm>
        </p:spPr>
        <p:txBody>
          <a:bodyPr>
            <a:normAutofit/>
          </a:bodyPr>
          <a:lstStyle/>
          <a:p>
            <a:r>
              <a:rPr lang="en-US" b="1" dirty="0">
                <a:latin typeface="+mn-lt"/>
              </a:rPr>
              <a:t>Dental Materials terms</a:t>
            </a:r>
            <a:endParaRPr lang="en-US" dirty="0">
              <a:latin typeface="+mn-lt"/>
            </a:endParaRPr>
          </a:p>
        </p:txBody>
      </p:sp>
      <p:sp>
        <p:nvSpPr>
          <p:cNvPr id="3" name="Content Placeholder 2">
            <a:extLst>
              <a:ext uri="{FF2B5EF4-FFF2-40B4-BE49-F238E27FC236}">
                <a16:creationId xmlns:a16="http://schemas.microsoft.com/office/drawing/2014/main" id="{D706FC74-0964-D014-AAC9-FF262CAA564C}"/>
              </a:ext>
            </a:extLst>
          </p:cNvPr>
          <p:cNvSpPr>
            <a:spLocks noGrp="1"/>
          </p:cNvSpPr>
          <p:nvPr>
            <p:ph idx="1"/>
          </p:nvPr>
        </p:nvSpPr>
        <p:spPr>
          <a:xfrm>
            <a:off x="723178" y="2146467"/>
            <a:ext cx="11196105" cy="2200943"/>
          </a:xfrm>
        </p:spPr>
        <p:txBody>
          <a:bodyPr>
            <a:normAutofit/>
          </a:bodyPr>
          <a:lstStyle/>
          <a:p>
            <a:pPr>
              <a:buFont typeface="Arial" panose="020B0604020202020204" pitchFamily="34" charset="0"/>
              <a:buChar char="•"/>
            </a:pPr>
            <a:r>
              <a:rPr lang="en-US" sz="2800" b="1" dirty="0">
                <a:solidFill>
                  <a:schemeClr val="tx1"/>
                </a:solidFill>
              </a:rPr>
              <a:t>Crown:</a:t>
            </a:r>
            <a:r>
              <a:rPr lang="en-US" sz="2800" dirty="0">
                <a:solidFill>
                  <a:schemeClr val="tx1"/>
                </a:solidFill>
              </a:rPr>
              <a:t> A cap placed over a tooth to restore its shape and function.</a:t>
            </a:r>
          </a:p>
          <a:p>
            <a:pPr>
              <a:buFont typeface="Arial" panose="020B0604020202020204" pitchFamily="34" charset="0"/>
              <a:buChar char="•"/>
            </a:pPr>
            <a:r>
              <a:rPr lang="en-US" sz="2800" b="1" dirty="0">
                <a:solidFill>
                  <a:schemeClr val="tx1"/>
                </a:solidFill>
              </a:rPr>
              <a:t>Bridge:</a:t>
            </a:r>
            <a:r>
              <a:rPr lang="en-US" sz="2800" dirty="0">
                <a:solidFill>
                  <a:schemeClr val="tx1"/>
                </a:solidFill>
              </a:rPr>
              <a:t> A dental prosthesis used to replace one or more missing teeth by anchoring to adjacent teeth.</a:t>
            </a:r>
          </a:p>
          <a:p>
            <a:pPr>
              <a:buFont typeface="Arial" panose="020B0604020202020204" pitchFamily="34" charset="0"/>
              <a:buChar char="•"/>
            </a:pPr>
            <a:r>
              <a:rPr lang="en-US" sz="2800" b="1" dirty="0">
                <a:solidFill>
                  <a:schemeClr val="tx1"/>
                </a:solidFill>
              </a:rPr>
              <a:t>Denture:</a:t>
            </a:r>
            <a:r>
              <a:rPr lang="en-US" sz="2800" dirty="0">
                <a:solidFill>
                  <a:schemeClr val="tx1"/>
                </a:solidFill>
              </a:rPr>
              <a:t> A removable prosthetic device replacing multiple missing teeth.</a:t>
            </a:r>
          </a:p>
          <a:p>
            <a:endParaRPr lang="en-US" dirty="0"/>
          </a:p>
        </p:txBody>
      </p:sp>
      <p:pic>
        <p:nvPicPr>
          <p:cNvPr id="5" name="Picture 4" descr="A diagram of a human teeth&#10;&#10;AI-generated content may be incorrect.">
            <a:extLst>
              <a:ext uri="{FF2B5EF4-FFF2-40B4-BE49-F238E27FC236}">
                <a16:creationId xmlns:a16="http://schemas.microsoft.com/office/drawing/2014/main" id="{609F6472-C820-A00D-4754-50D4DF2ACB77}"/>
              </a:ext>
            </a:extLst>
          </p:cNvPr>
          <p:cNvPicPr>
            <a:picLocks noChangeAspect="1"/>
          </p:cNvPicPr>
          <p:nvPr/>
        </p:nvPicPr>
        <p:blipFill>
          <a:blip r:embed="rId2"/>
          <a:stretch>
            <a:fillRect/>
          </a:stretch>
        </p:blipFill>
        <p:spPr>
          <a:xfrm>
            <a:off x="6120467" y="4395498"/>
            <a:ext cx="4956175" cy="2462502"/>
          </a:xfrm>
          <a:prstGeom prst="rect">
            <a:avLst/>
          </a:prstGeom>
        </p:spPr>
      </p:pic>
      <p:pic>
        <p:nvPicPr>
          <p:cNvPr id="4" name="Picture 3">
            <a:extLst>
              <a:ext uri="{FF2B5EF4-FFF2-40B4-BE49-F238E27FC236}">
                <a16:creationId xmlns:a16="http://schemas.microsoft.com/office/drawing/2014/main" id="{11C2E9E8-B85C-444C-B55B-431F1960E6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358" y="4334687"/>
            <a:ext cx="3873737" cy="2628607"/>
          </a:xfrm>
          <a:prstGeom prst="rect">
            <a:avLst/>
          </a:prstGeom>
        </p:spPr>
      </p:pic>
    </p:spTree>
    <p:extLst>
      <p:ext uri="{BB962C8B-B14F-4D97-AF65-F5344CB8AC3E}">
        <p14:creationId xmlns:p14="http://schemas.microsoft.com/office/powerpoint/2010/main" val="67661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FACD-ACFD-FA47-A044-927F5567F0CC}"/>
              </a:ext>
            </a:extLst>
          </p:cNvPr>
          <p:cNvSpPr>
            <a:spLocks noGrp="1"/>
          </p:cNvSpPr>
          <p:nvPr>
            <p:ph type="title"/>
          </p:nvPr>
        </p:nvSpPr>
        <p:spPr>
          <a:xfrm>
            <a:off x="2439683" y="2834640"/>
            <a:ext cx="7729728" cy="1188720"/>
          </a:xfrm>
        </p:spPr>
        <p:txBody>
          <a:bodyPr/>
          <a:lstStyle/>
          <a:p>
            <a:r>
              <a:rPr lang="en-GB" dirty="0"/>
              <a:t>Thank you!</a:t>
            </a:r>
          </a:p>
        </p:txBody>
      </p:sp>
    </p:spTree>
    <p:extLst>
      <p:ext uri="{BB962C8B-B14F-4D97-AF65-F5344CB8AC3E}">
        <p14:creationId xmlns:p14="http://schemas.microsoft.com/office/powerpoint/2010/main" val="182406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28D9-BF0B-9545-9243-A04D04D75C57}"/>
              </a:ext>
            </a:extLst>
          </p:cNvPr>
          <p:cNvSpPr>
            <a:spLocks noGrp="1"/>
          </p:cNvSpPr>
          <p:nvPr>
            <p:ph type="title"/>
          </p:nvPr>
        </p:nvSpPr>
        <p:spPr>
          <a:xfrm>
            <a:off x="465221" y="337727"/>
            <a:ext cx="7729728" cy="1188720"/>
          </a:xfrm>
        </p:spPr>
        <p:txBody>
          <a:bodyPr/>
          <a:lstStyle/>
          <a:p>
            <a:r>
              <a:rPr lang="en-GB" dirty="0"/>
              <a:t>Face and mouth</a:t>
            </a:r>
          </a:p>
        </p:txBody>
      </p:sp>
      <p:sp>
        <p:nvSpPr>
          <p:cNvPr id="3" name="Content Placeholder 2">
            <a:extLst>
              <a:ext uri="{FF2B5EF4-FFF2-40B4-BE49-F238E27FC236}">
                <a16:creationId xmlns:a16="http://schemas.microsoft.com/office/drawing/2014/main" id="{06960035-5C36-FF4B-AE6A-9D56A6087D85}"/>
              </a:ext>
            </a:extLst>
          </p:cNvPr>
          <p:cNvSpPr>
            <a:spLocks noGrp="1"/>
          </p:cNvSpPr>
          <p:nvPr>
            <p:ph idx="1"/>
          </p:nvPr>
        </p:nvSpPr>
        <p:spPr>
          <a:xfrm>
            <a:off x="465221" y="2425247"/>
            <a:ext cx="4753081" cy="4551448"/>
          </a:xfrm>
        </p:spPr>
        <p:txBody>
          <a:bodyPr>
            <a:normAutofit/>
          </a:bodyPr>
          <a:lstStyle/>
          <a:p>
            <a:r>
              <a:rPr lang="en-GB" sz="2400" dirty="0"/>
              <a:t>A: Maxilla</a:t>
            </a:r>
          </a:p>
          <a:p>
            <a:r>
              <a:rPr lang="en-GB" sz="2400" dirty="0"/>
              <a:t>B: Mandible</a:t>
            </a:r>
          </a:p>
          <a:p>
            <a:r>
              <a:rPr lang="en-GB" sz="2400" dirty="0"/>
              <a:t>C: Temple</a:t>
            </a:r>
          </a:p>
          <a:p>
            <a:r>
              <a:rPr lang="en-GB" sz="2400" dirty="0"/>
              <a:t>D: Temporomandibular joint (TMJ)</a:t>
            </a:r>
          </a:p>
          <a:p>
            <a:r>
              <a:rPr lang="en-GB" sz="2400" dirty="0"/>
              <a:t>E: Anterior</a:t>
            </a:r>
          </a:p>
          <a:p>
            <a:r>
              <a:rPr lang="en-GB" sz="2400" dirty="0"/>
              <a:t>F: Posterior</a:t>
            </a:r>
          </a:p>
          <a:p>
            <a:endParaRPr lang="en-GB" sz="2400" dirty="0"/>
          </a:p>
          <a:p>
            <a:r>
              <a:rPr lang="en-GB" sz="2400" dirty="0"/>
              <a:t>Teeth??</a:t>
            </a:r>
          </a:p>
        </p:txBody>
      </p:sp>
      <p:pic>
        <p:nvPicPr>
          <p:cNvPr id="4" name="Picture 3">
            <a:extLst>
              <a:ext uri="{FF2B5EF4-FFF2-40B4-BE49-F238E27FC236}">
                <a16:creationId xmlns:a16="http://schemas.microsoft.com/office/drawing/2014/main" id="{E6706A44-1BF3-304F-B0F4-2F8DAECAED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302" y="2282086"/>
            <a:ext cx="6818461" cy="3823612"/>
          </a:xfrm>
          <a:prstGeom prst="rect">
            <a:avLst/>
          </a:prstGeom>
        </p:spPr>
      </p:pic>
      <p:cxnSp>
        <p:nvCxnSpPr>
          <p:cNvPr id="6" name="Straight Arrow Connector 5">
            <a:extLst>
              <a:ext uri="{FF2B5EF4-FFF2-40B4-BE49-F238E27FC236}">
                <a16:creationId xmlns:a16="http://schemas.microsoft.com/office/drawing/2014/main" id="{E87545EF-4987-7840-AAF5-32BA8FE9BBAE}"/>
              </a:ext>
            </a:extLst>
          </p:cNvPr>
          <p:cNvCxnSpPr/>
          <p:nvPr/>
        </p:nvCxnSpPr>
        <p:spPr>
          <a:xfrm flipH="1">
            <a:off x="8145631" y="6565537"/>
            <a:ext cx="10498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BAED0F8-4F4E-034F-B652-DC810D54501F}"/>
              </a:ext>
            </a:extLst>
          </p:cNvPr>
          <p:cNvCxnSpPr>
            <a:cxnSpLocks/>
          </p:cNvCxnSpPr>
          <p:nvPr/>
        </p:nvCxnSpPr>
        <p:spPr>
          <a:xfrm>
            <a:off x="9271001" y="6466066"/>
            <a:ext cx="118533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38FCBD85-DE6D-F94F-875E-AC5DC9A05D43}"/>
              </a:ext>
            </a:extLst>
          </p:cNvPr>
          <p:cNvSpPr/>
          <p:nvPr/>
        </p:nvSpPr>
        <p:spPr>
          <a:xfrm>
            <a:off x="7028031" y="6342156"/>
            <a:ext cx="1117600" cy="44676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Helvetica" pitchFamily="2" charset="0"/>
              </a:rPr>
              <a:t>E</a:t>
            </a:r>
          </a:p>
        </p:txBody>
      </p:sp>
      <p:sp>
        <p:nvSpPr>
          <p:cNvPr id="11" name="Rounded Rectangle 10">
            <a:extLst>
              <a:ext uri="{FF2B5EF4-FFF2-40B4-BE49-F238E27FC236}">
                <a16:creationId xmlns:a16="http://schemas.microsoft.com/office/drawing/2014/main" id="{B619BBB0-9160-3846-B8ED-ED1453CD2B04}"/>
              </a:ext>
            </a:extLst>
          </p:cNvPr>
          <p:cNvSpPr/>
          <p:nvPr/>
        </p:nvSpPr>
        <p:spPr>
          <a:xfrm>
            <a:off x="10456333" y="6248289"/>
            <a:ext cx="1117600" cy="44676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Helvetica" pitchFamily="2" charset="0"/>
              </a:rPr>
              <a:t>F</a:t>
            </a:r>
          </a:p>
        </p:txBody>
      </p:sp>
      <p:sp>
        <p:nvSpPr>
          <p:cNvPr id="12" name="Rounded Rectangle 11">
            <a:extLst>
              <a:ext uri="{FF2B5EF4-FFF2-40B4-BE49-F238E27FC236}">
                <a16:creationId xmlns:a16="http://schemas.microsoft.com/office/drawing/2014/main" id="{5D910C38-36FA-8A42-9F20-DACB72548437}"/>
              </a:ext>
            </a:extLst>
          </p:cNvPr>
          <p:cNvSpPr/>
          <p:nvPr/>
        </p:nvSpPr>
        <p:spPr>
          <a:xfrm>
            <a:off x="7806964" y="4079686"/>
            <a:ext cx="897467" cy="46487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Helvetica" pitchFamily="2" charset="0"/>
              </a:rPr>
              <a:t>C</a:t>
            </a:r>
          </a:p>
        </p:txBody>
      </p:sp>
      <p:sp>
        <p:nvSpPr>
          <p:cNvPr id="13" name="Rounded Rectangle 12">
            <a:extLst>
              <a:ext uri="{FF2B5EF4-FFF2-40B4-BE49-F238E27FC236}">
                <a16:creationId xmlns:a16="http://schemas.microsoft.com/office/drawing/2014/main" id="{D43F9CEE-84B2-8445-9A14-7D44C6609858}"/>
              </a:ext>
            </a:extLst>
          </p:cNvPr>
          <p:cNvSpPr/>
          <p:nvPr/>
        </p:nvSpPr>
        <p:spPr>
          <a:xfrm>
            <a:off x="10706554" y="5479689"/>
            <a:ext cx="897467" cy="46487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Helvetica" pitchFamily="2" charset="0"/>
              </a:rPr>
              <a:t>D</a:t>
            </a:r>
          </a:p>
        </p:txBody>
      </p:sp>
      <p:cxnSp>
        <p:nvCxnSpPr>
          <p:cNvPr id="14" name="Straight Arrow Connector 13">
            <a:extLst>
              <a:ext uri="{FF2B5EF4-FFF2-40B4-BE49-F238E27FC236}">
                <a16:creationId xmlns:a16="http://schemas.microsoft.com/office/drawing/2014/main" id="{34431F3A-E2D0-D94E-8948-2CDABC3C5EEF}"/>
              </a:ext>
            </a:extLst>
          </p:cNvPr>
          <p:cNvCxnSpPr>
            <a:cxnSpLocks/>
          </p:cNvCxnSpPr>
          <p:nvPr/>
        </p:nvCxnSpPr>
        <p:spPr>
          <a:xfrm flipH="1" flipV="1">
            <a:off x="10390365" y="4819192"/>
            <a:ext cx="423335" cy="8232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79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B595-D194-9B45-9243-23B3E74FD180}"/>
              </a:ext>
            </a:extLst>
          </p:cNvPr>
          <p:cNvSpPr>
            <a:spLocks noGrp="1"/>
          </p:cNvSpPr>
          <p:nvPr>
            <p:ph type="title"/>
          </p:nvPr>
        </p:nvSpPr>
        <p:spPr>
          <a:xfrm>
            <a:off x="306083" y="242797"/>
            <a:ext cx="6543896" cy="1200992"/>
          </a:xfrm>
        </p:spPr>
        <p:txBody>
          <a:bodyPr/>
          <a:lstStyle/>
          <a:p>
            <a:r>
              <a:rPr lang="en-GB" dirty="0"/>
              <a:t>Teeth and related structures</a:t>
            </a:r>
          </a:p>
        </p:txBody>
      </p:sp>
      <p:sp>
        <p:nvSpPr>
          <p:cNvPr id="3" name="Content Placeholder 2">
            <a:extLst>
              <a:ext uri="{FF2B5EF4-FFF2-40B4-BE49-F238E27FC236}">
                <a16:creationId xmlns:a16="http://schemas.microsoft.com/office/drawing/2014/main" id="{8F304CCE-F55F-584D-A1F8-298291561467}"/>
              </a:ext>
            </a:extLst>
          </p:cNvPr>
          <p:cNvSpPr>
            <a:spLocks noGrp="1"/>
          </p:cNvSpPr>
          <p:nvPr>
            <p:ph idx="1"/>
          </p:nvPr>
        </p:nvSpPr>
        <p:spPr>
          <a:xfrm>
            <a:off x="838200" y="1825625"/>
            <a:ext cx="3878179" cy="3837238"/>
          </a:xfrm>
        </p:spPr>
        <p:txBody>
          <a:bodyPr>
            <a:normAutofit/>
          </a:bodyPr>
          <a:lstStyle/>
          <a:p>
            <a:pPr>
              <a:buFont typeface="Wingdings" pitchFamily="2" charset="2"/>
              <a:buChar char="v"/>
            </a:pPr>
            <a:r>
              <a:rPr lang="en-GB" sz="2800" dirty="0"/>
              <a:t>Maxillary arch</a:t>
            </a:r>
          </a:p>
          <a:p>
            <a:pPr>
              <a:buFont typeface="Wingdings" pitchFamily="2" charset="2"/>
              <a:buChar char="v"/>
            </a:pPr>
            <a:r>
              <a:rPr lang="en-GB" sz="2800" dirty="0"/>
              <a:t>Mandibular arch</a:t>
            </a:r>
          </a:p>
          <a:p>
            <a:pPr>
              <a:buFont typeface="Wingdings" pitchFamily="2" charset="2"/>
              <a:buChar char="v"/>
            </a:pPr>
            <a:r>
              <a:rPr lang="en-GB" sz="2800" dirty="0"/>
              <a:t>Palate</a:t>
            </a:r>
          </a:p>
          <a:p>
            <a:pPr>
              <a:buFont typeface="Wingdings" pitchFamily="2" charset="2"/>
              <a:buChar char="v"/>
            </a:pPr>
            <a:r>
              <a:rPr lang="en-GB" sz="2800" dirty="0"/>
              <a:t>Floor of the mouth</a:t>
            </a:r>
          </a:p>
          <a:p>
            <a:pPr>
              <a:buFont typeface="Wingdings" pitchFamily="2" charset="2"/>
              <a:buChar char="v"/>
            </a:pPr>
            <a:r>
              <a:rPr lang="en-GB" sz="2800" dirty="0"/>
              <a:t>Quadrant</a:t>
            </a:r>
          </a:p>
        </p:txBody>
      </p:sp>
      <p:pic>
        <p:nvPicPr>
          <p:cNvPr id="4" name="Picture 3">
            <a:extLst>
              <a:ext uri="{FF2B5EF4-FFF2-40B4-BE49-F238E27FC236}">
                <a16:creationId xmlns:a16="http://schemas.microsoft.com/office/drawing/2014/main" id="{13E30BB2-FE7C-6D43-AE26-400B34DCB1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76673" y="867944"/>
            <a:ext cx="3878179" cy="2897741"/>
          </a:xfrm>
          <a:prstGeom prst="rect">
            <a:avLst/>
          </a:prstGeom>
        </p:spPr>
      </p:pic>
      <p:pic>
        <p:nvPicPr>
          <p:cNvPr id="5" name="Picture 4">
            <a:extLst>
              <a:ext uri="{FF2B5EF4-FFF2-40B4-BE49-F238E27FC236}">
                <a16:creationId xmlns:a16="http://schemas.microsoft.com/office/drawing/2014/main" id="{625D5E16-3A8F-7242-B25E-2E1B15DC1F8B}"/>
              </a:ext>
            </a:extLst>
          </p:cNvPr>
          <p:cNvPicPr>
            <a:picLocks noChangeAspect="1"/>
          </p:cNvPicPr>
          <p:nvPr/>
        </p:nvPicPr>
        <p:blipFill>
          <a:blip r:embed="rId4"/>
          <a:stretch>
            <a:fillRect/>
          </a:stretch>
        </p:blipFill>
        <p:spPr>
          <a:xfrm>
            <a:off x="7857328" y="4204367"/>
            <a:ext cx="3897524" cy="2653633"/>
          </a:xfrm>
          <a:prstGeom prst="rect">
            <a:avLst/>
          </a:prstGeom>
        </p:spPr>
      </p:pic>
    </p:spTree>
    <p:extLst>
      <p:ext uri="{BB962C8B-B14F-4D97-AF65-F5344CB8AC3E}">
        <p14:creationId xmlns:p14="http://schemas.microsoft.com/office/powerpoint/2010/main" val="4623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1E14-6FAD-1248-A95F-18B76D2A8739}"/>
              </a:ext>
            </a:extLst>
          </p:cNvPr>
          <p:cNvSpPr>
            <a:spLocks noGrp="1"/>
          </p:cNvSpPr>
          <p:nvPr>
            <p:ph type="title"/>
          </p:nvPr>
        </p:nvSpPr>
        <p:spPr>
          <a:xfrm>
            <a:off x="521260" y="261005"/>
            <a:ext cx="6039959" cy="1188720"/>
          </a:xfrm>
        </p:spPr>
        <p:txBody>
          <a:bodyPr/>
          <a:lstStyle/>
          <a:p>
            <a:r>
              <a:rPr lang="en-GB" dirty="0"/>
              <a:t>Teeth and tongue</a:t>
            </a:r>
          </a:p>
        </p:txBody>
      </p:sp>
      <p:pic>
        <p:nvPicPr>
          <p:cNvPr id="4" name="Picture 3">
            <a:extLst>
              <a:ext uri="{FF2B5EF4-FFF2-40B4-BE49-F238E27FC236}">
                <a16:creationId xmlns:a16="http://schemas.microsoft.com/office/drawing/2014/main" id="{CE5AF788-C91B-5749-844A-09E5569798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3945" y="0"/>
            <a:ext cx="4466804" cy="6858000"/>
          </a:xfrm>
          <a:prstGeom prst="rect">
            <a:avLst/>
          </a:prstGeom>
        </p:spPr>
      </p:pic>
      <p:graphicFrame>
        <p:nvGraphicFramePr>
          <p:cNvPr id="5" name="Table 5">
            <a:extLst>
              <a:ext uri="{FF2B5EF4-FFF2-40B4-BE49-F238E27FC236}">
                <a16:creationId xmlns:a16="http://schemas.microsoft.com/office/drawing/2014/main" id="{845BE4A0-CBB2-774F-ABCC-EF2F0C1A4F39}"/>
              </a:ext>
            </a:extLst>
          </p:cNvPr>
          <p:cNvGraphicFramePr>
            <a:graphicFrameLocks noGrp="1"/>
          </p:cNvGraphicFramePr>
          <p:nvPr>
            <p:extLst>
              <p:ext uri="{D42A27DB-BD31-4B8C-83A1-F6EECF244321}">
                <p14:modId xmlns:p14="http://schemas.microsoft.com/office/powerpoint/2010/main" val="3824292699"/>
              </p:ext>
            </p:extLst>
          </p:nvPr>
        </p:nvGraphicFramePr>
        <p:xfrm>
          <a:off x="521261" y="2067202"/>
          <a:ext cx="6039960" cy="2286000"/>
        </p:xfrm>
        <a:graphic>
          <a:graphicData uri="http://schemas.openxmlformats.org/drawingml/2006/table">
            <a:tbl>
              <a:tblPr firstRow="1" bandRow="1">
                <a:tableStyleId>{74C1A8A3-306A-4EB7-A6B1-4F7E0EB9C5D6}</a:tableStyleId>
              </a:tblPr>
              <a:tblGrid>
                <a:gridCol w="3019980">
                  <a:extLst>
                    <a:ext uri="{9D8B030D-6E8A-4147-A177-3AD203B41FA5}">
                      <a16:colId xmlns:a16="http://schemas.microsoft.com/office/drawing/2014/main" val="2606527437"/>
                    </a:ext>
                  </a:extLst>
                </a:gridCol>
                <a:gridCol w="3019980">
                  <a:extLst>
                    <a:ext uri="{9D8B030D-6E8A-4147-A177-3AD203B41FA5}">
                      <a16:colId xmlns:a16="http://schemas.microsoft.com/office/drawing/2014/main" val="3026466204"/>
                    </a:ext>
                  </a:extLst>
                </a:gridCol>
              </a:tblGrid>
              <a:tr h="370840">
                <a:tc>
                  <a:txBody>
                    <a:bodyPr/>
                    <a:lstStyle/>
                    <a:p>
                      <a:r>
                        <a:rPr lang="en-GB" sz="2400" dirty="0"/>
                        <a:t>Teeth</a:t>
                      </a:r>
                    </a:p>
                  </a:txBody>
                  <a:tcPr/>
                </a:tc>
                <a:tc>
                  <a:txBody>
                    <a:bodyPr/>
                    <a:lstStyle/>
                    <a:p>
                      <a:endParaRPr lang="en-GB" sz="2400"/>
                    </a:p>
                  </a:txBody>
                  <a:tcPr/>
                </a:tc>
                <a:extLst>
                  <a:ext uri="{0D108BD9-81ED-4DB2-BD59-A6C34878D82A}">
                    <a16:rowId xmlns:a16="http://schemas.microsoft.com/office/drawing/2014/main" val="2499818735"/>
                  </a:ext>
                </a:extLst>
              </a:tr>
              <a:tr h="370840">
                <a:tc>
                  <a:txBody>
                    <a:bodyPr/>
                    <a:lstStyle/>
                    <a:p>
                      <a:r>
                        <a:rPr lang="en-GB" sz="2400" dirty="0"/>
                        <a:t>Labial</a:t>
                      </a:r>
                    </a:p>
                  </a:txBody>
                  <a:tcPr/>
                </a:tc>
                <a:tc>
                  <a:txBody>
                    <a:bodyPr/>
                    <a:lstStyle/>
                    <a:p>
                      <a:r>
                        <a:rPr lang="en-GB" sz="2400" dirty="0"/>
                        <a:t>Buccal</a:t>
                      </a:r>
                    </a:p>
                  </a:txBody>
                  <a:tcPr/>
                </a:tc>
                <a:extLst>
                  <a:ext uri="{0D108BD9-81ED-4DB2-BD59-A6C34878D82A}">
                    <a16:rowId xmlns:a16="http://schemas.microsoft.com/office/drawing/2014/main" val="402059904"/>
                  </a:ext>
                </a:extLst>
              </a:tr>
              <a:tr h="370840">
                <a:tc>
                  <a:txBody>
                    <a:bodyPr/>
                    <a:lstStyle/>
                    <a:p>
                      <a:r>
                        <a:rPr lang="en-GB" sz="2400" dirty="0"/>
                        <a:t>Palatal</a:t>
                      </a:r>
                    </a:p>
                  </a:txBody>
                  <a:tcPr/>
                </a:tc>
                <a:tc>
                  <a:txBody>
                    <a:bodyPr/>
                    <a:lstStyle/>
                    <a:p>
                      <a:r>
                        <a:rPr lang="en-GB" sz="2400" dirty="0"/>
                        <a:t>Lingual</a:t>
                      </a:r>
                    </a:p>
                  </a:txBody>
                  <a:tcPr/>
                </a:tc>
                <a:extLst>
                  <a:ext uri="{0D108BD9-81ED-4DB2-BD59-A6C34878D82A}">
                    <a16:rowId xmlns:a16="http://schemas.microsoft.com/office/drawing/2014/main" val="4119748984"/>
                  </a:ext>
                </a:extLst>
              </a:tr>
              <a:tr h="370840">
                <a:tc>
                  <a:txBody>
                    <a:bodyPr/>
                    <a:lstStyle/>
                    <a:p>
                      <a:r>
                        <a:rPr lang="en-GB" sz="2400" dirty="0"/>
                        <a:t>Mesial</a:t>
                      </a:r>
                    </a:p>
                  </a:txBody>
                  <a:tcPr/>
                </a:tc>
                <a:tc>
                  <a:txBody>
                    <a:bodyPr/>
                    <a:lstStyle/>
                    <a:p>
                      <a:r>
                        <a:rPr lang="en-GB" sz="2400" dirty="0"/>
                        <a:t>Distal</a:t>
                      </a:r>
                    </a:p>
                  </a:txBody>
                  <a:tcPr/>
                </a:tc>
                <a:extLst>
                  <a:ext uri="{0D108BD9-81ED-4DB2-BD59-A6C34878D82A}">
                    <a16:rowId xmlns:a16="http://schemas.microsoft.com/office/drawing/2014/main" val="4172109774"/>
                  </a:ext>
                </a:extLst>
              </a:tr>
              <a:tr h="370840">
                <a:tc>
                  <a:txBody>
                    <a:bodyPr/>
                    <a:lstStyle/>
                    <a:p>
                      <a:r>
                        <a:rPr lang="en-GB" sz="2400" dirty="0"/>
                        <a:t>Occlusal</a:t>
                      </a:r>
                    </a:p>
                  </a:txBody>
                  <a:tcPr/>
                </a:tc>
                <a:tc>
                  <a:txBody>
                    <a:bodyPr/>
                    <a:lstStyle/>
                    <a:p>
                      <a:endParaRPr lang="en-GB" sz="2400" dirty="0"/>
                    </a:p>
                  </a:txBody>
                  <a:tcPr/>
                </a:tc>
                <a:extLst>
                  <a:ext uri="{0D108BD9-81ED-4DB2-BD59-A6C34878D82A}">
                    <a16:rowId xmlns:a16="http://schemas.microsoft.com/office/drawing/2014/main" val="1647719578"/>
                  </a:ext>
                </a:extLst>
              </a:tr>
            </a:tbl>
          </a:graphicData>
        </a:graphic>
      </p:graphicFrame>
      <p:graphicFrame>
        <p:nvGraphicFramePr>
          <p:cNvPr id="8" name="Table 8">
            <a:extLst>
              <a:ext uri="{FF2B5EF4-FFF2-40B4-BE49-F238E27FC236}">
                <a16:creationId xmlns:a16="http://schemas.microsoft.com/office/drawing/2014/main" id="{B12479BB-A0E6-784F-AD8A-3BF35546002B}"/>
              </a:ext>
            </a:extLst>
          </p:cNvPr>
          <p:cNvGraphicFramePr>
            <a:graphicFrameLocks noGrp="1"/>
          </p:cNvGraphicFramePr>
          <p:nvPr>
            <p:extLst>
              <p:ext uri="{D42A27DB-BD31-4B8C-83A1-F6EECF244321}">
                <p14:modId xmlns:p14="http://schemas.microsoft.com/office/powerpoint/2010/main" val="1692772177"/>
              </p:ext>
            </p:extLst>
          </p:nvPr>
        </p:nvGraphicFramePr>
        <p:xfrm>
          <a:off x="521261" y="5020971"/>
          <a:ext cx="6039960" cy="1371600"/>
        </p:xfrm>
        <a:graphic>
          <a:graphicData uri="http://schemas.openxmlformats.org/drawingml/2006/table">
            <a:tbl>
              <a:tblPr firstRow="1" bandRow="1">
                <a:tableStyleId>{93296810-A885-4BE3-A3E7-6D5BEEA58F35}</a:tableStyleId>
              </a:tblPr>
              <a:tblGrid>
                <a:gridCol w="3019980">
                  <a:extLst>
                    <a:ext uri="{9D8B030D-6E8A-4147-A177-3AD203B41FA5}">
                      <a16:colId xmlns:a16="http://schemas.microsoft.com/office/drawing/2014/main" val="1621626436"/>
                    </a:ext>
                  </a:extLst>
                </a:gridCol>
                <a:gridCol w="3019980">
                  <a:extLst>
                    <a:ext uri="{9D8B030D-6E8A-4147-A177-3AD203B41FA5}">
                      <a16:colId xmlns:a16="http://schemas.microsoft.com/office/drawing/2014/main" val="1953874566"/>
                    </a:ext>
                  </a:extLst>
                </a:gridCol>
              </a:tblGrid>
              <a:tr h="370840">
                <a:tc>
                  <a:txBody>
                    <a:bodyPr/>
                    <a:lstStyle/>
                    <a:p>
                      <a:r>
                        <a:rPr lang="en-GB" sz="2400" dirty="0"/>
                        <a:t>Tongue</a:t>
                      </a:r>
                    </a:p>
                  </a:txBody>
                  <a:tcPr/>
                </a:tc>
                <a:tc>
                  <a:txBody>
                    <a:bodyPr/>
                    <a:lstStyle/>
                    <a:p>
                      <a:endParaRPr lang="en-GB" sz="2400"/>
                    </a:p>
                  </a:txBody>
                  <a:tcPr/>
                </a:tc>
                <a:extLst>
                  <a:ext uri="{0D108BD9-81ED-4DB2-BD59-A6C34878D82A}">
                    <a16:rowId xmlns:a16="http://schemas.microsoft.com/office/drawing/2014/main" val="1254489186"/>
                  </a:ext>
                </a:extLst>
              </a:tr>
              <a:tr h="370840">
                <a:tc>
                  <a:txBody>
                    <a:bodyPr/>
                    <a:lstStyle/>
                    <a:p>
                      <a:r>
                        <a:rPr lang="en-GB" sz="2400" dirty="0"/>
                        <a:t>Ventral</a:t>
                      </a:r>
                    </a:p>
                  </a:txBody>
                  <a:tcPr/>
                </a:tc>
                <a:tc>
                  <a:txBody>
                    <a:bodyPr/>
                    <a:lstStyle/>
                    <a:p>
                      <a:r>
                        <a:rPr lang="en-GB" sz="2400" dirty="0"/>
                        <a:t>Dorsal</a:t>
                      </a:r>
                    </a:p>
                  </a:txBody>
                  <a:tcPr/>
                </a:tc>
                <a:extLst>
                  <a:ext uri="{0D108BD9-81ED-4DB2-BD59-A6C34878D82A}">
                    <a16:rowId xmlns:a16="http://schemas.microsoft.com/office/drawing/2014/main" val="1173544244"/>
                  </a:ext>
                </a:extLst>
              </a:tr>
              <a:tr h="370840">
                <a:tc>
                  <a:txBody>
                    <a:bodyPr/>
                    <a:lstStyle/>
                    <a:p>
                      <a:r>
                        <a:rPr lang="en-GB" sz="2400" dirty="0"/>
                        <a:t>Lateral</a:t>
                      </a:r>
                    </a:p>
                  </a:txBody>
                  <a:tcPr/>
                </a:tc>
                <a:tc>
                  <a:txBody>
                    <a:bodyPr/>
                    <a:lstStyle/>
                    <a:p>
                      <a:endParaRPr lang="en-GB" sz="2400" dirty="0"/>
                    </a:p>
                  </a:txBody>
                  <a:tcPr/>
                </a:tc>
                <a:extLst>
                  <a:ext uri="{0D108BD9-81ED-4DB2-BD59-A6C34878D82A}">
                    <a16:rowId xmlns:a16="http://schemas.microsoft.com/office/drawing/2014/main" val="1735983694"/>
                  </a:ext>
                </a:extLst>
              </a:tr>
            </a:tbl>
          </a:graphicData>
        </a:graphic>
      </p:graphicFrame>
    </p:spTree>
    <p:extLst>
      <p:ext uri="{BB962C8B-B14F-4D97-AF65-F5344CB8AC3E}">
        <p14:creationId xmlns:p14="http://schemas.microsoft.com/office/powerpoint/2010/main" val="1418748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F1F6-8602-DE49-86DA-7541F29A2258}"/>
              </a:ext>
            </a:extLst>
          </p:cNvPr>
          <p:cNvSpPr>
            <a:spLocks noGrp="1"/>
          </p:cNvSpPr>
          <p:nvPr>
            <p:ph type="title"/>
          </p:nvPr>
        </p:nvSpPr>
        <p:spPr>
          <a:xfrm>
            <a:off x="771305" y="467387"/>
            <a:ext cx="7729728" cy="1188720"/>
          </a:xfrm>
        </p:spPr>
        <p:txBody>
          <a:bodyPr/>
          <a:lstStyle/>
          <a:p>
            <a:r>
              <a:rPr lang="en-GB" dirty="0"/>
              <a:t>Dental specialities</a:t>
            </a:r>
          </a:p>
        </p:txBody>
      </p:sp>
      <p:sp>
        <p:nvSpPr>
          <p:cNvPr id="3" name="Content Placeholder 2">
            <a:extLst>
              <a:ext uri="{FF2B5EF4-FFF2-40B4-BE49-F238E27FC236}">
                <a16:creationId xmlns:a16="http://schemas.microsoft.com/office/drawing/2014/main" id="{C54CFDB4-0BEA-EC4B-9942-4995239B8D07}"/>
              </a:ext>
            </a:extLst>
          </p:cNvPr>
          <p:cNvSpPr>
            <a:spLocks noGrp="1"/>
          </p:cNvSpPr>
          <p:nvPr>
            <p:ph idx="1"/>
          </p:nvPr>
        </p:nvSpPr>
        <p:spPr>
          <a:xfrm>
            <a:off x="771305" y="2165684"/>
            <a:ext cx="7729728" cy="4563979"/>
          </a:xfrm>
        </p:spPr>
        <p:txBody>
          <a:bodyPr>
            <a:normAutofit lnSpcReduction="10000"/>
          </a:bodyPr>
          <a:lstStyle/>
          <a:p>
            <a:r>
              <a:rPr lang="en-GB" sz="2600" dirty="0"/>
              <a:t>Endodontics </a:t>
            </a:r>
          </a:p>
          <a:p>
            <a:r>
              <a:rPr lang="en-GB" sz="2600" dirty="0"/>
              <a:t>Prosthodontics</a:t>
            </a:r>
          </a:p>
          <a:p>
            <a:r>
              <a:rPr lang="en-GB" sz="2600" dirty="0"/>
              <a:t>Oral and maxillofacial radiology</a:t>
            </a:r>
          </a:p>
          <a:p>
            <a:r>
              <a:rPr lang="en-GB" sz="2600" dirty="0"/>
              <a:t>Oral and maxillofacial surgery</a:t>
            </a:r>
          </a:p>
          <a:p>
            <a:r>
              <a:rPr lang="en-GB" sz="2600" dirty="0"/>
              <a:t>Oral and maxillofacial pathology</a:t>
            </a:r>
          </a:p>
          <a:p>
            <a:r>
              <a:rPr lang="en-GB" sz="2600" dirty="0"/>
              <a:t>Oral medicine</a:t>
            </a:r>
          </a:p>
          <a:p>
            <a:r>
              <a:rPr lang="en-GB" sz="2600" dirty="0"/>
              <a:t>Orthodontics</a:t>
            </a:r>
          </a:p>
          <a:p>
            <a:r>
              <a:rPr lang="en-GB" sz="2600" dirty="0"/>
              <a:t>Paediatric dentistry</a:t>
            </a:r>
          </a:p>
          <a:p>
            <a:r>
              <a:rPr lang="en-GB" sz="2600" dirty="0"/>
              <a:t>Periodontics</a:t>
            </a:r>
          </a:p>
          <a:p>
            <a:endParaRPr lang="en-GB" dirty="0"/>
          </a:p>
          <a:p>
            <a:endParaRPr lang="en-GB" dirty="0"/>
          </a:p>
        </p:txBody>
      </p:sp>
    </p:spTree>
    <p:extLst>
      <p:ext uri="{BB962C8B-B14F-4D97-AF65-F5344CB8AC3E}">
        <p14:creationId xmlns:p14="http://schemas.microsoft.com/office/powerpoint/2010/main" val="324481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C6A7-DFA3-2748-9713-D703E95F5464}"/>
              </a:ext>
            </a:extLst>
          </p:cNvPr>
          <p:cNvSpPr>
            <a:spLocks noGrp="1"/>
          </p:cNvSpPr>
          <p:nvPr>
            <p:ph type="title"/>
          </p:nvPr>
        </p:nvSpPr>
        <p:spPr>
          <a:xfrm>
            <a:off x="562757" y="523613"/>
            <a:ext cx="7729728" cy="1188720"/>
          </a:xfrm>
        </p:spPr>
        <p:txBody>
          <a:bodyPr/>
          <a:lstStyle/>
          <a:p>
            <a:r>
              <a:rPr lang="en-GB" dirty="0"/>
              <a:t>Dental specialities</a:t>
            </a:r>
          </a:p>
        </p:txBody>
      </p:sp>
      <p:sp>
        <p:nvSpPr>
          <p:cNvPr id="3" name="Content Placeholder 2">
            <a:extLst>
              <a:ext uri="{FF2B5EF4-FFF2-40B4-BE49-F238E27FC236}">
                <a16:creationId xmlns:a16="http://schemas.microsoft.com/office/drawing/2014/main" id="{0C85C50C-F0C1-C84B-83F2-5DAE236F725E}"/>
              </a:ext>
            </a:extLst>
          </p:cNvPr>
          <p:cNvSpPr>
            <a:spLocks noGrp="1"/>
          </p:cNvSpPr>
          <p:nvPr>
            <p:ph idx="1"/>
          </p:nvPr>
        </p:nvSpPr>
        <p:spPr>
          <a:xfrm>
            <a:off x="562757" y="2397413"/>
            <a:ext cx="7729728" cy="3101983"/>
          </a:xfrm>
        </p:spPr>
        <p:txBody>
          <a:bodyPr>
            <a:normAutofit/>
          </a:bodyPr>
          <a:lstStyle/>
          <a:p>
            <a:pPr algn="l" fontAlgn="base"/>
            <a:r>
              <a:rPr lang="en-US" sz="2800" b="1" i="0" dirty="0">
                <a:solidFill>
                  <a:srgbClr val="000000"/>
                </a:solidFill>
                <a:effectLst/>
              </a:rPr>
              <a:t>Endodontics: </a:t>
            </a:r>
            <a:r>
              <a:rPr lang="en-US" sz="2800" b="0" i="0" dirty="0">
                <a:solidFill>
                  <a:srgbClr val="000000"/>
                </a:solidFill>
                <a:effectLst/>
              </a:rPr>
              <a:t> is the dental specialty which is concerned with the morphology, biology, physiology, pathology and regeneration of the human dental pulp.</a:t>
            </a:r>
            <a:endParaRPr lang="en-GB" sz="2800" dirty="0"/>
          </a:p>
        </p:txBody>
      </p:sp>
      <p:pic>
        <p:nvPicPr>
          <p:cNvPr id="5" name="Picture 4" descr="A tooth with a dental tool&#10;&#10;AI-generated content may be incorrect.">
            <a:extLst>
              <a:ext uri="{FF2B5EF4-FFF2-40B4-BE49-F238E27FC236}">
                <a16:creationId xmlns:a16="http://schemas.microsoft.com/office/drawing/2014/main" id="{AE4FB540-CA77-AD41-3CCE-2D48DC8CDA78}"/>
              </a:ext>
            </a:extLst>
          </p:cNvPr>
          <p:cNvPicPr>
            <a:picLocks noChangeAspect="1"/>
          </p:cNvPicPr>
          <p:nvPr/>
        </p:nvPicPr>
        <p:blipFill>
          <a:blip r:embed="rId2"/>
          <a:stretch>
            <a:fillRect/>
          </a:stretch>
        </p:blipFill>
        <p:spPr>
          <a:xfrm>
            <a:off x="8534400" y="2590702"/>
            <a:ext cx="3657601" cy="4311375"/>
          </a:xfrm>
          <a:prstGeom prst="rect">
            <a:avLst/>
          </a:prstGeom>
        </p:spPr>
      </p:pic>
    </p:spTree>
    <p:extLst>
      <p:ext uri="{BB962C8B-B14F-4D97-AF65-F5344CB8AC3E}">
        <p14:creationId xmlns:p14="http://schemas.microsoft.com/office/powerpoint/2010/main" val="330868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91781-1301-B7EB-1B68-69B24CE7E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FE384-9A24-9C96-D75C-09FCFAEB2AAA}"/>
              </a:ext>
            </a:extLst>
          </p:cNvPr>
          <p:cNvSpPr>
            <a:spLocks noGrp="1"/>
          </p:cNvSpPr>
          <p:nvPr>
            <p:ph type="title"/>
          </p:nvPr>
        </p:nvSpPr>
        <p:spPr>
          <a:xfrm>
            <a:off x="594842" y="458351"/>
            <a:ext cx="7729728" cy="1188720"/>
          </a:xfrm>
        </p:spPr>
        <p:txBody>
          <a:bodyPr/>
          <a:lstStyle/>
          <a:p>
            <a:r>
              <a:rPr lang="en-GB" dirty="0"/>
              <a:t>Dental specialities</a:t>
            </a:r>
          </a:p>
        </p:txBody>
      </p:sp>
      <p:sp>
        <p:nvSpPr>
          <p:cNvPr id="3" name="Content Placeholder 2">
            <a:extLst>
              <a:ext uri="{FF2B5EF4-FFF2-40B4-BE49-F238E27FC236}">
                <a16:creationId xmlns:a16="http://schemas.microsoft.com/office/drawing/2014/main" id="{49CB7377-C36C-4D4A-DD85-4AA32C5F9FCF}"/>
              </a:ext>
            </a:extLst>
          </p:cNvPr>
          <p:cNvSpPr>
            <a:spLocks noGrp="1"/>
          </p:cNvSpPr>
          <p:nvPr>
            <p:ph idx="1"/>
          </p:nvPr>
        </p:nvSpPr>
        <p:spPr>
          <a:xfrm>
            <a:off x="594841" y="2028444"/>
            <a:ext cx="11083812" cy="3101983"/>
          </a:xfrm>
        </p:spPr>
        <p:txBody>
          <a:bodyPr>
            <a:normAutofit/>
          </a:bodyPr>
          <a:lstStyle/>
          <a:p>
            <a:pPr marL="0" indent="0" algn="l" fontAlgn="base">
              <a:buNone/>
            </a:pPr>
            <a:r>
              <a:rPr lang="en-US" sz="2800" b="1" i="0" dirty="0">
                <a:solidFill>
                  <a:srgbClr val="000000"/>
                </a:solidFill>
                <a:effectLst/>
              </a:rPr>
              <a:t>Oral and Maxillofacial Radiology</a:t>
            </a:r>
            <a:r>
              <a:rPr lang="en-US" sz="2800" b="0" i="0" dirty="0">
                <a:solidFill>
                  <a:srgbClr val="000000"/>
                </a:solidFill>
                <a:effectLst/>
              </a:rPr>
              <a:t> </a:t>
            </a:r>
            <a:r>
              <a:rPr lang="en-GB" sz="2800" b="0" i="0" dirty="0">
                <a:solidFill>
                  <a:schemeClr val="tx1"/>
                </a:solidFill>
                <a:effectLst/>
              </a:rPr>
              <a:t>is the specialty of dentistry which provides imaging and interpretation of images of the facial skeleton, the teeth and the soft tissues</a:t>
            </a:r>
            <a:r>
              <a:rPr lang="en-GB" sz="2800" b="0" i="0" dirty="0">
                <a:solidFill>
                  <a:srgbClr val="474747"/>
                </a:solidFill>
                <a:effectLst/>
                <a:latin typeface="Arial" panose="020B0604020202020204" pitchFamily="34" charset="0"/>
              </a:rPr>
              <a:t>.</a:t>
            </a:r>
            <a:endParaRPr lang="en-GB" sz="2800" dirty="0"/>
          </a:p>
        </p:txBody>
      </p:sp>
      <p:pic>
        <p:nvPicPr>
          <p:cNvPr id="5" name="Picture 4" descr="X-ray of a human jaw&#10;&#10;AI-generated content may be incorrect.">
            <a:extLst>
              <a:ext uri="{FF2B5EF4-FFF2-40B4-BE49-F238E27FC236}">
                <a16:creationId xmlns:a16="http://schemas.microsoft.com/office/drawing/2014/main" id="{A05E6CF5-2E83-8C89-EF2F-995048A18F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0549" y="4026568"/>
            <a:ext cx="4611452" cy="2831432"/>
          </a:xfrm>
          <a:prstGeom prst="rect">
            <a:avLst/>
          </a:prstGeom>
        </p:spPr>
      </p:pic>
    </p:spTree>
    <p:extLst>
      <p:ext uri="{BB962C8B-B14F-4D97-AF65-F5344CB8AC3E}">
        <p14:creationId xmlns:p14="http://schemas.microsoft.com/office/powerpoint/2010/main" val="202665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61995-4655-99EB-A57F-EAAA4C7B1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FCC48-C7C5-2CCB-B19B-8A2C82D80950}"/>
              </a:ext>
            </a:extLst>
          </p:cNvPr>
          <p:cNvSpPr>
            <a:spLocks noGrp="1"/>
          </p:cNvSpPr>
          <p:nvPr>
            <p:ph type="title"/>
          </p:nvPr>
        </p:nvSpPr>
        <p:spPr>
          <a:xfrm>
            <a:off x="578800" y="518001"/>
            <a:ext cx="7729728" cy="1188720"/>
          </a:xfrm>
        </p:spPr>
        <p:txBody>
          <a:bodyPr/>
          <a:lstStyle/>
          <a:p>
            <a:r>
              <a:rPr lang="en-GB" dirty="0"/>
              <a:t>Dental specialities</a:t>
            </a:r>
          </a:p>
        </p:txBody>
      </p:sp>
      <p:sp>
        <p:nvSpPr>
          <p:cNvPr id="3" name="Content Placeholder 2">
            <a:extLst>
              <a:ext uri="{FF2B5EF4-FFF2-40B4-BE49-F238E27FC236}">
                <a16:creationId xmlns:a16="http://schemas.microsoft.com/office/drawing/2014/main" id="{DBAD9133-9DBA-A8CD-C34C-C4F42A46C9A0}"/>
              </a:ext>
            </a:extLst>
          </p:cNvPr>
          <p:cNvSpPr>
            <a:spLocks noGrp="1"/>
          </p:cNvSpPr>
          <p:nvPr>
            <p:ph idx="1"/>
          </p:nvPr>
        </p:nvSpPr>
        <p:spPr>
          <a:xfrm>
            <a:off x="578799" y="2206617"/>
            <a:ext cx="11212147" cy="3101983"/>
          </a:xfrm>
        </p:spPr>
        <p:txBody>
          <a:bodyPr>
            <a:normAutofit/>
          </a:bodyPr>
          <a:lstStyle/>
          <a:p>
            <a:pPr marL="0" indent="0" algn="l" fontAlgn="base">
              <a:buNone/>
            </a:pPr>
            <a:r>
              <a:rPr lang="en-US" sz="2800" b="1" i="0" dirty="0">
                <a:solidFill>
                  <a:srgbClr val="000000"/>
                </a:solidFill>
                <a:effectLst/>
              </a:rPr>
              <a:t>Oral and Maxillofacial Surgery</a:t>
            </a:r>
            <a:r>
              <a:rPr lang="en-US" sz="2800" b="0" i="0" dirty="0">
                <a:solidFill>
                  <a:schemeClr val="tx1"/>
                </a:solidFill>
                <a:effectLst/>
              </a:rPr>
              <a:t> </a:t>
            </a:r>
            <a:r>
              <a:rPr lang="en-GB" sz="2800" b="0" i="0" dirty="0">
                <a:solidFill>
                  <a:schemeClr val="tx1"/>
                </a:solidFill>
                <a:effectLst/>
              </a:rPr>
              <a:t>is involved in all aspects of the diagnosis and surgical care of the mouth, jaws, skull, face, head and neck, as well as associated structures and their reconstruction.</a:t>
            </a:r>
            <a:endParaRPr lang="en-GB" sz="2800" dirty="0">
              <a:solidFill>
                <a:schemeClr val="tx1"/>
              </a:solidFill>
            </a:endParaRPr>
          </a:p>
        </p:txBody>
      </p:sp>
      <p:pic>
        <p:nvPicPr>
          <p:cNvPr id="5" name="Picture 4" descr="A person with a toothbrush in their mouth&#10;&#10;AI-generated content may be incorrect.">
            <a:extLst>
              <a:ext uri="{FF2B5EF4-FFF2-40B4-BE49-F238E27FC236}">
                <a16:creationId xmlns:a16="http://schemas.microsoft.com/office/drawing/2014/main" id="{2B28D05E-C417-0E74-7716-C7F51AF00D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8317" y="3925303"/>
            <a:ext cx="5213684" cy="2932697"/>
          </a:xfrm>
          <a:prstGeom prst="rect">
            <a:avLst/>
          </a:prstGeom>
        </p:spPr>
      </p:pic>
    </p:spTree>
    <p:extLst>
      <p:ext uri="{BB962C8B-B14F-4D97-AF65-F5344CB8AC3E}">
        <p14:creationId xmlns:p14="http://schemas.microsoft.com/office/powerpoint/2010/main" val="1812808005"/>
      </p:ext>
    </p:extLst>
  </p:cSld>
  <p:clrMapOvr>
    <a:masterClrMapping/>
  </p:clrMapOvr>
</p:sld>
</file>

<file path=ppt/theme/theme1.xml><?xml version="1.0" encoding="utf-8"?>
<a:theme xmlns:a="http://schemas.openxmlformats.org/drawingml/2006/main" name="Parce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{63365BDD-63B1-994C-B68E-D6B4DED4A892}tf10001120</Template>
  <TotalTime>913</TotalTime>
  <Words>1095</Words>
  <Application>Microsoft Macintosh PowerPoint</Application>
  <PresentationFormat>Widescreen</PresentationFormat>
  <Paragraphs>120</Paragraphs>
  <Slides>21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Gill Sans MT</vt:lpstr>
      <vt:lpstr>Google Sans</vt:lpstr>
      <vt:lpstr>Helvetica</vt:lpstr>
      <vt:lpstr>Montserrat</vt:lpstr>
      <vt:lpstr>Open Sans</vt:lpstr>
      <vt:lpstr>Wingdings</vt:lpstr>
      <vt:lpstr>Parcel</vt:lpstr>
      <vt:lpstr>Dental terminology</vt:lpstr>
      <vt:lpstr>Dental terminology</vt:lpstr>
      <vt:lpstr>Face and mouth</vt:lpstr>
      <vt:lpstr>Teeth and related structures</vt:lpstr>
      <vt:lpstr>Teeth and tongue</vt:lpstr>
      <vt:lpstr>Dental specialities</vt:lpstr>
      <vt:lpstr>Dental specialities</vt:lpstr>
      <vt:lpstr>Dental specialities</vt:lpstr>
      <vt:lpstr>Dental specialities</vt:lpstr>
      <vt:lpstr>Dental specialities</vt:lpstr>
      <vt:lpstr>Dental specialities</vt:lpstr>
      <vt:lpstr>Dental specialities</vt:lpstr>
      <vt:lpstr>Dental specialities</vt:lpstr>
      <vt:lpstr>Dental specialities</vt:lpstr>
      <vt:lpstr>Dental specialities</vt:lpstr>
      <vt:lpstr>Types of Teeth and Their Function</vt:lpstr>
      <vt:lpstr>Common Dental Procedures and Terms</vt:lpstr>
      <vt:lpstr>Dental Materials terms</vt:lpstr>
      <vt:lpstr>Dental Materials terms</vt:lpstr>
      <vt:lpstr>Dental Materials terms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terminology</dc:title>
  <dc:creator>Microsoft Office User</dc:creator>
  <cp:lastModifiedBy>Dina Taimeh</cp:lastModifiedBy>
  <cp:revision>36</cp:revision>
  <dcterms:created xsi:type="dcterms:W3CDTF">2025-03-03T14:15:13Z</dcterms:created>
  <dcterms:modified xsi:type="dcterms:W3CDTF">2026-03-12T08:31:33Z</dcterms:modified>
</cp:coreProperties>
</file>