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5" r:id="rId4"/>
  </p:sldMasterIdLst>
  <p:notesMasterIdLst>
    <p:notesMasterId r:id="rId31"/>
  </p:notesMasterIdLst>
  <p:sldIdLst>
    <p:sldId id="256" r:id="rId5"/>
    <p:sldId id="257" r:id="rId6"/>
    <p:sldId id="262" r:id="rId7"/>
    <p:sldId id="263" r:id="rId8"/>
    <p:sldId id="258" r:id="rId9"/>
    <p:sldId id="264" r:id="rId10"/>
    <p:sldId id="265" r:id="rId11"/>
    <p:sldId id="259" r:id="rId12"/>
    <p:sldId id="266" r:id="rId13"/>
    <p:sldId id="267" r:id="rId14"/>
    <p:sldId id="268" r:id="rId15"/>
    <p:sldId id="269" r:id="rId16"/>
    <p:sldId id="270" r:id="rId17"/>
    <p:sldId id="260" r:id="rId18"/>
    <p:sldId id="271" r:id="rId19"/>
    <p:sldId id="261" r:id="rId20"/>
    <p:sldId id="272" r:id="rId21"/>
    <p:sldId id="273" r:id="rId22"/>
    <p:sldId id="274" r:id="rId23"/>
    <p:sldId id="275" r:id="rId24"/>
    <p:sldId id="276" r:id="rId25"/>
    <p:sldId id="277" r:id="rId26"/>
    <p:sldId id="278" r:id="rId27"/>
    <p:sldId id="279" r:id="rId28"/>
    <p:sldId id="280" r:id="rId29"/>
    <p:sldId id="281"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0E0B5E-3ACD-4BF7-8A12-8B662DBFB4E0}" v="24" dt="2024-10-26T20:02:40.075"/>
    <p1510:client id="{5E7BB77D-AB30-F7FD-65BE-44F280A19458}" v="1" dt="2024-10-26T20:21:52.3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367490-FF9C-4184-9B2F-2B1DFD4623A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8C3F5AE-577E-4EA9-B624-26F0C0F88D4C}">
      <dgm:prSet/>
      <dgm:spPr/>
      <dgm:t>
        <a:bodyPr/>
        <a:lstStyle/>
        <a:p>
          <a:r>
            <a:rPr lang="en-US" dirty="0">
              <a:solidFill>
                <a:schemeClr val="tx1"/>
              </a:solidFill>
            </a:rPr>
            <a:t>Social equity ( equitable distribution)</a:t>
          </a:r>
        </a:p>
      </dgm:t>
    </dgm:pt>
    <dgm:pt modelId="{E5327558-F7D6-412D-A707-7BF0F4BD25D2}" type="parTrans" cxnId="{BBB83DE9-30E5-403C-8012-F69A059FB967}">
      <dgm:prSet/>
      <dgm:spPr/>
      <dgm:t>
        <a:bodyPr/>
        <a:lstStyle/>
        <a:p>
          <a:endParaRPr lang="en-US"/>
        </a:p>
      </dgm:t>
    </dgm:pt>
    <dgm:pt modelId="{B50E2C46-3F5F-445F-837D-0EBF78D1C45D}" type="sibTrans" cxnId="{BBB83DE9-30E5-403C-8012-F69A059FB967}">
      <dgm:prSet/>
      <dgm:spPr/>
      <dgm:t>
        <a:bodyPr/>
        <a:lstStyle/>
        <a:p>
          <a:endParaRPr lang="en-US"/>
        </a:p>
      </dgm:t>
    </dgm:pt>
    <dgm:pt modelId="{3D205B1C-AA91-43F4-828E-CDEE2C16D826}">
      <dgm:prSet/>
      <dgm:spPr/>
      <dgm:t>
        <a:bodyPr/>
        <a:lstStyle/>
        <a:p>
          <a:r>
            <a:rPr lang="en-US" dirty="0">
              <a:solidFill>
                <a:schemeClr val="tx1"/>
              </a:solidFill>
            </a:rPr>
            <a:t>Nation- wide coverage (universal coverage)</a:t>
          </a:r>
        </a:p>
      </dgm:t>
    </dgm:pt>
    <dgm:pt modelId="{BACEF410-CB22-40D9-AB2C-B1E09497F26F}" type="parTrans" cxnId="{47850707-8992-41D9-A141-3831FDBAD1CA}">
      <dgm:prSet/>
      <dgm:spPr/>
      <dgm:t>
        <a:bodyPr/>
        <a:lstStyle/>
        <a:p>
          <a:endParaRPr lang="en-US"/>
        </a:p>
      </dgm:t>
    </dgm:pt>
    <dgm:pt modelId="{0C744C4F-FC39-4752-AB21-7DBA7A20DE5A}" type="sibTrans" cxnId="{47850707-8992-41D9-A141-3831FDBAD1CA}">
      <dgm:prSet/>
      <dgm:spPr/>
      <dgm:t>
        <a:bodyPr/>
        <a:lstStyle/>
        <a:p>
          <a:endParaRPr lang="en-US"/>
        </a:p>
      </dgm:t>
    </dgm:pt>
    <dgm:pt modelId="{A0F43C17-F047-4440-B7D0-DF54FB9B002B}">
      <dgm:prSet/>
      <dgm:spPr/>
      <dgm:t>
        <a:bodyPr/>
        <a:lstStyle/>
        <a:p>
          <a:r>
            <a:rPr lang="en-US" dirty="0">
              <a:solidFill>
                <a:schemeClr val="tx1"/>
              </a:solidFill>
            </a:rPr>
            <a:t>Appropriate Technology </a:t>
          </a:r>
        </a:p>
      </dgm:t>
    </dgm:pt>
    <dgm:pt modelId="{9127CCD6-8422-4231-A2BA-1E96FFF6FB11}" type="parTrans" cxnId="{3B04ACF6-1822-4D13-B70D-135F8A81F152}">
      <dgm:prSet/>
      <dgm:spPr/>
      <dgm:t>
        <a:bodyPr/>
        <a:lstStyle/>
        <a:p>
          <a:endParaRPr lang="en-US"/>
        </a:p>
      </dgm:t>
    </dgm:pt>
    <dgm:pt modelId="{ACE0DEB7-FCAA-4A97-9E3F-6AC9EF204995}" type="sibTrans" cxnId="{3B04ACF6-1822-4D13-B70D-135F8A81F152}">
      <dgm:prSet/>
      <dgm:spPr/>
      <dgm:t>
        <a:bodyPr/>
        <a:lstStyle/>
        <a:p>
          <a:endParaRPr lang="en-US"/>
        </a:p>
      </dgm:t>
    </dgm:pt>
    <dgm:pt modelId="{4B1CA6D6-56D2-48A1-88B1-34FC961C9357}">
      <dgm:prSet/>
      <dgm:spPr/>
      <dgm:t>
        <a:bodyPr/>
        <a:lstStyle/>
        <a:p>
          <a:r>
            <a:rPr lang="en-US" dirty="0">
              <a:solidFill>
                <a:schemeClr val="tx1"/>
              </a:solidFill>
            </a:rPr>
            <a:t>Intersectoral coordination (multisectoral approach)</a:t>
          </a:r>
        </a:p>
      </dgm:t>
    </dgm:pt>
    <dgm:pt modelId="{58AB2936-AD20-4238-B247-F75B17D5C1A3}" type="parTrans" cxnId="{273D9D9F-79BE-480D-B03B-666D04270AD8}">
      <dgm:prSet/>
      <dgm:spPr/>
      <dgm:t>
        <a:bodyPr/>
        <a:lstStyle/>
        <a:p>
          <a:endParaRPr lang="en-US"/>
        </a:p>
      </dgm:t>
    </dgm:pt>
    <dgm:pt modelId="{28104B98-8ECA-49F2-8BF8-2EBDFF1F24AF}" type="sibTrans" cxnId="{273D9D9F-79BE-480D-B03B-666D04270AD8}">
      <dgm:prSet/>
      <dgm:spPr/>
      <dgm:t>
        <a:bodyPr/>
        <a:lstStyle/>
        <a:p>
          <a:endParaRPr lang="en-US"/>
        </a:p>
      </dgm:t>
    </dgm:pt>
    <dgm:pt modelId="{1CEC7566-EC6B-4047-9FBC-6F03FC2BD3A9}">
      <dgm:prSet/>
      <dgm:spPr/>
      <dgm:t>
        <a:bodyPr/>
        <a:lstStyle/>
        <a:p>
          <a:r>
            <a:rPr lang="en-US" dirty="0">
              <a:solidFill>
                <a:schemeClr val="tx1"/>
              </a:solidFill>
            </a:rPr>
            <a:t>Community participation  </a:t>
          </a:r>
        </a:p>
      </dgm:t>
    </dgm:pt>
    <dgm:pt modelId="{CB06C824-A5F3-4061-8095-94D526A8FDAE}" type="parTrans" cxnId="{715ADB28-2E85-4F9E-9169-2FF5ECE067A7}">
      <dgm:prSet/>
      <dgm:spPr/>
      <dgm:t>
        <a:bodyPr/>
        <a:lstStyle/>
        <a:p>
          <a:endParaRPr lang="en-US"/>
        </a:p>
      </dgm:t>
    </dgm:pt>
    <dgm:pt modelId="{09B1461F-DB36-47FF-9035-F30D301877D3}" type="sibTrans" cxnId="{715ADB28-2E85-4F9E-9169-2FF5ECE067A7}">
      <dgm:prSet/>
      <dgm:spPr/>
      <dgm:t>
        <a:bodyPr/>
        <a:lstStyle/>
        <a:p>
          <a:endParaRPr lang="en-US"/>
        </a:p>
      </dgm:t>
    </dgm:pt>
    <dgm:pt modelId="{AE44BF27-7AC9-49E3-9B77-A0B0B9E2FA46}" type="pres">
      <dgm:prSet presAssocID="{D2367490-FF9C-4184-9B2F-2B1DFD4623AE}" presName="linear" presStyleCnt="0">
        <dgm:presLayoutVars>
          <dgm:animLvl val="lvl"/>
          <dgm:resizeHandles val="exact"/>
        </dgm:presLayoutVars>
      </dgm:prSet>
      <dgm:spPr/>
    </dgm:pt>
    <dgm:pt modelId="{80F14665-87D3-453E-BD94-CEC77AF55687}" type="pres">
      <dgm:prSet presAssocID="{38C3F5AE-577E-4EA9-B624-26F0C0F88D4C}" presName="parentText" presStyleLbl="node1" presStyleIdx="0" presStyleCnt="5">
        <dgm:presLayoutVars>
          <dgm:chMax val="0"/>
          <dgm:bulletEnabled val="1"/>
        </dgm:presLayoutVars>
      </dgm:prSet>
      <dgm:spPr/>
    </dgm:pt>
    <dgm:pt modelId="{D32246FA-34F8-4D17-9470-B727C0B26978}" type="pres">
      <dgm:prSet presAssocID="{B50E2C46-3F5F-445F-837D-0EBF78D1C45D}" presName="spacer" presStyleCnt="0"/>
      <dgm:spPr/>
    </dgm:pt>
    <dgm:pt modelId="{70BA59C7-8811-4D99-8BA0-0EB0F068C85A}" type="pres">
      <dgm:prSet presAssocID="{3D205B1C-AA91-43F4-828E-CDEE2C16D826}" presName="parentText" presStyleLbl="node1" presStyleIdx="1" presStyleCnt="5">
        <dgm:presLayoutVars>
          <dgm:chMax val="0"/>
          <dgm:bulletEnabled val="1"/>
        </dgm:presLayoutVars>
      </dgm:prSet>
      <dgm:spPr/>
    </dgm:pt>
    <dgm:pt modelId="{6396646C-695E-4E99-A4E9-F0F08F72D067}" type="pres">
      <dgm:prSet presAssocID="{0C744C4F-FC39-4752-AB21-7DBA7A20DE5A}" presName="spacer" presStyleCnt="0"/>
      <dgm:spPr/>
    </dgm:pt>
    <dgm:pt modelId="{B104958D-EDF4-4E3F-BD3C-A9E8EDAB9636}" type="pres">
      <dgm:prSet presAssocID="{A0F43C17-F047-4440-B7D0-DF54FB9B002B}" presName="parentText" presStyleLbl="node1" presStyleIdx="2" presStyleCnt="5">
        <dgm:presLayoutVars>
          <dgm:chMax val="0"/>
          <dgm:bulletEnabled val="1"/>
        </dgm:presLayoutVars>
      </dgm:prSet>
      <dgm:spPr/>
    </dgm:pt>
    <dgm:pt modelId="{EC5CABDB-CAD8-4E6B-B453-D34548F557F9}" type="pres">
      <dgm:prSet presAssocID="{ACE0DEB7-FCAA-4A97-9E3F-6AC9EF204995}" presName="spacer" presStyleCnt="0"/>
      <dgm:spPr/>
    </dgm:pt>
    <dgm:pt modelId="{ECFFE29A-878E-4FE0-9FF9-011D88449296}" type="pres">
      <dgm:prSet presAssocID="{4B1CA6D6-56D2-48A1-88B1-34FC961C9357}" presName="parentText" presStyleLbl="node1" presStyleIdx="3" presStyleCnt="5" custLinFactNeighborX="66" custLinFactNeighborY="-40037">
        <dgm:presLayoutVars>
          <dgm:chMax val="0"/>
          <dgm:bulletEnabled val="1"/>
        </dgm:presLayoutVars>
      </dgm:prSet>
      <dgm:spPr/>
    </dgm:pt>
    <dgm:pt modelId="{EEFC458D-FD36-47BC-8D9A-FB6DECA02A6F}" type="pres">
      <dgm:prSet presAssocID="{28104B98-8ECA-49F2-8BF8-2EBDFF1F24AF}" presName="spacer" presStyleCnt="0"/>
      <dgm:spPr/>
    </dgm:pt>
    <dgm:pt modelId="{C5535C02-4FFB-45DD-B703-7519D2C14E18}" type="pres">
      <dgm:prSet presAssocID="{1CEC7566-EC6B-4047-9FBC-6F03FC2BD3A9}" presName="parentText" presStyleLbl="node1" presStyleIdx="4" presStyleCnt="5">
        <dgm:presLayoutVars>
          <dgm:chMax val="0"/>
          <dgm:bulletEnabled val="1"/>
        </dgm:presLayoutVars>
      </dgm:prSet>
      <dgm:spPr/>
    </dgm:pt>
  </dgm:ptLst>
  <dgm:cxnLst>
    <dgm:cxn modelId="{47850707-8992-41D9-A141-3831FDBAD1CA}" srcId="{D2367490-FF9C-4184-9B2F-2B1DFD4623AE}" destId="{3D205B1C-AA91-43F4-828E-CDEE2C16D826}" srcOrd="1" destOrd="0" parTransId="{BACEF410-CB22-40D9-AB2C-B1E09497F26F}" sibTransId="{0C744C4F-FC39-4752-AB21-7DBA7A20DE5A}"/>
    <dgm:cxn modelId="{715ADB28-2E85-4F9E-9169-2FF5ECE067A7}" srcId="{D2367490-FF9C-4184-9B2F-2B1DFD4623AE}" destId="{1CEC7566-EC6B-4047-9FBC-6F03FC2BD3A9}" srcOrd="4" destOrd="0" parTransId="{CB06C824-A5F3-4061-8095-94D526A8FDAE}" sibTransId="{09B1461F-DB36-47FF-9035-F30D301877D3}"/>
    <dgm:cxn modelId="{C282C637-FB1F-4350-A48A-042CC1895B92}" type="presOf" srcId="{3D205B1C-AA91-43F4-828E-CDEE2C16D826}" destId="{70BA59C7-8811-4D99-8BA0-0EB0F068C85A}" srcOrd="0" destOrd="0" presId="urn:microsoft.com/office/officeart/2005/8/layout/vList2"/>
    <dgm:cxn modelId="{832E604A-DF96-40A1-9342-126CA7A57830}" type="presOf" srcId="{1CEC7566-EC6B-4047-9FBC-6F03FC2BD3A9}" destId="{C5535C02-4FFB-45DD-B703-7519D2C14E18}" srcOrd="0" destOrd="0" presId="urn:microsoft.com/office/officeart/2005/8/layout/vList2"/>
    <dgm:cxn modelId="{20FA736C-8984-40E5-A48D-1DB1D118016A}" type="presOf" srcId="{4B1CA6D6-56D2-48A1-88B1-34FC961C9357}" destId="{ECFFE29A-878E-4FE0-9FF9-011D88449296}" srcOrd="0" destOrd="0" presId="urn:microsoft.com/office/officeart/2005/8/layout/vList2"/>
    <dgm:cxn modelId="{A20A538A-31D5-490F-9DE8-1CAB6EED7E42}" type="presOf" srcId="{38C3F5AE-577E-4EA9-B624-26F0C0F88D4C}" destId="{80F14665-87D3-453E-BD94-CEC77AF55687}" srcOrd="0" destOrd="0" presId="urn:microsoft.com/office/officeart/2005/8/layout/vList2"/>
    <dgm:cxn modelId="{9908D09C-CA56-4E24-8D8A-EF44B813793B}" type="presOf" srcId="{A0F43C17-F047-4440-B7D0-DF54FB9B002B}" destId="{B104958D-EDF4-4E3F-BD3C-A9E8EDAB9636}" srcOrd="0" destOrd="0" presId="urn:microsoft.com/office/officeart/2005/8/layout/vList2"/>
    <dgm:cxn modelId="{273D9D9F-79BE-480D-B03B-666D04270AD8}" srcId="{D2367490-FF9C-4184-9B2F-2B1DFD4623AE}" destId="{4B1CA6D6-56D2-48A1-88B1-34FC961C9357}" srcOrd="3" destOrd="0" parTransId="{58AB2936-AD20-4238-B247-F75B17D5C1A3}" sibTransId="{28104B98-8ECA-49F2-8BF8-2EBDFF1F24AF}"/>
    <dgm:cxn modelId="{F90582D5-08BE-4240-B06D-B5FB45FCD7A5}" type="presOf" srcId="{D2367490-FF9C-4184-9B2F-2B1DFD4623AE}" destId="{AE44BF27-7AC9-49E3-9B77-A0B0B9E2FA46}" srcOrd="0" destOrd="0" presId="urn:microsoft.com/office/officeart/2005/8/layout/vList2"/>
    <dgm:cxn modelId="{BBB83DE9-30E5-403C-8012-F69A059FB967}" srcId="{D2367490-FF9C-4184-9B2F-2B1DFD4623AE}" destId="{38C3F5AE-577E-4EA9-B624-26F0C0F88D4C}" srcOrd="0" destOrd="0" parTransId="{E5327558-F7D6-412D-A707-7BF0F4BD25D2}" sibTransId="{B50E2C46-3F5F-445F-837D-0EBF78D1C45D}"/>
    <dgm:cxn modelId="{3B04ACF6-1822-4D13-B70D-135F8A81F152}" srcId="{D2367490-FF9C-4184-9B2F-2B1DFD4623AE}" destId="{A0F43C17-F047-4440-B7D0-DF54FB9B002B}" srcOrd="2" destOrd="0" parTransId="{9127CCD6-8422-4231-A2BA-1E96FFF6FB11}" sibTransId="{ACE0DEB7-FCAA-4A97-9E3F-6AC9EF204995}"/>
    <dgm:cxn modelId="{2366943D-C5C8-49F1-A211-179F0D740F7F}" type="presParOf" srcId="{AE44BF27-7AC9-49E3-9B77-A0B0B9E2FA46}" destId="{80F14665-87D3-453E-BD94-CEC77AF55687}" srcOrd="0" destOrd="0" presId="urn:microsoft.com/office/officeart/2005/8/layout/vList2"/>
    <dgm:cxn modelId="{9C958341-2573-48A6-8023-1C40E573F889}" type="presParOf" srcId="{AE44BF27-7AC9-49E3-9B77-A0B0B9E2FA46}" destId="{D32246FA-34F8-4D17-9470-B727C0B26978}" srcOrd="1" destOrd="0" presId="urn:microsoft.com/office/officeart/2005/8/layout/vList2"/>
    <dgm:cxn modelId="{9BB399C6-9620-4E9B-99D6-5CD27684C072}" type="presParOf" srcId="{AE44BF27-7AC9-49E3-9B77-A0B0B9E2FA46}" destId="{70BA59C7-8811-4D99-8BA0-0EB0F068C85A}" srcOrd="2" destOrd="0" presId="urn:microsoft.com/office/officeart/2005/8/layout/vList2"/>
    <dgm:cxn modelId="{26BBAED5-340E-410D-88F5-AE934DF3DEC6}" type="presParOf" srcId="{AE44BF27-7AC9-49E3-9B77-A0B0B9E2FA46}" destId="{6396646C-695E-4E99-A4E9-F0F08F72D067}" srcOrd="3" destOrd="0" presId="urn:microsoft.com/office/officeart/2005/8/layout/vList2"/>
    <dgm:cxn modelId="{21585C83-8DA3-4C08-9002-ED2B0AFB5AAB}" type="presParOf" srcId="{AE44BF27-7AC9-49E3-9B77-A0B0B9E2FA46}" destId="{B104958D-EDF4-4E3F-BD3C-A9E8EDAB9636}" srcOrd="4" destOrd="0" presId="urn:microsoft.com/office/officeart/2005/8/layout/vList2"/>
    <dgm:cxn modelId="{986078BE-8E06-462C-A2B6-71F79EAD8EAF}" type="presParOf" srcId="{AE44BF27-7AC9-49E3-9B77-A0B0B9E2FA46}" destId="{EC5CABDB-CAD8-4E6B-B453-D34548F557F9}" srcOrd="5" destOrd="0" presId="urn:microsoft.com/office/officeart/2005/8/layout/vList2"/>
    <dgm:cxn modelId="{40BDE97B-B017-4403-A3E6-3657A7D82234}" type="presParOf" srcId="{AE44BF27-7AC9-49E3-9B77-A0B0B9E2FA46}" destId="{ECFFE29A-878E-4FE0-9FF9-011D88449296}" srcOrd="6" destOrd="0" presId="urn:microsoft.com/office/officeart/2005/8/layout/vList2"/>
    <dgm:cxn modelId="{FBF5ADC1-DCAB-4D3B-9712-C3F8CED8CE87}" type="presParOf" srcId="{AE44BF27-7AC9-49E3-9B77-A0B0B9E2FA46}" destId="{EEFC458D-FD36-47BC-8D9A-FB6DECA02A6F}" srcOrd="7" destOrd="0" presId="urn:microsoft.com/office/officeart/2005/8/layout/vList2"/>
    <dgm:cxn modelId="{68CCDDE8-918A-495F-8C7C-BBFA7454F480}" type="presParOf" srcId="{AE44BF27-7AC9-49E3-9B77-A0B0B9E2FA46}" destId="{C5535C02-4FFB-45DD-B703-7519D2C14E1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F14665-87D3-453E-BD94-CEC77AF55687}">
      <dsp:nvSpPr>
        <dsp:cNvPr id="0" name=""/>
        <dsp:cNvSpPr/>
      </dsp:nvSpPr>
      <dsp:spPr>
        <a:xfrm>
          <a:off x="0" y="93060"/>
          <a:ext cx="6797675" cy="1032854"/>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tx1"/>
              </a:solidFill>
            </a:rPr>
            <a:t>Social equity ( equitable distribution)</a:t>
          </a:r>
        </a:p>
      </dsp:txBody>
      <dsp:txXfrm>
        <a:off x="50420" y="143480"/>
        <a:ext cx="6696835" cy="932014"/>
      </dsp:txXfrm>
    </dsp:sp>
    <dsp:sp modelId="{70BA59C7-8811-4D99-8BA0-0EB0F068C85A}">
      <dsp:nvSpPr>
        <dsp:cNvPr id="0" name=""/>
        <dsp:cNvSpPr/>
      </dsp:nvSpPr>
      <dsp:spPr>
        <a:xfrm>
          <a:off x="0" y="1200794"/>
          <a:ext cx="6797675" cy="1032854"/>
        </a:xfrm>
        <a:prstGeom prst="roundRect">
          <a:avLst/>
        </a:prstGeom>
        <a:solidFill>
          <a:schemeClr val="accent5">
            <a:hueOff val="531780"/>
            <a:satOff val="-5973"/>
            <a:lumOff val="-127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tx1"/>
              </a:solidFill>
            </a:rPr>
            <a:t>Nation- wide coverage (universal coverage)</a:t>
          </a:r>
        </a:p>
      </dsp:txBody>
      <dsp:txXfrm>
        <a:off x="50420" y="1251214"/>
        <a:ext cx="6696835" cy="932014"/>
      </dsp:txXfrm>
    </dsp:sp>
    <dsp:sp modelId="{B104958D-EDF4-4E3F-BD3C-A9E8EDAB9636}">
      <dsp:nvSpPr>
        <dsp:cNvPr id="0" name=""/>
        <dsp:cNvSpPr/>
      </dsp:nvSpPr>
      <dsp:spPr>
        <a:xfrm>
          <a:off x="0" y="2308528"/>
          <a:ext cx="6797675" cy="1032854"/>
        </a:xfrm>
        <a:prstGeom prst="roundRect">
          <a:avLst/>
        </a:prstGeom>
        <a:solidFill>
          <a:schemeClr val="accent5">
            <a:hueOff val="1063560"/>
            <a:satOff val="-11946"/>
            <a:lumOff val="-2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tx1"/>
              </a:solidFill>
            </a:rPr>
            <a:t>Appropriate Technology </a:t>
          </a:r>
        </a:p>
      </dsp:txBody>
      <dsp:txXfrm>
        <a:off x="50420" y="2358948"/>
        <a:ext cx="6696835" cy="932014"/>
      </dsp:txXfrm>
    </dsp:sp>
    <dsp:sp modelId="{ECFFE29A-878E-4FE0-9FF9-011D88449296}">
      <dsp:nvSpPr>
        <dsp:cNvPr id="0" name=""/>
        <dsp:cNvSpPr/>
      </dsp:nvSpPr>
      <dsp:spPr>
        <a:xfrm>
          <a:off x="0" y="3386283"/>
          <a:ext cx="6797675" cy="1032854"/>
        </a:xfrm>
        <a:prstGeom prst="roundRect">
          <a:avLst/>
        </a:prstGeom>
        <a:solidFill>
          <a:schemeClr val="accent5">
            <a:hueOff val="1595340"/>
            <a:satOff val="-17918"/>
            <a:lumOff val="-38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tx1"/>
              </a:solidFill>
            </a:rPr>
            <a:t>Intersectoral coordination (multisectoral approach)</a:t>
          </a:r>
        </a:p>
      </dsp:txBody>
      <dsp:txXfrm>
        <a:off x="50420" y="3436703"/>
        <a:ext cx="6696835" cy="932014"/>
      </dsp:txXfrm>
    </dsp:sp>
    <dsp:sp modelId="{C5535C02-4FFB-45DD-B703-7519D2C14E18}">
      <dsp:nvSpPr>
        <dsp:cNvPr id="0" name=""/>
        <dsp:cNvSpPr/>
      </dsp:nvSpPr>
      <dsp:spPr>
        <a:xfrm>
          <a:off x="0" y="4523997"/>
          <a:ext cx="6797675" cy="1032854"/>
        </a:xfrm>
        <a:prstGeom prst="roundRect">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tx1"/>
              </a:solidFill>
            </a:rPr>
            <a:t>Community participation  </a:t>
          </a:r>
        </a:p>
      </dsp:txBody>
      <dsp:txXfrm>
        <a:off x="50420" y="4574417"/>
        <a:ext cx="6696835" cy="93201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6933E1-537B-4E43-8717-17351954B6AE}" type="datetimeFigureOut">
              <a:rPr lang="en-US" smtClean="0"/>
              <a:t>2/28/2026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19603E-1B37-4B11-8A19-72EF4E47E08F}" type="slidenum">
              <a:rPr lang="en-US" smtClean="0"/>
              <a:t>‹#›</a:t>
            </a:fld>
            <a:endParaRPr lang="en-US"/>
          </a:p>
        </p:txBody>
      </p:sp>
    </p:spTree>
    <p:extLst>
      <p:ext uri="{BB962C8B-B14F-4D97-AF65-F5344CB8AC3E}">
        <p14:creationId xmlns:p14="http://schemas.microsoft.com/office/powerpoint/2010/main" val="1542664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19603E-1B37-4B11-8A19-72EF4E47E08F}" type="slidenum">
              <a:rPr lang="en-US" smtClean="0"/>
              <a:t>2</a:t>
            </a:fld>
            <a:endParaRPr lang="en-US"/>
          </a:p>
        </p:txBody>
      </p:sp>
    </p:spTree>
    <p:extLst>
      <p:ext uri="{BB962C8B-B14F-4D97-AF65-F5344CB8AC3E}">
        <p14:creationId xmlns:p14="http://schemas.microsoft.com/office/powerpoint/2010/main" val="2046396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19603E-1B37-4B11-8A19-72EF4E47E08F}" type="slidenum">
              <a:rPr lang="en-US" smtClean="0"/>
              <a:t>5</a:t>
            </a:fld>
            <a:endParaRPr lang="en-US"/>
          </a:p>
        </p:txBody>
      </p:sp>
    </p:spTree>
    <p:extLst>
      <p:ext uri="{BB962C8B-B14F-4D97-AF65-F5344CB8AC3E}">
        <p14:creationId xmlns:p14="http://schemas.microsoft.com/office/powerpoint/2010/main" val="124346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19603E-1B37-4B11-8A19-72EF4E47E08F}" type="slidenum">
              <a:rPr lang="en-US" smtClean="0"/>
              <a:t>19</a:t>
            </a:fld>
            <a:endParaRPr lang="en-US"/>
          </a:p>
        </p:txBody>
      </p:sp>
    </p:spTree>
    <p:extLst>
      <p:ext uri="{BB962C8B-B14F-4D97-AF65-F5344CB8AC3E}">
        <p14:creationId xmlns:p14="http://schemas.microsoft.com/office/powerpoint/2010/main" val="845552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19603E-1B37-4B11-8A19-72EF4E47E08F}" type="slidenum">
              <a:rPr lang="en-US" smtClean="0"/>
              <a:t>21</a:t>
            </a:fld>
            <a:endParaRPr lang="en-US"/>
          </a:p>
        </p:txBody>
      </p:sp>
    </p:spTree>
    <p:extLst>
      <p:ext uri="{BB962C8B-B14F-4D97-AF65-F5344CB8AC3E}">
        <p14:creationId xmlns:p14="http://schemas.microsoft.com/office/powerpoint/2010/main" val="1218582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345051-2045-45DA-935E-2E3CA1A69ADC}" type="datetimeFigureOut">
              <a:rPr lang="en-US" smtClean="0"/>
              <a:t>2/28/2026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9778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345051-2045-45DA-935E-2E3CA1A69ADC}" type="datetimeFigureOut">
              <a:rPr lang="en-US" smtClean="0"/>
              <a:t>2/28/2026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168069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345051-2045-45DA-935E-2E3CA1A69ADC}" type="datetimeFigureOut">
              <a:rPr lang="en-US" smtClean="0"/>
              <a:t>2/28/2026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47363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345051-2045-45DA-935E-2E3CA1A69ADC}" type="datetimeFigureOut">
              <a:rPr lang="en-US" smtClean="0"/>
              <a:t>2/28/2026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078738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345051-2045-45DA-935E-2E3CA1A69ADC}" type="datetimeFigureOut">
              <a:rPr lang="en-US" smtClean="0"/>
              <a:t>2/28/2026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2018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345051-2045-45DA-935E-2E3CA1A69ADC}" type="datetimeFigureOut">
              <a:rPr lang="en-US" smtClean="0"/>
              <a:t>2/28/2026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51193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2345051-2045-45DA-935E-2E3CA1A69ADC}" type="datetimeFigureOut">
              <a:rPr lang="en-US" smtClean="0"/>
              <a:t>2/28/2026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235701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2345051-2045-45DA-935E-2E3CA1A69ADC}" type="datetimeFigureOut">
              <a:rPr lang="en-US" smtClean="0"/>
              <a:t>2/28/2026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153332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2345051-2045-45DA-935E-2E3CA1A69ADC}" type="datetimeFigureOut">
              <a:rPr lang="en-US" smtClean="0"/>
              <a:t>2/28/2026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56224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2345051-2045-45DA-935E-2E3CA1A69ADC}" type="datetimeFigureOut">
              <a:rPr lang="en-US" smtClean="0"/>
              <a:t>2/28/2026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1963584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345051-2045-45DA-935E-2E3CA1A69ADC}" type="datetimeFigureOut">
              <a:rPr lang="en-US" smtClean="0"/>
              <a:t>2/28/2026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94480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2345051-2045-45DA-935E-2E3CA1A69ADC}" type="datetimeFigureOut">
              <a:rPr lang="en-US" smtClean="0"/>
              <a:t>2/28/2026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7CD31F4-64FA-4BA0-9498-67783267A8C8}"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9479381"/>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F4C86-F840-BF1D-6996-A089C4D1141B}"/>
              </a:ext>
            </a:extLst>
          </p:cNvPr>
          <p:cNvSpPr>
            <a:spLocks noGrp="1"/>
          </p:cNvSpPr>
          <p:nvPr>
            <p:ph type="ctrTitle"/>
          </p:nvPr>
        </p:nvSpPr>
        <p:spPr>
          <a:xfrm>
            <a:off x="802164" y="661975"/>
            <a:ext cx="3571810" cy="3573516"/>
          </a:xfrm>
        </p:spPr>
        <p:txBody>
          <a:bodyPr>
            <a:normAutofit/>
          </a:bodyPr>
          <a:lstStyle/>
          <a:p>
            <a:r>
              <a:rPr lang="en-US" sz="5800" b="1" dirty="0"/>
              <a:t>Basic Concepts Of PHC</a:t>
            </a:r>
          </a:p>
        </p:txBody>
      </p:sp>
      <p:pic>
        <p:nvPicPr>
          <p:cNvPr id="21" name="Picture 20" descr="A mosaic of colorful geometric shapes">
            <a:extLst>
              <a:ext uri="{FF2B5EF4-FFF2-40B4-BE49-F238E27FC236}">
                <a16:creationId xmlns:a16="http://schemas.microsoft.com/office/drawing/2014/main" id="{383FBABA-4D3E-96D6-D180-05515F344B0B}"/>
              </a:ext>
            </a:extLst>
          </p:cNvPr>
          <p:cNvPicPr>
            <a:picLocks noChangeAspect="1"/>
          </p:cNvPicPr>
          <p:nvPr/>
        </p:nvPicPr>
        <p:blipFill>
          <a:blip r:embed="rId2"/>
          <a:srcRect t="17107" b="4222"/>
          <a:stretch/>
        </p:blipFill>
        <p:spPr>
          <a:xfrm>
            <a:off x="4849574" y="188577"/>
            <a:ext cx="7214616" cy="6480846"/>
          </a:xfrm>
          <a:prstGeom prst="rect">
            <a:avLst/>
          </a:prstGeom>
        </p:spPr>
      </p:pic>
    </p:spTree>
    <p:extLst>
      <p:ext uri="{BB962C8B-B14F-4D97-AF65-F5344CB8AC3E}">
        <p14:creationId xmlns:p14="http://schemas.microsoft.com/office/powerpoint/2010/main" val="3675218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B2B8762-61F0-4F1B-9364-D633EE9D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E97675C8-1328-460C-9EBF-6B446B67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514EE78B-AF71-4195-A01B-F1165D923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8B330648-BE73-41A0-9F64-E5B1075E2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E4F7BC-7030-B797-5C33-CEC9A971A199}"/>
              </a:ext>
            </a:extLst>
          </p:cNvPr>
          <p:cNvSpPr>
            <a:spLocks noGrp="1"/>
          </p:cNvSpPr>
          <p:nvPr>
            <p:ph type="title"/>
          </p:nvPr>
        </p:nvSpPr>
        <p:spPr>
          <a:xfrm>
            <a:off x="5938683" y="531453"/>
            <a:ext cx="6253317" cy="3686015"/>
          </a:xfrm>
        </p:spPr>
        <p:txBody>
          <a:bodyPr vert="horz" lIns="91440" tIns="45720" rIns="91440" bIns="45720" rtlCol="0" anchor="b">
            <a:normAutofit/>
          </a:bodyPr>
          <a:lstStyle/>
          <a:p>
            <a:r>
              <a:rPr lang="en-US" sz="8000" b="1" dirty="0">
                <a:solidFill>
                  <a:schemeClr val="tx1">
                    <a:lumMod val="85000"/>
                    <a:lumOff val="15000"/>
                  </a:schemeClr>
                </a:solidFill>
              </a:rPr>
              <a:t>Intersectoral coordination </a:t>
            </a:r>
          </a:p>
        </p:txBody>
      </p:sp>
      <p:pic>
        <p:nvPicPr>
          <p:cNvPr id="5" name="Picture 4">
            <a:extLst>
              <a:ext uri="{FF2B5EF4-FFF2-40B4-BE49-F238E27FC236}">
                <a16:creationId xmlns:a16="http://schemas.microsoft.com/office/drawing/2014/main" id="{26003F50-11E0-2517-C631-EC44814C141B}"/>
              </a:ext>
            </a:extLst>
          </p:cNvPr>
          <p:cNvPicPr>
            <a:picLocks noChangeAspect="1"/>
          </p:cNvPicPr>
          <p:nvPr/>
        </p:nvPicPr>
        <p:blipFill>
          <a:blip r:embed="rId2"/>
          <a:stretch>
            <a:fillRect/>
          </a:stretch>
        </p:blipFill>
        <p:spPr>
          <a:xfrm>
            <a:off x="633999" y="855992"/>
            <a:ext cx="4001315" cy="2230733"/>
          </a:xfrm>
          <a:prstGeom prst="rect">
            <a:avLst/>
          </a:prstGeom>
        </p:spPr>
      </p:pic>
      <p:pic>
        <p:nvPicPr>
          <p:cNvPr id="4" name="Content Placeholder 3">
            <a:extLst>
              <a:ext uri="{FF2B5EF4-FFF2-40B4-BE49-F238E27FC236}">
                <a16:creationId xmlns:a16="http://schemas.microsoft.com/office/drawing/2014/main" id="{27E7CEF9-78C0-22AA-B7CA-47A9340F0AF2}"/>
              </a:ext>
            </a:extLst>
          </p:cNvPr>
          <p:cNvPicPr>
            <a:picLocks noGrp="1" noChangeAspect="1"/>
          </p:cNvPicPr>
          <p:nvPr>
            <p:ph idx="1"/>
          </p:nvPr>
        </p:nvPicPr>
        <p:blipFill>
          <a:blip r:embed="rId3">
            <a:biLevel thresh="50000"/>
          </a:blip>
          <a:srcRect b="66237"/>
          <a:stretch/>
        </p:blipFill>
        <p:spPr>
          <a:xfrm>
            <a:off x="558728" y="3328042"/>
            <a:ext cx="5021704" cy="2754411"/>
          </a:xfrm>
          <a:prstGeom prst="rect">
            <a:avLst/>
          </a:prstGeom>
        </p:spPr>
      </p:pic>
      <p:cxnSp>
        <p:nvCxnSpPr>
          <p:cNvPr id="18" name="Straight Connector 17">
            <a:extLst>
              <a:ext uri="{FF2B5EF4-FFF2-40B4-BE49-F238E27FC236}">
                <a16:creationId xmlns:a16="http://schemas.microsoft.com/office/drawing/2014/main" id="{6DAFB303-4B24-485A-B806-C147A23632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02C3C01D-C868-4B78-9A8F-417BF50A42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8345B934-7CE4-4DA7-A0CB-2A2DF8818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841224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29-PRIMARY-HEALTH-CARE-29-638.jpg">
            <a:extLst>
              <a:ext uri="{FF2B5EF4-FFF2-40B4-BE49-F238E27FC236}">
                <a16:creationId xmlns:a16="http://schemas.microsoft.com/office/drawing/2014/main" id="{94B351EF-890E-56A8-A917-FA2B51AC5AF8}"/>
              </a:ext>
            </a:extLst>
          </p:cNvPr>
          <p:cNvPicPr>
            <a:picLocks noGrp="1" noChangeAspect="1"/>
          </p:cNvPicPr>
          <p:nvPr>
            <p:ph idx="1"/>
          </p:nvPr>
        </p:nvPicPr>
        <p:blipFill>
          <a:blip r:embed="rId2">
            <a:biLevel thresh="75000"/>
            <a:alphaModFix amt="97000"/>
            <a:extLst>
              <a:ext uri="{BEBA8EAE-BF5A-486C-A8C5-ECC9F3942E4B}">
                <a14:imgProps xmlns:a14="http://schemas.microsoft.com/office/drawing/2010/main">
                  <a14:imgLayer r:embed="rId3">
                    <a14:imgEffect>
                      <a14:colorTemperature colorTemp="8800"/>
                    </a14:imgEffect>
                    <a14:imgEffect>
                      <a14:saturation sat="0"/>
                    </a14:imgEffect>
                  </a14:imgLayer>
                </a14:imgProps>
              </a:ext>
            </a:extLst>
          </a:blip>
          <a:stretch>
            <a:fillRect/>
          </a:stretch>
        </p:blipFill>
        <p:spPr>
          <a:xfrm>
            <a:off x="1142251" y="0"/>
            <a:ext cx="10205303" cy="5868988"/>
          </a:xfrm>
          <a:prstGeom prst="rect">
            <a:avLst/>
          </a:prstGeom>
        </p:spPr>
      </p:pic>
    </p:spTree>
    <p:extLst>
      <p:ext uri="{BB962C8B-B14F-4D97-AF65-F5344CB8AC3E}">
        <p14:creationId xmlns:p14="http://schemas.microsoft.com/office/powerpoint/2010/main" val="2963929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58DF0BF1-2A36-FE87-8C03-F1444D74C278}"/>
              </a:ext>
            </a:extLst>
          </p:cNvPr>
          <p:cNvPicPr>
            <a:picLocks noChangeAspect="1"/>
          </p:cNvPicPr>
          <p:nvPr/>
        </p:nvPicPr>
        <p:blipFill>
          <a:blip r:embed="rId2"/>
          <a:srcRect b="12491"/>
          <a:stretch/>
        </p:blipFill>
        <p:spPr>
          <a:xfrm>
            <a:off x="633999" y="974362"/>
            <a:ext cx="11373122" cy="4902754"/>
          </a:xfrm>
          <a:prstGeom prst="rect">
            <a:avLst/>
          </a:prstGeom>
        </p:spPr>
      </p:pic>
      <p:cxnSp>
        <p:nvCxnSpPr>
          <p:cNvPr id="13" name="Straight Connector 12">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618756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0031E3-8F2F-6F32-8BBA-783242F6F974}"/>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4600" b="1" dirty="0">
                <a:solidFill>
                  <a:schemeClr val="tx1">
                    <a:lumMod val="85000"/>
                    <a:lumOff val="15000"/>
                  </a:schemeClr>
                </a:solidFill>
              </a:rPr>
              <a:t>Community participation</a:t>
            </a:r>
          </a:p>
        </p:txBody>
      </p:sp>
      <p:pic>
        <p:nvPicPr>
          <p:cNvPr id="4" name="Content Placeholder 3" descr="13-Primary-health-care-13-638.jpg">
            <a:extLst>
              <a:ext uri="{FF2B5EF4-FFF2-40B4-BE49-F238E27FC236}">
                <a16:creationId xmlns:a16="http://schemas.microsoft.com/office/drawing/2014/main" id="{F0842A98-AA0E-E205-5B2B-076EFE4963F3}"/>
              </a:ext>
            </a:extLst>
          </p:cNvPr>
          <p:cNvPicPr>
            <a:picLocks noGrp="1" noChangeAspect="1"/>
          </p:cNvPicPr>
          <p:nvPr>
            <p:ph idx="1"/>
          </p:nvPr>
        </p:nvPicPr>
        <p:blipFill>
          <a:blip r:embed="rId2"/>
          <a:srcRect t="31249" b="11151"/>
          <a:stretch/>
        </p:blipFill>
        <p:spPr>
          <a:xfrm>
            <a:off x="625064" y="1324152"/>
            <a:ext cx="6912217" cy="4207218"/>
          </a:xfrm>
          <a:prstGeom prst="rect">
            <a:avLst/>
          </a:prstGeom>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26367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1" name="Rectangle 4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3" name="Straight Connector 4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5" name="Rectangle 44">
            <a:extLst>
              <a:ext uri="{FF2B5EF4-FFF2-40B4-BE49-F238E27FC236}">
                <a16:creationId xmlns:a16="http://schemas.microsoft.com/office/drawing/2014/main" id="{5AE6C737-FF55-4064-94B7-0B21D2EB60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603E2B-AA27-5C58-DF8D-442771E383CE}"/>
              </a:ext>
            </a:extLst>
          </p:cNvPr>
          <p:cNvSpPr>
            <a:spLocks noGrp="1"/>
          </p:cNvSpPr>
          <p:nvPr>
            <p:ph type="title"/>
          </p:nvPr>
        </p:nvSpPr>
        <p:spPr>
          <a:xfrm>
            <a:off x="7204480" y="671592"/>
            <a:ext cx="4813072" cy="3686015"/>
          </a:xfrm>
        </p:spPr>
        <p:txBody>
          <a:bodyPr vert="horz" lIns="91440" tIns="45720" rIns="91440" bIns="45720" rtlCol="0" anchor="b">
            <a:normAutofit/>
          </a:bodyPr>
          <a:lstStyle/>
          <a:p>
            <a:r>
              <a:rPr lang="en-US" sz="6200" b="1" dirty="0">
                <a:solidFill>
                  <a:schemeClr val="tx1">
                    <a:lumMod val="85000"/>
                    <a:lumOff val="15000"/>
                  </a:schemeClr>
                </a:solidFill>
              </a:rPr>
              <a:t>ELEMENTS/ COMPONENTS  OF PHC</a:t>
            </a:r>
          </a:p>
        </p:txBody>
      </p:sp>
      <p:pic>
        <p:nvPicPr>
          <p:cNvPr id="4" name="Content Placeholder 3">
            <a:extLst>
              <a:ext uri="{FF2B5EF4-FFF2-40B4-BE49-F238E27FC236}">
                <a16:creationId xmlns:a16="http://schemas.microsoft.com/office/drawing/2014/main" id="{D7A6D632-D500-39C2-A3D3-361C85DF250A}"/>
              </a:ext>
            </a:extLst>
          </p:cNvPr>
          <p:cNvPicPr>
            <a:picLocks noChangeAspect="1"/>
          </p:cNvPicPr>
          <p:nvPr/>
        </p:nvPicPr>
        <p:blipFill>
          <a:blip r:embed="rId2"/>
          <a:srcRect r="2487" b="2"/>
          <a:stretch/>
        </p:blipFill>
        <p:spPr>
          <a:xfrm>
            <a:off x="149902" y="125944"/>
            <a:ext cx="6469103" cy="6082427"/>
          </a:xfrm>
          <a:prstGeom prst="rect">
            <a:avLst/>
          </a:prstGeom>
        </p:spPr>
      </p:pic>
      <p:cxnSp>
        <p:nvCxnSpPr>
          <p:cNvPr id="47" name="Straight Connector 46">
            <a:extLst>
              <a:ext uri="{FF2B5EF4-FFF2-40B4-BE49-F238E27FC236}">
                <a16:creationId xmlns:a16="http://schemas.microsoft.com/office/drawing/2014/main" id="{6B5B1DD8-6224-4137-8621-32982B00F9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D8218D9F-38B6-4AE0-9051-5434D19A5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1" name="Rectangle 50">
            <a:extLst>
              <a:ext uri="{FF2B5EF4-FFF2-40B4-BE49-F238E27FC236}">
                <a16:creationId xmlns:a16="http://schemas.microsoft.com/office/drawing/2014/main" id="{2D3DCA99-84AF-487A-BF72-91C5FA6B0B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642639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8CFD0CED-2F9A-BCA1-E024-17E7BA99D2CB}"/>
              </a:ext>
            </a:extLst>
          </p:cNvPr>
          <p:cNvPicPr>
            <a:picLocks noGrp="1" noChangeAspect="1"/>
          </p:cNvPicPr>
          <p:nvPr>
            <p:ph idx="1"/>
          </p:nvPr>
        </p:nvPicPr>
        <p:blipFill>
          <a:blip r:embed="rId2"/>
          <a:stretch>
            <a:fillRect/>
          </a:stretch>
        </p:blipFill>
        <p:spPr>
          <a:xfrm>
            <a:off x="720670" y="640081"/>
            <a:ext cx="10896707" cy="5054156"/>
          </a:xfrm>
          <a:prstGeom prst="rect">
            <a:avLst/>
          </a:prstGeom>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416492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4" name="Straight Connector 23">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55FBB333-53AC-6B72-8A09-757E67C86A8A}"/>
              </a:ext>
            </a:extLst>
          </p:cNvPr>
          <p:cNvPicPr>
            <a:picLocks noChangeAspect="1"/>
          </p:cNvPicPr>
          <p:nvPr/>
        </p:nvPicPr>
        <p:blipFill>
          <a:blip r:embed="rId2"/>
          <a:stretch>
            <a:fillRect/>
          </a:stretch>
        </p:blipFill>
        <p:spPr>
          <a:xfrm>
            <a:off x="239843" y="382849"/>
            <a:ext cx="6937774" cy="6103844"/>
          </a:xfrm>
          <a:prstGeom prst="rect">
            <a:avLst/>
          </a:prstGeom>
        </p:spPr>
      </p:pic>
      <p:sp>
        <p:nvSpPr>
          <p:cNvPr id="28" name="Rectangle 27">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EEF907D-5597-B480-E67C-A859D38F54F7}"/>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b="1">
                <a:solidFill>
                  <a:srgbClr val="FFFFFF"/>
                </a:solidFill>
              </a:rPr>
              <a:t>Basic Requirements for Sound PHC</a:t>
            </a:r>
          </a:p>
        </p:txBody>
      </p:sp>
      <p:sp>
        <p:nvSpPr>
          <p:cNvPr id="30" name="Rectangle 29">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911269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lide-34-1024">
            <a:extLst>
              <a:ext uri="{FF2B5EF4-FFF2-40B4-BE49-F238E27FC236}">
                <a16:creationId xmlns:a16="http://schemas.microsoft.com/office/drawing/2014/main" id="{6263F543-C5B0-E899-DF77-06714499BA0D}"/>
              </a:ext>
            </a:extLst>
          </p:cNvPr>
          <p:cNvPicPr>
            <a:picLocks noChangeAspect="1" noChangeArrowheads="1"/>
          </p:cNvPicPr>
          <p:nvPr/>
        </p:nvPicPr>
        <p:blipFill>
          <a:blip r:embed="rId2" cstate="print">
            <a:duotone>
              <a:srgbClr val="A5C249">
                <a:shade val="45000"/>
                <a:satMod val="135000"/>
              </a:srgbClr>
              <a:prstClr val="white"/>
            </a:duotone>
          </a:blip>
          <a:srcRect l="3776" t="5427" b="16448"/>
          <a:stretch/>
        </p:blipFill>
        <p:spPr bwMode="auto">
          <a:xfrm>
            <a:off x="509665" y="286603"/>
            <a:ext cx="11122701" cy="5715000"/>
          </a:xfrm>
          <a:prstGeom prst="rect">
            <a:avLst/>
          </a:prstGeom>
          <a:noFill/>
          <a:ln w="9525">
            <a:noFill/>
            <a:miter lim="800000"/>
            <a:headEnd/>
            <a:tailEnd/>
          </a:ln>
        </p:spPr>
      </p:pic>
    </p:spTree>
    <p:extLst>
      <p:ext uri="{BB962C8B-B14F-4D97-AF65-F5344CB8AC3E}">
        <p14:creationId xmlns:p14="http://schemas.microsoft.com/office/powerpoint/2010/main" val="2538458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39F25BA-CED2-38FE-52B3-EB975FC73431}"/>
              </a:ext>
            </a:extLst>
          </p:cNvPr>
          <p:cNvPicPr>
            <a:picLocks noGrp="1" noChangeAspect="1"/>
          </p:cNvPicPr>
          <p:nvPr>
            <p:ph idx="1"/>
          </p:nvPr>
        </p:nvPicPr>
        <p:blipFill>
          <a:blip r:embed="rId2"/>
          <a:stretch>
            <a:fillRect/>
          </a:stretch>
        </p:blipFill>
        <p:spPr>
          <a:xfrm>
            <a:off x="294991" y="437187"/>
            <a:ext cx="5801009" cy="5648820"/>
          </a:xfrm>
          <a:prstGeom prst="rect">
            <a:avLst/>
          </a:prstGeom>
        </p:spPr>
      </p:pic>
      <p:pic>
        <p:nvPicPr>
          <p:cNvPr id="5" name="Picture 4">
            <a:extLst>
              <a:ext uri="{FF2B5EF4-FFF2-40B4-BE49-F238E27FC236}">
                <a16:creationId xmlns:a16="http://schemas.microsoft.com/office/drawing/2014/main" id="{FFFEAB4C-61ED-3814-3E44-FDF325DE5DCB}"/>
              </a:ext>
            </a:extLst>
          </p:cNvPr>
          <p:cNvPicPr>
            <a:picLocks noChangeAspect="1"/>
          </p:cNvPicPr>
          <p:nvPr/>
        </p:nvPicPr>
        <p:blipFill>
          <a:blip r:embed="rId3"/>
          <a:stretch>
            <a:fillRect/>
          </a:stretch>
        </p:blipFill>
        <p:spPr>
          <a:xfrm>
            <a:off x="6265888" y="437187"/>
            <a:ext cx="5631121" cy="5648820"/>
          </a:xfrm>
          <a:prstGeom prst="rect">
            <a:avLst/>
          </a:prstGeom>
        </p:spPr>
      </p:pic>
    </p:spTree>
    <p:extLst>
      <p:ext uri="{BB962C8B-B14F-4D97-AF65-F5344CB8AC3E}">
        <p14:creationId xmlns:p14="http://schemas.microsoft.com/office/powerpoint/2010/main" val="1102200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slide-37-1024">
            <a:extLst>
              <a:ext uri="{FF2B5EF4-FFF2-40B4-BE49-F238E27FC236}">
                <a16:creationId xmlns:a16="http://schemas.microsoft.com/office/drawing/2014/main" id="{098ECFE5-C87A-0DBD-04A7-14AA8E82AB02}"/>
              </a:ext>
            </a:extLst>
          </p:cNvPr>
          <p:cNvPicPr>
            <a:picLocks noChangeAspect="1" noChangeArrowheads="1"/>
          </p:cNvPicPr>
          <p:nvPr/>
        </p:nvPicPr>
        <p:blipFill>
          <a:blip r:embed="rId3" cstate="print">
            <a:duotone>
              <a:srgbClr val="A5C249">
                <a:shade val="45000"/>
                <a:satMod val="135000"/>
              </a:srgbClr>
              <a:prstClr val="white"/>
            </a:duotone>
          </a:blip>
          <a:srcRect l="-5339" t="-34375" r="5339" b="34375"/>
          <a:stretch/>
        </p:blipFill>
        <p:spPr bwMode="auto">
          <a:xfrm>
            <a:off x="119921" y="-2674245"/>
            <a:ext cx="5817643" cy="8790231"/>
          </a:xfrm>
          <a:prstGeom prst="rect">
            <a:avLst/>
          </a:prstGeom>
          <a:noFill/>
          <a:ln w="9525">
            <a:noFill/>
            <a:miter lim="800000"/>
            <a:headEnd/>
            <a:tailEnd/>
          </a:ln>
        </p:spPr>
      </p:pic>
      <p:pic>
        <p:nvPicPr>
          <p:cNvPr id="9" name="Picture 4" descr="slide-39-1024">
            <a:extLst>
              <a:ext uri="{FF2B5EF4-FFF2-40B4-BE49-F238E27FC236}">
                <a16:creationId xmlns:a16="http://schemas.microsoft.com/office/drawing/2014/main" id="{EC23AFAD-F282-FEF1-3D8B-71B089AB1B64}"/>
              </a:ext>
            </a:extLst>
          </p:cNvPr>
          <p:cNvPicPr>
            <a:picLocks noChangeAspect="1" noChangeArrowheads="1"/>
          </p:cNvPicPr>
          <p:nvPr/>
        </p:nvPicPr>
        <p:blipFill>
          <a:blip r:embed="rId4" cstate="print">
            <a:duotone>
              <a:srgbClr val="A5C249">
                <a:shade val="45000"/>
                <a:satMod val="135000"/>
              </a:srgbClr>
              <a:prstClr val="white"/>
            </a:duotone>
          </a:blip>
          <a:srcRect l="-1" r="651" b="38542"/>
          <a:stretch/>
        </p:blipFill>
        <p:spPr bwMode="auto">
          <a:xfrm>
            <a:off x="6254437" y="314793"/>
            <a:ext cx="5635811" cy="5801193"/>
          </a:xfrm>
          <a:prstGeom prst="rect">
            <a:avLst/>
          </a:prstGeom>
          <a:noFill/>
          <a:ln w="9525">
            <a:noFill/>
            <a:miter lim="800000"/>
            <a:headEnd/>
            <a:tailEnd/>
          </a:ln>
        </p:spPr>
      </p:pic>
    </p:spTree>
    <p:extLst>
      <p:ext uri="{BB962C8B-B14F-4D97-AF65-F5344CB8AC3E}">
        <p14:creationId xmlns:p14="http://schemas.microsoft.com/office/powerpoint/2010/main" val="1454246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6" name="Content Placeholder 5">
            <a:extLst>
              <a:ext uri="{FF2B5EF4-FFF2-40B4-BE49-F238E27FC236}">
                <a16:creationId xmlns:a16="http://schemas.microsoft.com/office/drawing/2014/main" id="{38565FC0-9B11-AA01-BA61-F990DA49B222}"/>
              </a:ext>
            </a:extLst>
          </p:cNvPr>
          <p:cNvPicPr>
            <a:picLocks noChangeAspect="1"/>
          </p:cNvPicPr>
          <p:nvPr/>
        </p:nvPicPr>
        <p:blipFill>
          <a:blip r:embed="rId3">
            <a:biLevel thresh="75000"/>
          </a:blip>
          <a:srcRect l="9193" r="9455" b="1"/>
          <a:stretch/>
        </p:blipFill>
        <p:spPr>
          <a:xfrm>
            <a:off x="4742017" y="239843"/>
            <a:ext cx="6798082" cy="6325849"/>
          </a:xfrm>
          <a:prstGeom prst="rect">
            <a:avLst/>
          </a:prstGeom>
        </p:spPr>
      </p:pic>
      <p:sp>
        <p:nvSpPr>
          <p:cNvPr id="21" name="Title 20">
            <a:extLst>
              <a:ext uri="{FF2B5EF4-FFF2-40B4-BE49-F238E27FC236}">
                <a16:creationId xmlns:a16="http://schemas.microsoft.com/office/drawing/2014/main" id="{1C23675A-CDC6-400D-E249-CC6593C81529}"/>
              </a:ext>
            </a:extLst>
          </p:cNvPr>
          <p:cNvSpPr>
            <a:spLocks noGrp="1"/>
          </p:cNvSpPr>
          <p:nvPr>
            <p:ph type="title"/>
          </p:nvPr>
        </p:nvSpPr>
        <p:spPr>
          <a:xfrm>
            <a:off x="977928" y="1828800"/>
            <a:ext cx="2415927" cy="2878112"/>
          </a:xfrm>
        </p:spPr>
        <p:txBody>
          <a:bodyPr>
            <a:normAutofit/>
          </a:bodyPr>
          <a:lstStyle/>
          <a:p>
            <a:r>
              <a:rPr lang="en-US" b="1" dirty="0">
                <a:solidFill>
                  <a:schemeClr val="bg1"/>
                </a:solidFill>
              </a:rPr>
              <a:t>What is primary Health Care ?</a:t>
            </a:r>
          </a:p>
        </p:txBody>
      </p:sp>
    </p:spTree>
    <p:extLst>
      <p:ext uri="{BB962C8B-B14F-4D97-AF65-F5344CB8AC3E}">
        <p14:creationId xmlns:p14="http://schemas.microsoft.com/office/powerpoint/2010/main" val="2195716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1F3CB-D219-8A06-5ED4-F3E20335D1F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BAC136B-7C60-CC7F-8D78-A2B4C4FC559F}"/>
              </a:ext>
            </a:extLst>
          </p:cNvPr>
          <p:cNvSpPr>
            <a:spLocks noGrp="1"/>
          </p:cNvSpPr>
          <p:nvPr>
            <p:ph idx="1"/>
          </p:nvPr>
        </p:nvSpPr>
        <p:spPr/>
        <p:txBody>
          <a:bodyPr/>
          <a:lstStyle/>
          <a:p>
            <a:endParaRPr lang="en-US" dirty="0"/>
          </a:p>
        </p:txBody>
      </p:sp>
      <p:pic>
        <p:nvPicPr>
          <p:cNvPr id="4" name="Picture 4" descr="slide-38-1024">
            <a:extLst>
              <a:ext uri="{FF2B5EF4-FFF2-40B4-BE49-F238E27FC236}">
                <a16:creationId xmlns:a16="http://schemas.microsoft.com/office/drawing/2014/main" id="{D8A51CE7-F706-0F1D-92A4-B6EFBBB6CB23}"/>
              </a:ext>
            </a:extLst>
          </p:cNvPr>
          <p:cNvPicPr>
            <a:picLocks noChangeAspect="1" noChangeArrowheads="1"/>
          </p:cNvPicPr>
          <p:nvPr/>
        </p:nvPicPr>
        <p:blipFill>
          <a:blip r:embed="rId2" cstate="print">
            <a:duotone>
              <a:srgbClr val="A5C249">
                <a:shade val="45000"/>
                <a:satMod val="135000"/>
              </a:srgbClr>
              <a:prstClr val="white"/>
            </a:duotone>
          </a:blip>
          <a:srcRect l="-651" t="-12875" r="651" b="12875"/>
          <a:stretch/>
        </p:blipFill>
        <p:spPr bwMode="auto">
          <a:xfrm>
            <a:off x="137410" y="-659568"/>
            <a:ext cx="11917180" cy="6931161"/>
          </a:xfrm>
          <a:prstGeom prst="rect">
            <a:avLst/>
          </a:prstGeom>
          <a:noFill/>
          <a:ln w="9525">
            <a:noFill/>
            <a:miter lim="800000"/>
            <a:headEnd/>
            <a:tailEnd/>
          </a:ln>
        </p:spPr>
      </p:pic>
    </p:spTree>
    <p:extLst>
      <p:ext uri="{BB962C8B-B14F-4D97-AF65-F5344CB8AC3E}">
        <p14:creationId xmlns:p14="http://schemas.microsoft.com/office/powerpoint/2010/main" val="1045751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B5533-479E-0DA5-E343-9AFFDFBE4484}"/>
              </a:ext>
            </a:extLst>
          </p:cNvPr>
          <p:cNvSpPr>
            <a:spLocks noGrp="1"/>
          </p:cNvSpPr>
          <p:nvPr>
            <p:ph type="title"/>
          </p:nvPr>
        </p:nvSpPr>
        <p:spPr/>
        <p:txBody>
          <a:bodyPr/>
          <a:lstStyle/>
          <a:p>
            <a:endParaRPr lang="en-US"/>
          </a:p>
        </p:txBody>
      </p:sp>
      <p:pic>
        <p:nvPicPr>
          <p:cNvPr id="4" name="Picture 4" descr="slide-40-1024">
            <a:extLst>
              <a:ext uri="{FF2B5EF4-FFF2-40B4-BE49-F238E27FC236}">
                <a16:creationId xmlns:a16="http://schemas.microsoft.com/office/drawing/2014/main" id="{F99B7E8D-3CEE-FD05-EEC8-087D1E2C8563}"/>
              </a:ext>
            </a:extLst>
          </p:cNvPr>
          <p:cNvPicPr>
            <a:picLocks noChangeAspect="1" noChangeArrowheads="1"/>
          </p:cNvPicPr>
          <p:nvPr/>
        </p:nvPicPr>
        <p:blipFill>
          <a:blip r:embed="rId3" cstate="print">
            <a:duotone>
              <a:srgbClr val="A5C249">
                <a:shade val="45000"/>
                <a:satMod val="135000"/>
              </a:srgbClr>
              <a:prstClr val="white"/>
            </a:duotone>
          </a:blip>
          <a:srcRect r="-130" b="44625"/>
          <a:stretch/>
        </p:blipFill>
        <p:spPr bwMode="auto">
          <a:xfrm>
            <a:off x="139700" y="159342"/>
            <a:ext cx="5707713" cy="5986623"/>
          </a:xfrm>
          <a:prstGeom prst="rect">
            <a:avLst/>
          </a:prstGeom>
          <a:noFill/>
          <a:ln w="9525">
            <a:noFill/>
            <a:miter lim="800000"/>
            <a:headEnd/>
            <a:tailEnd/>
          </a:ln>
        </p:spPr>
      </p:pic>
      <p:pic>
        <p:nvPicPr>
          <p:cNvPr id="5" name="Picture 4" descr="slide-41-1024">
            <a:extLst>
              <a:ext uri="{FF2B5EF4-FFF2-40B4-BE49-F238E27FC236}">
                <a16:creationId xmlns:a16="http://schemas.microsoft.com/office/drawing/2014/main" id="{EBA0BFF5-BC89-E424-8D81-4A1FD8A5DA16}"/>
              </a:ext>
            </a:extLst>
          </p:cNvPr>
          <p:cNvPicPr>
            <a:picLocks noChangeAspect="1" noChangeArrowheads="1"/>
          </p:cNvPicPr>
          <p:nvPr/>
        </p:nvPicPr>
        <p:blipFill>
          <a:blip r:embed="rId4" cstate="print">
            <a:duotone>
              <a:srgbClr val="A5C249">
                <a:shade val="45000"/>
                <a:satMod val="135000"/>
              </a:srgbClr>
              <a:prstClr val="white"/>
            </a:duotone>
          </a:blip>
          <a:srcRect l="-1" r="651" b="34375"/>
          <a:stretch/>
        </p:blipFill>
        <p:spPr bwMode="auto">
          <a:xfrm>
            <a:off x="5985863" y="159342"/>
            <a:ext cx="5961298" cy="5986624"/>
          </a:xfrm>
          <a:prstGeom prst="rect">
            <a:avLst/>
          </a:prstGeom>
          <a:noFill/>
          <a:ln w="9525">
            <a:noFill/>
            <a:miter lim="800000"/>
            <a:headEnd/>
            <a:tailEnd/>
          </a:ln>
        </p:spPr>
      </p:pic>
    </p:spTree>
    <p:extLst>
      <p:ext uri="{BB962C8B-B14F-4D97-AF65-F5344CB8AC3E}">
        <p14:creationId xmlns:p14="http://schemas.microsoft.com/office/powerpoint/2010/main" val="2791209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4E1F8-2A10-91A1-E14D-5A6D5C0C74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DC41631-90A4-1FAA-8928-2257457510D9}"/>
              </a:ext>
            </a:extLst>
          </p:cNvPr>
          <p:cNvSpPr>
            <a:spLocks noGrp="1"/>
          </p:cNvSpPr>
          <p:nvPr>
            <p:ph idx="1"/>
          </p:nvPr>
        </p:nvSpPr>
        <p:spPr/>
        <p:txBody>
          <a:bodyPr/>
          <a:lstStyle/>
          <a:p>
            <a:endParaRPr lang="en-US" dirty="0"/>
          </a:p>
        </p:txBody>
      </p:sp>
      <p:pic>
        <p:nvPicPr>
          <p:cNvPr id="4" name="Picture 4" descr="slide-42-1024">
            <a:extLst>
              <a:ext uri="{FF2B5EF4-FFF2-40B4-BE49-F238E27FC236}">
                <a16:creationId xmlns:a16="http://schemas.microsoft.com/office/drawing/2014/main" id="{B1220B48-A3C2-637E-1875-4A36F964FAEA}"/>
              </a:ext>
            </a:extLst>
          </p:cNvPr>
          <p:cNvPicPr>
            <a:picLocks noChangeAspect="1" noChangeArrowheads="1"/>
          </p:cNvPicPr>
          <p:nvPr/>
        </p:nvPicPr>
        <p:blipFill>
          <a:blip r:embed="rId2" cstate="print">
            <a:duotone>
              <a:srgbClr val="A5C249">
                <a:shade val="45000"/>
                <a:satMod val="135000"/>
              </a:srgbClr>
              <a:prstClr val="white"/>
            </a:duotone>
          </a:blip>
          <a:srcRect l="1" r="-912" b="21875"/>
          <a:stretch/>
        </p:blipFill>
        <p:spPr bwMode="auto">
          <a:xfrm>
            <a:off x="629587" y="286603"/>
            <a:ext cx="11285094" cy="5715000"/>
          </a:xfrm>
          <a:prstGeom prst="rect">
            <a:avLst/>
          </a:prstGeom>
          <a:noFill/>
          <a:ln w="9525">
            <a:noFill/>
            <a:miter lim="800000"/>
            <a:headEnd/>
            <a:tailEnd/>
          </a:ln>
        </p:spPr>
      </p:pic>
    </p:spTree>
    <p:extLst>
      <p:ext uri="{BB962C8B-B14F-4D97-AF65-F5344CB8AC3E}">
        <p14:creationId xmlns:p14="http://schemas.microsoft.com/office/powerpoint/2010/main" val="2854994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F6A4A-333E-F3AA-6519-DE9E70AB7AC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10E8138-7E29-905B-0B18-FBD417F02490}"/>
              </a:ext>
            </a:extLst>
          </p:cNvPr>
          <p:cNvSpPr>
            <a:spLocks noGrp="1"/>
          </p:cNvSpPr>
          <p:nvPr>
            <p:ph idx="1"/>
          </p:nvPr>
        </p:nvSpPr>
        <p:spPr/>
        <p:txBody>
          <a:bodyPr/>
          <a:lstStyle/>
          <a:p>
            <a:endParaRPr lang="en-US" dirty="0"/>
          </a:p>
        </p:txBody>
      </p:sp>
      <p:pic>
        <p:nvPicPr>
          <p:cNvPr id="5" name="Picture 4" descr="slide-43-1024">
            <a:extLst>
              <a:ext uri="{FF2B5EF4-FFF2-40B4-BE49-F238E27FC236}">
                <a16:creationId xmlns:a16="http://schemas.microsoft.com/office/drawing/2014/main" id="{7EBD50CD-3EDB-3E57-F01F-73EB9A7C3E8A}"/>
              </a:ext>
            </a:extLst>
          </p:cNvPr>
          <p:cNvPicPr>
            <a:picLocks noChangeAspect="1" noChangeArrowheads="1"/>
          </p:cNvPicPr>
          <p:nvPr/>
        </p:nvPicPr>
        <p:blipFill>
          <a:blip r:embed="rId2" cstate="print">
            <a:duotone>
              <a:srgbClr val="A5C249">
                <a:shade val="45000"/>
                <a:satMod val="135000"/>
              </a:srgbClr>
              <a:prstClr val="white"/>
            </a:duotone>
          </a:blip>
          <a:srcRect r="-130" b="37500"/>
          <a:stretch/>
        </p:blipFill>
        <p:spPr bwMode="auto">
          <a:xfrm>
            <a:off x="319061" y="286603"/>
            <a:ext cx="11553877" cy="5689212"/>
          </a:xfrm>
          <a:prstGeom prst="rect">
            <a:avLst/>
          </a:prstGeom>
          <a:noFill/>
          <a:ln w="9525">
            <a:noFill/>
            <a:miter lim="800000"/>
            <a:headEnd/>
            <a:tailEnd/>
          </a:ln>
        </p:spPr>
      </p:pic>
    </p:spTree>
    <p:extLst>
      <p:ext uri="{BB962C8B-B14F-4D97-AF65-F5344CB8AC3E}">
        <p14:creationId xmlns:p14="http://schemas.microsoft.com/office/powerpoint/2010/main" val="3923643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3E05B-A401-955F-7F49-EAF8BD14C8B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DD8029F-8374-3490-7D46-B156623BA884}"/>
              </a:ext>
            </a:extLst>
          </p:cNvPr>
          <p:cNvSpPr>
            <a:spLocks noGrp="1"/>
          </p:cNvSpPr>
          <p:nvPr>
            <p:ph idx="1"/>
          </p:nvPr>
        </p:nvSpPr>
        <p:spPr/>
        <p:txBody>
          <a:bodyPr/>
          <a:lstStyle/>
          <a:p>
            <a:endParaRPr lang="en-US" dirty="0"/>
          </a:p>
        </p:txBody>
      </p:sp>
      <p:pic>
        <p:nvPicPr>
          <p:cNvPr id="4" name="Picture 4" descr="slide-44-1024">
            <a:extLst>
              <a:ext uri="{FF2B5EF4-FFF2-40B4-BE49-F238E27FC236}">
                <a16:creationId xmlns:a16="http://schemas.microsoft.com/office/drawing/2014/main" id="{C1E8BD03-832B-DE0F-7901-FC26E6FBB56D}"/>
              </a:ext>
            </a:extLst>
          </p:cNvPr>
          <p:cNvPicPr>
            <a:picLocks noChangeAspect="1" noChangeArrowheads="1"/>
          </p:cNvPicPr>
          <p:nvPr/>
        </p:nvPicPr>
        <p:blipFill>
          <a:blip r:embed="rId2" cstate="print">
            <a:duotone>
              <a:srgbClr val="A5C249">
                <a:shade val="45000"/>
                <a:satMod val="135000"/>
              </a:srgbClr>
              <a:prstClr val="white"/>
            </a:duotone>
          </a:blip>
          <a:srcRect r="-130" b="37500"/>
          <a:stretch/>
        </p:blipFill>
        <p:spPr bwMode="auto">
          <a:xfrm>
            <a:off x="423263" y="286602"/>
            <a:ext cx="11373995" cy="5582491"/>
          </a:xfrm>
          <a:prstGeom prst="rect">
            <a:avLst/>
          </a:prstGeom>
          <a:noFill/>
          <a:ln w="9525">
            <a:noFill/>
            <a:miter lim="800000"/>
            <a:headEnd/>
            <a:tailEnd/>
          </a:ln>
        </p:spPr>
      </p:pic>
    </p:spTree>
    <p:extLst>
      <p:ext uri="{BB962C8B-B14F-4D97-AF65-F5344CB8AC3E}">
        <p14:creationId xmlns:p14="http://schemas.microsoft.com/office/powerpoint/2010/main" val="2690191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3750D-9A70-7466-68A0-88B7F9C3BF82}"/>
              </a:ext>
            </a:extLst>
          </p:cNvPr>
          <p:cNvSpPr>
            <a:spLocks noGrp="1"/>
          </p:cNvSpPr>
          <p:nvPr>
            <p:ph type="title"/>
          </p:nvPr>
        </p:nvSpPr>
        <p:spPr/>
        <p:txBody>
          <a:bodyPr/>
          <a:lstStyle/>
          <a:p>
            <a:r>
              <a:rPr lang="en-US" b="1" dirty="0"/>
              <a:t>Primary Health Care Reform</a:t>
            </a:r>
          </a:p>
        </p:txBody>
      </p:sp>
      <p:sp>
        <p:nvSpPr>
          <p:cNvPr id="4" name="Text Box 4">
            <a:extLst>
              <a:ext uri="{FF2B5EF4-FFF2-40B4-BE49-F238E27FC236}">
                <a16:creationId xmlns:a16="http://schemas.microsoft.com/office/drawing/2014/main" id="{574559D4-A3CD-5B6C-6207-368EB99BA48B}"/>
              </a:ext>
            </a:extLst>
          </p:cNvPr>
          <p:cNvSpPr txBox="1">
            <a:spLocks noGrp="1" noChangeArrowheads="1"/>
          </p:cNvSpPr>
          <p:nvPr>
            <p:ph idx="1"/>
          </p:nvPr>
        </p:nvSpPr>
        <p:spPr bwMode="auto">
          <a:xfrm>
            <a:off x="1096963" y="1846263"/>
            <a:ext cx="10058400" cy="4022725"/>
          </a:xfrm>
          <a:prstGeom prst="rect">
            <a:avLst/>
          </a:prstGeom>
          <a:noFill/>
          <a:ln w="9525" algn="ctr">
            <a:noFill/>
            <a:miter lim="800000"/>
            <a:headEnd/>
            <a:tailEnd/>
          </a:ln>
        </p:spPr>
        <p:txBody>
          <a:bodyPr>
            <a:spAutoFit/>
          </a:bodyPr>
          <a:lstStyle/>
          <a:p>
            <a:pPr eaLnBrk="1" hangingPunct="1">
              <a:spcBef>
                <a:spcPct val="50000"/>
              </a:spcBef>
            </a:pPr>
            <a:r>
              <a:rPr lang="en-US" sz="2400" b="1" dirty="0"/>
              <a:t>Medical model			Primary Health Care</a:t>
            </a:r>
          </a:p>
        </p:txBody>
      </p:sp>
      <p:sp>
        <p:nvSpPr>
          <p:cNvPr id="6" name="TextBox 5">
            <a:extLst>
              <a:ext uri="{FF2B5EF4-FFF2-40B4-BE49-F238E27FC236}">
                <a16:creationId xmlns:a16="http://schemas.microsoft.com/office/drawing/2014/main" id="{AC542E4D-1F46-C7B9-8A07-4FB46D41B2A2}"/>
              </a:ext>
            </a:extLst>
          </p:cNvPr>
          <p:cNvSpPr txBox="1"/>
          <p:nvPr/>
        </p:nvSpPr>
        <p:spPr>
          <a:xfrm>
            <a:off x="1307891" y="2251235"/>
            <a:ext cx="9365105" cy="430887"/>
          </a:xfrm>
          <a:prstGeom prst="rect">
            <a:avLst/>
          </a:prstGeom>
          <a:noFill/>
        </p:spPr>
        <p:txBody>
          <a:bodyPr wrap="square">
            <a:spAutoFit/>
          </a:bodyPr>
          <a:lstStyle/>
          <a:p>
            <a:pPr marL="285750" indent="-285750">
              <a:buFont typeface="Arial" panose="020B0604020202020204" pitchFamily="34" charset="0"/>
              <a:buChar char="•"/>
            </a:pPr>
            <a:r>
              <a:rPr lang="en-US" sz="2200" dirty="0"/>
              <a:t>Treatment				                   </a:t>
            </a:r>
            <a:r>
              <a:rPr lang="en-US" sz="2200" dirty="0">
                <a:sym typeface="Wingdings" pitchFamily="2" charset="2"/>
              </a:rPr>
              <a:t> </a:t>
            </a:r>
            <a:r>
              <a:rPr lang="en-US" sz="2200" dirty="0"/>
              <a:t>Health promotion</a:t>
            </a:r>
          </a:p>
        </p:txBody>
      </p:sp>
      <p:sp>
        <p:nvSpPr>
          <p:cNvPr id="8" name="TextBox 7">
            <a:extLst>
              <a:ext uri="{FF2B5EF4-FFF2-40B4-BE49-F238E27FC236}">
                <a16:creationId xmlns:a16="http://schemas.microsoft.com/office/drawing/2014/main" id="{45200C4F-6772-35EF-6409-99E59448BD79}"/>
              </a:ext>
            </a:extLst>
          </p:cNvPr>
          <p:cNvSpPr txBox="1"/>
          <p:nvPr/>
        </p:nvSpPr>
        <p:spPr>
          <a:xfrm>
            <a:off x="1307891" y="2544804"/>
            <a:ext cx="6307112" cy="430887"/>
          </a:xfrm>
          <a:prstGeom prst="rect">
            <a:avLst/>
          </a:prstGeom>
          <a:noFill/>
        </p:spPr>
        <p:txBody>
          <a:bodyPr wrap="square">
            <a:spAutoFit/>
          </a:bodyPr>
          <a:lstStyle/>
          <a:p>
            <a:pPr marL="285750" indent="-285750">
              <a:buFont typeface="Arial" panose="020B0604020202020204" pitchFamily="34" charset="0"/>
              <a:buChar char="•"/>
            </a:pPr>
            <a:r>
              <a:rPr lang="en-US" sz="2200" dirty="0"/>
              <a:t>Illness					                   </a:t>
            </a:r>
            <a:r>
              <a:rPr lang="en-US" sz="2200" dirty="0">
                <a:sym typeface="Wingdings" pitchFamily="2" charset="2"/>
              </a:rPr>
              <a:t> </a:t>
            </a:r>
            <a:r>
              <a:rPr lang="en-US" sz="2200" dirty="0"/>
              <a:t>Health</a:t>
            </a:r>
          </a:p>
        </p:txBody>
      </p:sp>
      <p:sp>
        <p:nvSpPr>
          <p:cNvPr id="10" name="TextBox 9">
            <a:extLst>
              <a:ext uri="{FF2B5EF4-FFF2-40B4-BE49-F238E27FC236}">
                <a16:creationId xmlns:a16="http://schemas.microsoft.com/office/drawing/2014/main" id="{3AE469EA-56B2-65AD-005C-085CAB54E782}"/>
              </a:ext>
            </a:extLst>
          </p:cNvPr>
          <p:cNvSpPr txBox="1"/>
          <p:nvPr/>
        </p:nvSpPr>
        <p:spPr>
          <a:xfrm>
            <a:off x="1307892" y="2825273"/>
            <a:ext cx="8077292" cy="430887"/>
          </a:xfrm>
          <a:prstGeom prst="rect">
            <a:avLst/>
          </a:prstGeom>
          <a:noFill/>
        </p:spPr>
        <p:txBody>
          <a:bodyPr wrap="square">
            <a:spAutoFit/>
          </a:bodyPr>
          <a:lstStyle/>
          <a:p>
            <a:pPr marL="285750" indent="-285750">
              <a:buFont typeface="Arial" panose="020B0604020202020204" pitchFamily="34" charset="0"/>
              <a:buChar char="•"/>
            </a:pPr>
            <a:r>
              <a:rPr lang="en-US" sz="2200" dirty="0"/>
              <a:t>Cure					                          </a:t>
            </a:r>
            <a:r>
              <a:rPr lang="en-US" sz="2200" dirty="0">
                <a:sym typeface="Wingdings" pitchFamily="2" charset="2"/>
              </a:rPr>
              <a:t> </a:t>
            </a:r>
            <a:r>
              <a:rPr lang="en-US" sz="2200" dirty="0"/>
              <a:t>Prevention, care, cure</a:t>
            </a:r>
          </a:p>
        </p:txBody>
      </p:sp>
      <p:sp>
        <p:nvSpPr>
          <p:cNvPr id="12" name="TextBox 11">
            <a:extLst>
              <a:ext uri="{FF2B5EF4-FFF2-40B4-BE49-F238E27FC236}">
                <a16:creationId xmlns:a16="http://schemas.microsoft.com/office/drawing/2014/main" id="{691B7224-472C-1A04-EB89-162D0F304684}"/>
              </a:ext>
            </a:extLst>
          </p:cNvPr>
          <p:cNvSpPr txBox="1"/>
          <p:nvPr/>
        </p:nvSpPr>
        <p:spPr>
          <a:xfrm>
            <a:off x="1307891" y="3181315"/>
            <a:ext cx="7832360" cy="430887"/>
          </a:xfrm>
          <a:prstGeom prst="rect">
            <a:avLst/>
          </a:prstGeom>
          <a:noFill/>
        </p:spPr>
        <p:txBody>
          <a:bodyPr wrap="square">
            <a:spAutoFit/>
          </a:bodyPr>
          <a:lstStyle/>
          <a:p>
            <a:pPr marL="285750" indent="-285750">
              <a:buFont typeface="Arial" panose="020B0604020202020204" pitchFamily="34" charset="0"/>
              <a:buChar char="•"/>
            </a:pPr>
            <a:r>
              <a:rPr lang="en-US" sz="2200" dirty="0"/>
              <a:t> Episodic care				                     Continuous care</a:t>
            </a:r>
          </a:p>
        </p:txBody>
      </p:sp>
      <p:sp>
        <p:nvSpPr>
          <p:cNvPr id="14" name="TextBox 13">
            <a:extLst>
              <a:ext uri="{FF2B5EF4-FFF2-40B4-BE49-F238E27FC236}">
                <a16:creationId xmlns:a16="http://schemas.microsoft.com/office/drawing/2014/main" id="{A19F1401-6286-9517-0D74-052CC5537AC9}"/>
              </a:ext>
            </a:extLst>
          </p:cNvPr>
          <p:cNvSpPr txBox="1"/>
          <p:nvPr/>
        </p:nvSpPr>
        <p:spPr>
          <a:xfrm>
            <a:off x="1307890" y="3488293"/>
            <a:ext cx="10058401" cy="430887"/>
          </a:xfrm>
          <a:prstGeom prst="rect">
            <a:avLst/>
          </a:prstGeom>
          <a:noFill/>
        </p:spPr>
        <p:txBody>
          <a:bodyPr wrap="square">
            <a:spAutoFit/>
          </a:bodyPr>
          <a:lstStyle/>
          <a:p>
            <a:pPr marL="285750" indent="-285750">
              <a:buFont typeface="Arial" panose="020B0604020202020204" pitchFamily="34" charset="0"/>
              <a:buChar char="•"/>
            </a:pPr>
            <a:r>
              <a:rPr lang="en-US" sz="1800" dirty="0"/>
              <a:t>  </a:t>
            </a:r>
            <a:r>
              <a:rPr lang="en-US" sz="2200" dirty="0"/>
              <a:t>Specific problems			            </a:t>
            </a:r>
            <a:r>
              <a:rPr lang="en-US" sz="2200" dirty="0">
                <a:sym typeface="Wingdings" pitchFamily="2" charset="2"/>
              </a:rPr>
              <a:t> </a:t>
            </a:r>
            <a:r>
              <a:rPr lang="en-US" sz="2200" dirty="0"/>
              <a:t>Comprehensive care</a:t>
            </a:r>
          </a:p>
        </p:txBody>
      </p:sp>
      <p:sp>
        <p:nvSpPr>
          <p:cNvPr id="16" name="TextBox 15">
            <a:extLst>
              <a:ext uri="{FF2B5EF4-FFF2-40B4-BE49-F238E27FC236}">
                <a16:creationId xmlns:a16="http://schemas.microsoft.com/office/drawing/2014/main" id="{758B8082-5BDB-4820-8B73-602C58CC4FC4}"/>
              </a:ext>
            </a:extLst>
          </p:cNvPr>
          <p:cNvSpPr txBox="1"/>
          <p:nvPr/>
        </p:nvSpPr>
        <p:spPr>
          <a:xfrm>
            <a:off x="1307890" y="3926405"/>
            <a:ext cx="7832361" cy="430887"/>
          </a:xfrm>
          <a:prstGeom prst="rect">
            <a:avLst/>
          </a:prstGeom>
          <a:noFill/>
        </p:spPr>
        <p:txBody>
          <a:bodyPr wrap="square">
            <a:spAutoFit/>
          </a:bodyPr>
          <a:lstStyle/>
          <a:p>
            <a:pPr marL="285750" indent="-285750">
              <a:buFont typeface="Arial" panose="020B0604020202020204" pitchFamily="34" charset="0"/>
              <a:buChar char="•"/>
            </a:pPr>
            <a:r>
              <a:rPr lang="en-US" sz="2200" dirty="0"/>
              <a:t>Individual practitioners			        Teams of practitioners</a:t>
            </a:r>
          </a:p>
        </p:txBody>
      </p:sp>
      <p:pic>
        <p:nvPicPr>
          <p:cNvPr id="17" name="Picture 16">
            <a:extLst>
              <a:ext uri="{FF2B5EF4-FFF2-40B4-BE49-F238E27FC236}">
                <a16:creationId xmlns:a16="http://schemas.microsoft.com/office/drawing/2014/main" id="{C4D3E582-000B-BB5A-76DA-2318681564A5}"/>
              </a:ext>
            </a:extLst>
          </p:cNvPr>
          <p:cNvPicPr>
            <a:picLocks noChangeAspect="1"/>
          </p:cNvPicPr>
          <p:nvPr/>
        </p:nvPicPr>
        <p:blipFill>
          <a:blip r:embed="rId2"/>
          <a:stretch>
            <a:fillRect/>
          </a:stretch>
        </p:blipFill>
        <p:spPr>
          <a:xfrm>
            <a:off x="2693306" y="4122478"/>
            <a:ext cx="8083997" cy="542591"/>
          </a:xfrm>
          <a:prstGeom prst="rect">
            <a:avLst/>
          </a:prstGeom>
        </p:spPr>
      </p:pic>
      <p:sp>
        <p:nvSpPr>
          <p:cNvPr id="19" name="TextBox 18">
            <a:extLst>
              <a:ext uri="{FF2B5EF4-FFF2-40B4-BE49-F238E27FC236}">
                <a16:creationId xmlns:a16="http://schemas.microsoft.com/office/drawing/2014/main" id="{3E95248B-68FB-48BC-BEAA-90FEEA088804}"/>
              </a:ext>
            </a:extLst>
          </p:cNvPr>
          <p:cNvSpPr txBox="1"/>
          <p:nvPr/>
        </p:nvSpPr>
        <p:spPr>
          <a:xfrm>
            <a:off x="1262917" y="4325811"/>
            <a:ext cx="10103373" cy="430887"/>
          </a:xfrm>
          <a:prstGeom prst="rect">
            <a:avLst/>
          </a:prstGeom>
          <a:noFill/>
        </p:spPr>
        <p:txBody>
          <a:bodyPr wrap="square">
            <a:spAutoFit/>
          </a:bodyPr>
          <a:lstStyle/>
          <a:p>
            <a:pPr marL="285750" indent="-285750">
              <a:buFont typeface="Arial" panose="020B0604020202020204" pitchFamily="34" charset="0"/>
              <a:buChar char="•"/>
            </a:pPr>
            <a:r>
              <a:rPr lang="en-US" sz="1800" dirty="0"/>
              <a:t> </a:t>
            </a:r>
            <a:r>
              <a:rPr lang="en-US" sz="2200" dirty="0"/>
              <a:t>Health sector alone			             </a:t>
            </a:r>
            <a:r>
              <a:rPr lang="en-US" sz="2200" dirty="0">
                <a:sym typeface="Wingdings" pitchFamily="2" charset="2"/>
              </a:rPr>
              <a:t> </a:t>
            </a:r>
            <a:r>
              <a:rPr lang="en-US" sz="2200" dirty="0"/>
              <a:t>Intersectoral collaboration</a:t>
            </a:r>
          </a:p>
        </p:txBody>
      </p:sp>
      <p:sp>
        <p:nvSpPr>
          <p:cNvPr id="21" name="TextBox 20">
            <a:extLst>
              <a:ext uri="{FF2B5EF4-FFF2-40B4-BE49-F238E27FC236}">
                <a16:creationId xmlns:a16="http://schemas.microsoft.com/office/drawing/2014/main" id="{B7B69477-050F-139F-B26B-FBBB25B82710}"/>
              </a:ext>
            </a:extLst>
          </p:cNvPr>
          <p:cNvSpPr txBox="1"/>
          <p:nvPr/>
        </p:nvSpPr>
        <p:spPr>
          <a:xfrm>
            <a:off x="1389801" y="4785655"/>
            <a:ext cx="9765562" cy="430887"/>
          </a:xfrm>
          <a:prstGeom prst="rect">
            <a:avLst/>
          </a:prstGeom>
          <a:noFill/>
        </p:spPr>
        <p:txBody>
          <a:bodyPr wrap="square">
            <a:spAutoFit/>
          </a:bodyPr>
          <a:lstStyle/>
          <a:p>
            <a:pPr marL="342900" indent="-342900">
              <a:buFont typeface="Arial" panose="020B0604020202020204" pitchFamily="34" charset="0"/>
              <a:buChar char="•"/>
            </a:pPr>
            <a:r>
              <a:rPr lang="en-US" sz="2200" dirty="0"/>
              <a:t>Professional dominance		            Community participation  </a:t>
            </a:r>
          </a:p>
        </p:txBody>
      </p:sp>
      <p:sp>
        <p:nvSpPr>
          <p:cNvPr id="23" name="TextBox 22">
            <a:extLst>
              <a:ext uri="{FF2B5EF4-FFF2-40B4-BE49-F238E27FC236}">
                <a16:creationId xmlns:a16="http://schemas.microsoft.com/office/drawing/2014/main" id="{CD5813AA-BC48-E398-4220-74B49BF2711D}"/>
              </a:ext>
            </a:extLst>
          </p:cNvPr>
          <p:cNvSpPr txBox="1"/>
          <p:nvPr/>
        </p:nvSpPr>
        <p:spPr>
          <a:xfrm>
            <a:off x="1262918" y="5154695"/>
            <a:ext cx="10339469" cy="430887"/>
          </a:xfrm>
          <a:prstGeom prst="rect">
            <a:avLst/>
          </a:prstGeom>
          <a:noFill/>
        </p:spPr>
        <p:txBody>
          <a:bodyPr wrap="square">
            <a:spAutoFit/>
          </a:bodyPr>
          <a:lstStyle/>
          <a:p>
            <a:pPr marL="342900" indent="-342900">
              <a:buFont typeface="Arial" panose="020B0604020202020204" pitchFamily="34" charset="0"/>
              <a:buChar char="•"/>
            </a:pPr>
            <a:r>
              <a:rPr lang="en-US" sz="2200" dirty="0"/>
              <a:t>    Passive reception			                      Joint responsibility</a:t>
            </a:r>
          </a:p>
        </p:txBody>
      </p:sp>
    </p:spTree>
    <p:extLst>
      <p:ext uri="{BB962C8B-B14F-4D97-AF65-F5344CB8AC3E}">
        <p14:creationId xmlns:p14="http://schemas.microsoft.com/office/powerpoint/2010/main" val="422291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005177-212A-0061-D94D-D37527FE7111}"/>
              </a:ext>
            </a:extLst>
          </p:cNvPr>
          <p:cNvSpPr>
            <a:spLocks noGrp="1"/>
          </p:cNvSpPr>
          <p:nvPr>
            <p:ph idx="1"/>
          </p:nvPr>
        </p:nvSpPr>
        <p:spPr>
          <a:xfrm>
            <a:off x="1307142" y="2670194"/>
            <a:ext cx="10058400" cy="4023360"/>
          </a:xfrm>
        </p:spPr>
        <p:txBody>
          <a:bodyPr>
            <a:normAutofit/>
          </a:bodyPr>
          <a:lstStyle/>
          <a:p>
            <a:pPr algn="ctr"/>
            <a:r>
              <a:rPr lang="en-US" sz="8000" b="1" dirty="0"/>
              <a:t>THANK </a:t>
            </a:r>
            <a:r>
              <a:rPr lang="en-US" sz="8000" b="1" dirty="0">
                <a:latin typeface="Algerian" panose="04020705040A02060702" pitchFamily="82" charset="0"/>
              </a:rPr>
              <a:t>YOU</a:t>
            </a:r>
          </a:p>
        </p:txBody>
      </p:sp>
    </p:spTree>
    <p:extLst>
      <p:ext uri="{BB962C8B-B14F-4D97-AF65-F5344CB8AC3E}">
        <p14:creationId xmlns:p14="http://schemas.microsoft.com/office/powerpoint/2010/main" val="2920387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32E3D5-3731-80B2-B7D7-BF0DFDFB4C0A}"/>
              </a:ext>
            </a:extLst>
          </p:cNvPr>
          <p:cNvSpPr>
            <a:spLocks noGrp="1"/>
          </p:cNvSpPr>
          <p:nvPr>
            <p:ph idx="1"/>
          </p:nvPr>
        </p:nvSpPr>
        <p:spPr>
          <a:xfrm>
            <a:off x="1277162" y="1349115"/>
            <a:ext cx="10058400" cy="4624910"/>
          </a:xfrm>
        </p:spPr>
        <p:txBody>
          <a:bodyPr>
            <a:normAutofit fontScale="92500" lnSpcReduction="20000"/>
          </a:bodyPr>
          <a:lstStyle/>
          <a:p>
            <a:r>
              <a:rPr lang="en-AU" sz="2800" b="1" dirty="0">
                <a:latin typeface="Calibri" panose="020F0502020204030204" pitchFamily="34" charset="0"/>
                <a:cs typeface="Calibri" panose="020F0502020204030204" pitchFamily="34" charset="0"/>
              </a:rPr>
              <a:t>Primary healthcare is: </a:t>
            </a:r>
          </a:p>
          <a:p>
            <a:pPr marL="0" indent="0">
              <a:buNone/>
            </a:pPr>
            <a:r>
              <a:rPr lang="en-AU" sz="2800" dirty="0"/>
              <a:t>-</a:t>
            </a:r>
            <a:r>
              <a:rPr lang="en-AU" sz="2800" dirty="0">
                <a:solidFill>
                  <a:srgbClr val="C00000"/>
                </a:solidFill>
                <a:latin typeface="Calibri" panose="020F0502020204030204" pitchFamily="34" charset="0"/>
                <a:cs typeface="Calibri" panose="020F0502020204030204" pitchFamily="34" charset="0"/>
              </a:rPr>
              <a:t>Essential</a:t>
            </a:r>
            <a:r>
              <a:rPr lang="en-AU" sz="2800" dirty="0">
                <a:latin typeface="Calibri" panose="020F0502020204030204" pitchFamily="34" charset="0"/>
                <a:cs typeface="Calibri" panose="020F0502020204030204" pitchFamily="34" charset="0"/>
              </a:rPr>
              <a:t> healthcare    </a:t>
            </a:r>
            <a:r>
              <a:rPr lang="en-AU" sz="2800" dirty="0">
                <a:solidFill>
                  <a:srgbClr val="FF0000"/>
                </a:solidFill>
                <a:latin typeface="Calibri" panose="020F0502020204030204" pitchFamily="34" charset="0"/>
                <a:cs typeface="Calibri" panose="020F0502020204030204" pitchFamily="34" charset="0"/>
              </a:rPr>
              <a:t>(E)</a:t>
            </a:r>
          </a:p>
          <a:p>
            <a:pPr marL="0" indent="0">
              <a:buNone/>
            </a:pPr>
            <a:r>
              <a:rPr lang="en-AU" sz="2800" dirty="0">
                <a:latin typeface="Calibri" panose="020F0502020204030204" pitchFamily="34" charset="0"/>
                <a:cs typeface="Calibri" panose="020F0502020204030204" pitchFamily="34" charset="0"/>
              </a:rPr>
              <a:t>-Make </a:t>
            </a:r>
            <a:r>
              <a:rPr lang="en-AU" sz="2800" dirty="0">
                <a:solidFill>
                  <a:srgbClr val="C00000"/>
                </a:solidFill>
                <a:latin typeface="Calibri" panose="020F0502020204030204" pitchFamily="34" charset="0"/>
                <a:cs typeface="Calibri" panose="020F0502020204030204" pitchFamily="34" charset="0"/>
              </a:rPr>
              <a:t>universally </a:t>
            </a:r>
            <a:r>
              <a:rPr lang="en-AU" sz="2800" dirty="0">
                <a:latin typeface="Calibri" panose="020F0502020204030204" pitchFamily="34" charset="0"/>
                <a:cs typeface="Calibri" panose="020F0502020204030204" pitchFamily="34" charset="0"/>
              </a:rPr>
              <a:t>accessible to individuals </a:t>
            </a:r>
            <a:r>
              <a:rPr lang="en-AU" sz="2800" dirty="0">
                <a:solidFill>
                  <a:srgbClr val="FF0000"/>
                </a:solidFill>
                <a:latin typeface="Calibri" panose="020F0502020204030204" pitchFamily="34" charset="0"/>
                <a:cs typeface="Calibri" panose="020F0502020204030204" pitchFamily="34" charset="0"/>
              </a:rPr>
              <a:t>(U)</a:t>
            </a:r>
          </a:p>
          <a:p>
            <a:pPr marL="0" indent="0">
              <a:buNone/>
            </a:pPr>
            <a:r>
              <a:rPr lang="en-AU" sz="2800" dirty="0">
                <a:latin typeface="Calibri" panose="020F0502020204030204" pitchFamily="34" charset="0"/>
                <a:cs typeface="Calibri" panose="020F0502020204030204" pitchFamily="34" charset="0"/>
              </a:rPr>
              <a:t>- </a:t>
            </a:r>
            <a:r>
              <a:rPr lang="en-AU" sz="2800" dirty="0">
                <a:solidFill>
                  <a:srgbClr val="C00000"/>
                </a:solidFill>
                <a:latin typeface="Calibri" panose="020F0502020204030204" pitchFamily="34" charset="0"/>
                <a:cs typeface="Calibri" panose="020F0502020204030204" pitchFamily="34" charset="0"/>
              </a:rPr>
              <a:t>Acceptable</a:t>
            </a:r>
            <a:r>
              <a:rPr lang="en-AU" sz="2800" dirty="0">
                <a:latin typeface="Calibri" panose="020F0502020204030204" pitchFamily="34" charset="0"/>
                <a:cs typeface="Calibri" panose="020F0502020204030204" pitchFamily="34" charset="0"/>
              </a:rPr>
              <a:t> to them </a:t>
            </a:r>
            <a:r>
              <a:rPr lang="en-AU" sz="2800" dirty="0">
                <a:solidFill>
                  <a:srgbClr val="FF0000"/>
                </a:solidFill>
                <a:latin typeface="Calibri" panose="020F0502020204030204" pitchFamily="34" charset="0"/>
                <a:cs typeface="Calibri" panose="020F0502020204030204" pitchFamily="34" charset="0"/>
              </a:rPr>
              <a:t>(A)</a:t>
            </a:r>
          </a:p>
          <a:p>
            <a:pPr marL="0" indent="0">
              <a:buNone/>
            </a:pPr>
            <a:r>
              <a:rPr lang="en-AU" sz="2800" dirty="0">
                <a:latin typeface="Calibri" panose="020F0502020204030204" pitchFamily="34" charset="0"/>
                <a:cs typeface="Calibri" panose="020F0502020204030204" pitchFamily="34" charset="0"/>
              </a:rPr>
              <a:t>- Through their full </a:t>
            </a:r>
            <a:r>
              <a:rPr lang="en-AU" sz="2800" dirty="0">
                <a:solidFill>
                  <a:srgbClr val="C00000"/>
                </a:solidFill>
                <a:latin typeface="Calibri" panose="020F0502020204030204" pitchFamily="34" charset="0"/>
                <a:cs typeface="Calibri" panose="020F0502020204030204" pitchFamily="34" charset="0"/>
              </a:rPr>
              <a:t>participation</a:t>
            </a:r>
            <a:r>
              <a:rPr lang="en-AU" sz="2800" dirty="0">
                <a:latin typeface="Calibri" panose="020F0502020204030204" pitchFamily="34" charset="0"/>
                <a:cs typeface="Calibri" panose="020F0502020204030204" pitchFamily="34" charset="0"/>
              </a:rPr>
              <a:t> </a:t>
            </a:r>
            <a:r>
              <a:rPr lang="en-AU" sz="2800" dirty="0">
                <a:solidFill>
                  <a:srgbClr val="FF0000"/>
                </a:solidFill>
                <a:latin typeface="Calibri" panose="020F0502020204030204" pitchFamily="34" charset="0"/>
                <a:cs typeface="Calibri" panose="020F0502020204030204" pitchFamily="34" charset="0"/>
              </a:rPr>
              <a:t>(P)</a:t>
            </a:r>
          </a:p>
          <a:p>
            <a:pPr>
              <a:buFontTx/>
              <a:buChar char="-"/>
            </a:pPr>
            <a:r>
              <a:rPr lang="en-AU" sz="2800" dirty="0">
                <a:latin typeface="Calibri" panose="020F0502020204030204" pitchFamily="34" charset="0"/>
                <a:cs typeface="Calibri" panose="020F0502020204030204" pitchFamily="34" charset="0"/>
              </a:rPr>
              <a:t>At a </a:t>
            </a:r>
            <a:r>
              <a:rPr lang="en-AU" sz="2800" dirty="0">
                <a:solidFill>
                  <a:srgbClr val="C00000"/>
                </a:solidFill>
                <a:latin typeface="Calibri" panose="020F0502020204030204" pitchFamily="34" charset="0"/>
                <a:cs typeface="Calibri" panose="020F0502020204030204" pitchFamily="34" charset="0"/>
              </a:rPr>
              <a:t>cost</a:t>
            </a:r>
            <a:r>
              <a:rPr lang="en-AU" sz="2800" dirty="0">
                <a:latin typeface="Calibri" panose="020F0502020204030204" pitchFamily="34" charset="0"/>
                <a:cs typeface="Calibri" panose="020F0502020204030204" pitchFamily="34" charset="0"/>
              </a:rPr>
              <a:t>, the community and country can afford </a:t>
            </a:r>
            <a:r>
              <a:rPr lang="en-AU" sz="2800" dirty="0">
                <a:solidFill>
                  <a:srgbClr val="FF0000"/>
                </a:solidFill>
                <a:latin typeface="Calibri" panose="020F0502020204030204" pitchFamily="34" charset="0"/>
                <a:cs typeface="Calibri" panose="020F0502020204030204" pitchFamily="34" charset="0"/>
              </a:rPr>
              <a:t>(C).</a:t>
            </a:r>
          </a:p>
          <a:p>
            <a:pPr marL="0" indent="0">
              <a:buNone/>
            </a:pPr>
            <a:endParaRPr lang="en-AU" sz="2400" dirty="0">
              <a:solidFill>
                <a:srgbClr val="FF0000"/>
              </a:solidFill>
              <a:latin typeface="Calibri" panose="020F0502020204030204" pitchFamily="34" charset="0"/>
              <a:cs typeface="Calibri" panose="020F0502020204030204" pitchFamily="34" charset="0"/>
            </a:endParaRPr>
          </a:p>
          <a:p>
            <a:pPr marL="0" indent="0">
              <a:buNone/>
            </a:pPr>
            <a:r>
              <a:rPr lang="en-AU" sz="2800" dirty="0">
                <a:solidFill>
                  <a:schemeClr val="tx1"/>
                </a:solidFill>
                <a:latin typeface="Calibri" panose="020F0502020204030204" pitchFamily="34" charset="0"/>
                <a:cs typeface="Calibri" panose="020F0502020204030204" pitchFamily="34" charset="0"/>
              </a:rPr>
              <a:t> </a:t>
            </a:r>
            <a:r>
              <a:rPr lang="en-US" sz="2800" dirty="0">
                <a:solidFill>
                  <a:schemeClr val="tx1"/>
                </a:solidFill>
                <a:latin typeface="Calibri" panose="020F0502020204030204" pitchFamily="34" charset="0"/>
                <a:cs typeface="Calibri" panose="020F0502020204030204" pitchFamily="34" charset="0"/>
              </a:rPr>
              <a:t>It is where short-term health issues are resolved, where the majority of chronic health conditions are managed, where health promotion and education efforts are undertaken and where patients in need of more specialized services are connected with care.</a:t>
            </a:r>
          </a:p>
          <a:p>
            <a:pPr marL="0" indent="0">
              <a:buNone/>
            </a:pPr>
            <a:endParaRPr lang="en-AU" sz="2400" dirty="0">
              <a:solidFill>
                <a:srgbClr val="FF0000"/>
              </a:solidFill>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276437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68D052-2EEC-6DC2-3E14-454BC30ACAE3}"/>
              </a:ext>
            </a:extLst>
          </p:cNvPr>
          <p:cNvSpPr>
            <a:spLocks noGrp="1"/>
          </p:cNvSpPr>
          <p:nvPr>
            <p:ph type="title"/>
          </p:nvPr>
        </p:nvSpPr>
        <p:spPr>
          <a:xfrm>
            <a:off x="492370" y="516835"/>
            <a:ext cx="3084844" cy="5772840"/>
          </a:xfrm>
        </p:spPr>
        <p:txBody>
          <a:bodyPr anchor="ctr">
            <a:normAutofit/>
          </a:bodyPr>
          <a:lstStyle/>
          <a:p>
            <a:r>
              <a:rPr lang="en-US" sz="3600" b="1">
                <a:solidFill>
                  <a:srgbClr val="FFFFFF"/>
                </a:solidFill>
              </a:rPr>
              <a:t>Principles Of PHC</a:t>
            </a: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F0F5C2E9-7DB0-8833-683B-32BE6A76190A}"/>
              </a:ext>
            </a:extLst>
          </p:cNvPr>
          <p:cNvGraphicFramePr>
            <a:graphicFrameLocks noGrp="1"/>
          </p:cNvGraphicFramePr>
          <p:nvPr>
            <p:ph idx="1"/>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6244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AAFC2E8C-4192-E745-8D7B-FDE7434D0151}"/>
              </a:ext>
            </a:extLst>
          </p:cNvPr>
          <p:cNvPicPr>
            <a:picLocks noChangeAspect="1"/>
          </p:cNvPicPr>
          <p:nvPr/>
        </p:nvPicPr>
        <p:blipFill>
          <a:blip r:embed="rId3">
            <a:biLevel thresh="75000"/>
          </a:blip>
          <a:srcRect r="2487" b="2"/>
          <a:stretch/>
        </p:blipFill>
        <p:spPr>
          <a:xfrm>
            <a:off x="633999" y="640081"/>
            <a:ext cx="11103299" cy="5314406"/>
          </a:xfrm>
          <a:prstGeom prst="rect">
            <a:avLst/>
          </a:prstGeom>
        </p:spPr>
      </p:pic>
      <p:cxnSp>
        <p:nvCxnSpPr>
          <p:cNvPr id="19" name="Straight Connector 18">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188490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9C5F61-16AC-477E-DD83-9444F07C6CB8}"/>
              </a:ext>
            </a:extLst>
          </p:cNvPr>
          <p:cNvSpPr>
            <a:spLocks noGrp="1"/>
          </p:cNvSpPr>
          <p:nvPr>
            <p:ph type="title"/>
          </p:nvPr>
        </p:nvSpPr>
        <p:spPr>
          <a:xfrm>
            <a:off x="8141110" y="639098"/>
            <a:ext cx="3401961" cy="3498188"/>
          </a:xfrm>
        </p:spPr>
        <p:txBody>
          <a:bodyPr vert="horz" lIns="91440" tIns="45720" rIns="91440" bIns="45720" rtlCol="0" anchor="b">
            <a:normAutofit/>
          </a:bodyPr>
          <a:lstStyle/>
          <a:p>
            <a:r>
              <a:rPr lang="en-US" sz="6600" b="1" dirty="0">
                <a:solidFill>
                  <a:schemeClr val="tx1">
                    <a:lumMod val="85000"/>
                    <a:lumOff val="15000"/>
                  </a:schemeClr>
                </a:solidFill>
              </a:rPr>
              <a:t>Social equity </a:t>
            </a:r>
          </a:p>
        </p:txBody>
      </p:sp>
      <p:pic>
        <p:nvPicPr>
          <p:cNvPr id="4" name="Content Placeholder 3">
            <a:extLst>
              <a:ext uri="{FF2B5EF4-FFF2-40B4-BE49-F238E27FC236}">
                <a16:creationId xmlns:a16="http://schemas.microsoft.com/office/drawing/2014/main" id="{F0F52F2B-C178-3779-D389-1BDCEF555DC9}"/>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aturation sat="99000"/>
                    </a14:imgEffect>
                  </a14:imgLayer>
                </a14:imgProps>
              </a:ext>
            </a:extLst>
          </a:blip>
          <a:stretch>
            <a:fillRect/>
          </a:stretch>
        </p:blipFill>
        <p:spPr>
          <a:xfrm>
            <a:off x="329785" y="457200"/>
            <a:ext cx="7216432" cy="5583836"/>
          </a:xfrm>
          <a:prstGeom prst="rect">
            <a:avLst/>
          </a:prstGeom>
          <a:noFill/>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224246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6A88F1BB-6315-53A3-2BB5-C6E1072049A1}"/>
              </a:ext>
            </a:extLst>
          </p:cNvPr>
          <p:cNvPicPr>
            <a:picLocks noChangeAspect="1"/>
          </p:cNvPicPr>
          <p:nvPr/>
        </p:nvPicPr>
        <p:blipFill>
          <a:blip r:embed="rId2"/>
          <a:stretch>
            <a:fillRect/>
          </a:stretch>
        </p:blipFill>
        <p:spPr>
          <a:xfrm>
            <a:off x="1055129" y="254749"/>
            <a:ext cx="10403174" cy="5824817"/>
          </a:xfrm>
          <a:prstGeom prst="rect">
            <a:avLst/>
          </a:prstGeom>
        </p:spPr>
      </p:pic>
      <p:cxnSp>
        <p:nvCxnSpPr>
          <p:cNvPr id="33" name="Straight Connector 32">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7" name="Rectangle 36">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743063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E1AF813-2D2F-4B78-9216-388AF161E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47181D2-95D5-4439-9BDF-14D4FDC7B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descr="A white background with black text&#10;&#10;Description automatically generated">
            <a:extLst>
              <a:ext uri="{FF2B5EF4-FFF2-40B4-BE49-F238E27FC236}">
                <a16:creationId xmlns:a16="http://schemas.microsoft.com/office/drawing/2014/main" id="{06163A29-DDD2-F0BF-4DE1-F16C83FEF7CB}"/>
              </a:ext>
            </a:extLst>
          </p:cNvPr>
          <p:cNvPicPr>
            <a:picLocks noGrp="1" noChangeAspect="1"/>
          </p:cNvPicPr>
          <p:nvPr>
            <p:ph idx="1"/>
          </p:nvPr>
        </p:nvPicPr>
        <p:blipFill>
          <a:blip r:embed="rId2">
            <a:biLevel thresh="75000"/>
          </a:blip>
          <a:srcRect t="17662" b="12996"/>
          <a:stretch/>
        </p:blipFill>
        <p:spPr>
          <a:xfrm>
            <a:off x="20" y="10"/>
            <a:ext cx="12191980" cy="6340632"/>
          </a:xfrm>
          <a:prstGeom prst="rect">
            <a:avLst/>
          </a:prstGeom>
        </p:spPr>
      </p:pic>
    </p:spTree>
    <p:extLst>
      <p:ext uri="{BB962C8B-B14F-4D97-AF65-F5344CB8AC3E}">
        <p14:creationId xmlns:p14="http://schemas.microsoft.com/office/powerpoint/2010/main" val="3448113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0" name="Straight Connector 29">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2" name="Rectangle 31">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DB40B5-1ED2-25C1-2E9A-D0F86D7B0AF2}"/>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5100" b="1" dirty="0">
                <a:solidFill>
                  <a:schemeClr val="tx1">
                    <a:lumMod val="85000"/>
                    <a:lumOff val="15000"/>
                  </a:schemeClr>
                </a:solidFill>
              </a:rPr>
              <a:t>Appropriate Technology</a:t>
            </a:r>
          </a:p>
        </p:txBody>
      </p:sp>
      <p:pic>
        <p:nvPicPr>
          <p:cNvPr id="4" name="Content Placeholder 3">
            <a:extLst>
              <a:ext uri="{FF2B5EF4-FFF2-40B4-BE49-F238E27FC236}">
                <a16:creationId xmlns:a16="http://schemas.microsoft.com/office/drawing/2014/main" id="{AD6936C9-7966-EBC3-321D-A6A8A84A00CB}"/>
              </a:ext>
            </a:extLst>
          </p:cNvPr>
          <p:cNvPicPr>
            <a:picLocks noGrp="1" noChangeAspect="1"/>
          </p:cNvPicPr>
          <p:nvPr>
            <p:ph idx="1"/>
          </p:nvPr>
        </p:nvPicPr>
        <p:blipFill>
          <a:blip r:embed="rId2"/>
          <a:stretch>
            <a:fillRect/>
          </a:stretch>
        </p:blipFill>
        <p:spPr>
          <a:xfrm>
            <a:off x="594782" y="854441"/>
            <a:ext cx="6912217" cy="4691384"/>
          </a:xfrm>
          <a:prstGeom prst="rect">
            <a:avLst/>
          </a:prstGeom>
        </p:spPr>
      </p:pic>
      <p:cxnSp>
        <p:nvCxnSpPr>
          <p:cNvPr id="34" name="Straight Connector 33">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8" name="Rectangle 37">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43837238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E6144C181717243B110EE49ED55660C" ma:contentTypeVersion="8" ma:contentTypeDescription="Create a new document." ma:contentTypeScope="" ma:versionID="7866e7e207c13586b0383e114244dfc0">
  <xsd:schema xmlns:xsd="http://www.w3.org/2001/XMLSchema" xmlns:xs="http://www.w3.org/2001/XMLSchema" xmlns:p="http://schemas.microsoft.com/office/2006/metadata/properties" xmlns:ns3="776a5535-ebae-4859-a5d4-f0d356f51f1d" targetNamespace="http://schemas.microsoft.com/office/2006/metadata/properties" ma:root="true" ma:fieldsID="e9b3cd4bb3130d1aaf4146516d0e5671" ns3:_="">
    <xsd:import namespace="776a5535-ebae-4859-a5d4-f0d356f51f1d"/>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ystemTags" minOccurs="0"/>
                <xsd:element ref="ns3:MediaServiceGenerationTime" minOccurs="0"/>
                <xsd:element ref="ns3:MediaServiceEventHashCode" minOccurs="0"/>
                <xsd:element ref="ns3:_activity"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6a5535-ebae-4859-a5d4-f0d356f51f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ystemTags" ma:index="11" nillable="true" ma:displayName="MediaServiceSystemTags" ma:hidden="true" ma:internalName="MediaServiceSystemTags"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_activity" ma:index="14"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776a5535-ebae-4859-a5d4-f0d356f51f1d" xsi:nil="true"/>
  </documentManagement>
</p:properties>
</file>

<file path=customXml/itemProps1.xml><?xml version="1.0" encoding="utf-8"?>
<ds:datastoreItem xmlns:ds="http://schemas.openxmlformats.org/officeDocument/2006/customXml" ds:itemID="{9B64142C-84B0-41A5-BA16-1FF9D96EF562}">
  <ds:schemaRefs>
    <ds:schemaRef ds:uri="http://schemas.microsoft.com/sharepoint/v3/contenttype/forms"/>
  </ds:schemaRefs>
</ds:datastoreItem>
</file>

<file path=customXml/itemProps2.xml><?xml version="1.0" encoding="utf-8"?>
<ds:datastoreItem xmlns:ds="http://schemas.openxmlformats.org/officeDocument/2006/customXml" ds:itemID="{280296D0-7499-4FB6-A2BD-35AC550298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6a5535-ebae-4859-a5d4-f0d356f51f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CFDB607-B98D-4A5F-BC23-DEF4E91B3A8F}">
  <ds:schemaRefs>
    <ds:schemaRef ds:uri="http://schemas.openxmlformats.org/package/2006/metadata/core-properties"/>
    <ds:schemaRef ds:uri="http://schemas.microsoft.com/office/2006/metadata/properties"/>
    <ds:schemaRef ds:uri="776a5535-ebae-4859-a5d4-f0d356f51f1d"/>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Retrospect</Template>
  <TotalTime>163</TotalTime>
  <Words>250</Words>
  <Application>Microsoft Office PowerPoint</Application>
  <PresentationFormat>Widescreen</PresentationFormat>
  <Paragraphs>38</Paragraphs>
  <Slides>26</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Algerian</vt:lpstr>
      <vt:lpstr>Aptos</vt:lpstr>
      <vt:lpstr>Arial</vt:lpstr>
      <vt:lpstr>Calibri</vt:lpstr>
      <vt:lpstr>Calibri Light</vt:lpstr>
      <vt:lpstr>Wingdings</vt:lpstr>
      <vt:lpstr>Retrospect</vt:lpstr>
      <vt:lpstr>Basic Concepts Of PHC</vt:lpstr>
      <vt:lpstr>What is primary Health Care ?</vt:lpstr>
      <vt:lpstr>PowerPoint Presentation</vt:lpstr>
      <vt:lpstr>Principles Of PHC</vt:lpstr>
      <vt:lpstr>PowerPoint Presentation</vt:lpstr>
      <vt:lpstr>Social equity </vt:lpstr>
      <vt:lpstr>PowerPoint Presentation</vt:lpstr>
      <vt:lpstr>PowerPoint Presentation</vt:lpstr>
      <vt:lpstr>Appropriate Technology</vt:lpstr>
      <vt:lpstr>Intersectoral coordination </vt:lpstr>
      <vt:lpstr>PowerPoint Presentation</vt:lpstr>
      <vt:lpstr>PowerPoint Presentation</vt:lpstr>
      <vt:lpstr>Community participation</vt:lpstr>
      <vt:lpstr>ELEMENTS/ COMPONENTS  OF PHC</vt:lpstr>
      <vt:lpstr>PowerPoint Presentation</vt:lpstr>
      <vt:lpstr>Basic Requirements for Sound PHC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Primary Health Care Reform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Mishkah Bani Mustafa</dc:creator>
  <cp:lastModifiedBy>Mishkah Bani Mustafa</cp:lastModifiedBy>
  <cp:revision>6</cp:revision>
  <dcterms:created xsi:type="dcterms:W3CDTF">2024-10-26T17:33:18Z</dcterms:created>
  <dcterms:modified xsi:type="dcterms:W3CDTF">2026-02-28T11:08:46Z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0x0101005E6144C181717243B110EE49ED55660C</vt:lpwstr>
  </property>
</Properties>
</file>