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4"/>
  </p:sldMasterIdLst>
  <p:notesMasterIdLst>
    <p:notesMasterId r:id="rId31"/>
  </p:notesMasterIdLst>
  <p:sldIdLst>
    <p:sldId id="256" r:id="rId5"/>
    <p:sldId id="257" r:id="rId6"/>
    <p:sldId id="262" r:id="rId7"/>
    <p:sldId id="263" r:id="rId8"/>
    <p:sldId id="258" r:id="rId9"/>
    <p:sldId id="264" r:id="rId10"/>
    <p:sldId id="265" r:id="rId11"/>
    <p:sldId id="259" r:id="rId12"/>
    <p:sldId id="266" r:id="rId13"/>
    <p:sldId id="267" r:id="rId14"/>
    <p:sldId id="268" r:id="rId15"/>
    <p:sldId id="269" r:id="rId16"/>
    <p:sldId id="270" r:id="rId17"/>
    <p:sldId id="260" r:id="rId18"/>
    <p:sldId id="271" r:id="rId19"/>
    <p:sldId id="261" r:id="rId20"/>
    <p:sldId id="272" r:id="rId21"/>
    <p:sldId id="273" r:id="rId22"/>
    <p:sldId id="274" r:id="rId23"/>
    <p:sldId id="275" r:id="rId24"/>
    <p:sldId id="276" r:id="rId25"/>
    <p:sldId id="277" r:id="rId26"/>
    <p:sldId id="278" r:id="rId27"/>
    <p:sldId id="279" r:id="rId28"/>
    <p:sldId id="280" r:id="rId29"/>
    <p:sldId id="28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E0B5E-3ACD-4BF7-8A12-8B662DBFB4E0}" v="24" dt="2024-10-26T20:02:40.075"/>
    <p1510:client id="{5E7BB77D-AB30-F7FD-65BE-44F280A19458}" v="1" dt="2024-10-26T20:21:52.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367490-FF9C-4184-9B2F-2B1DFD4623A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8C3F5AE-577E-4EA9-B624-26F0C0F88D4C}">
      <dgm:prSet/>
      <dgm:spPr/>
      <dgm:t>
        <a:bodyPr/>
        <a:lstStyle/>
        <a:p>
          <a:r>
            <a:rPr lang="en-US" dirty="0">
              <a:solidFill>
                <a:schemeClr val="tx1"/>
              </a:solidFill>
            </a:rPr>
            <a:t>Social equity ( equitable distribution)</a:t>
          </a:r>
        </a:p>
      </dgm:t>
    </dgm:pt>
    <dgm:pt modelId="{E5327558-F7D6-412D-A707-7BF0F4BD25D2}" type="parTrans" cxnId="{BBB83DE9-30E5-403C-8012-F69A059FB967}">
      <dgm:prSet/>
      <dgm:spPr/>
      <dgm:t>
        <a:bodyPr/>
        <a:lstStyle/>
        <a:p>
          <a:endParaRPr lang="en-US"/>
        </a:p>
      </dgm:t>
    </dgm:pt>
    <dgm:pt modelId="{B50E2C46-3F5F-445F-837D-0EBF78D1C45D}" type="sibTrans" cxnId="{BBB83DE9-30E5-403C-8012-F69A059FB967}">
      <dgm:prSet/>
      <dgm:spPr/>
      <dgm:t>
        <a:bodyPr/>
        <a:lstStyle/>
        <a:p>
          <a:endParaRPr lang="en-US"/>
        </a:p>
      </dgm:t>
    </dgm:pt>
    <dgm:pt modelId="{3D205B1C-AA91-43F4-828E-CDEE2C16D826}">
      <dgm:prSet/>
      <dgm:spPr/>
      <dgm:t>
        <a:bodyPr/>
        <a:lstStyle/>
        <a:p>
          <a:r>
            <a:rPr lang="en-US" dirty="0">
              <a:solidFill>
                <a:schemeClr val="tx1"/>
              </a:solidFill>
            </a:rPr>
            <a:t>Nation- wide coverage (universal coverage)</a:t>
          </a:r>
        </a:p>
      </dgm:t>
    </dgm:pt>
    <dgm:pt modelId="{BACEF410-CB22-40D9-AB2C-B1E09497F26F}" type="parTrans" cxnId="{47850707-8992-41D9-A141-3831FDBAD1CA}">
      <dgm:prSet/>
      <dgm:spPr/>
      <dgm:t>
        <a:bodyPr/>
        <a:lstStyle/>
        <a:p>
          <a:endParaRPr lang="en-US"/>
        </a:p>
      </dgm:t>
    </dgm:pt>
    <dgm:pt modelId="{0C744C4F-FC39-4752-AB21-7DBA7A20DE5A}" type="sibTrans" cxnId="{47850707-8992-41D9-A141-3831FDBAD1CA}">
      <dgm:prSet/>
      <dgm:spPr/>
      <dgm:t>
        <a:bodyPr/>
        <a:lstStyle/>
        <a:p>
          <a:endParaRPr lang="en-US"/>
        </a:p>
      </dgm:t>
    </dgm:pt>
    <dgm:pt modelId="{A0F43C17-F047-4440-B7D0-DF54FB9B002B}">
      <dgm:prSet/>
      <dgm:spPr/>
      <dgm:t>
        <a:bodyPr/>
        <a:lstStyle/>
        <a:p>
          <a:r>
            <a:rPr lang="en-US" dirty="0">
              <a:solidFill>
                <a:schemeClr val="tx1"/>
              </a:solidFill>
            </a:rPr>
            <a:t>Appropriate Technology </a:t>
          </a:r>
        </a:p>
      </dgm:t>
    </dgm:pt>
    <dgm:pt modelId="{9127CCD6-8422-4231-A2BA-1E96FFF6FB11}" type="parTrans" cxnId="{3B04ACF6-1822-4D13-B70D-135F8A81F152}">
      <dgm:prSet/>
      <dgm:spPr/>
      <dgm:t>
        <a:bodyPr/>
        <a:lstStyle/>
        <a:p>
          <a:endParaRPr lang="en-US"/>
        </a:p>
      </dgm:t>
    </dgm:pt>
    <dgm:pt modelId="{ACE0DEB7-FCAA-4A97-9E3F-6AC9EF204995}" type="sibTrans" cxnId="{3B04ACF6-1822-4D13-B70D-135F8A81F152}">
      <dgm:prSet/>
      <dgm:spPr/>
      <dgm:t>
        <a:bodyPr/>
        <a:lstStyle/>
        <a:p>
          <a:endParaRPr lang="en-US"/>
        </a:p>
      </dgm:t>
    </dgm:pt>
    <dgm:pt modelId="{4B1CA6D6-56D2-48A1-88B1-34FC961C9357}">
      <dgm:prSet/>
      <dgm:spPr/>
      <dgm:t>
        <a:bodyPr/>
        <a:lstStyle/>
        <a:p>
          <a:r>
            <a:rPr lang="en-US" dirty="0">
              <a:solidFill>
                <a:schemeClr val="tx1"/>
              </a:solidFill>
            </a:rPr>
            <a:t>Intersectoral coordination (multisectoral approach)</a:t>
          </a:r>
        </a:p>
      </dgm:t>
    </dgm:pt>
    <dgm:pt modelId="{58AB2936-AD20-4238-B247-F75B17D5C1A3}" type="parTrans" cxnId="{273D9D9F-79BE-480D-B03B-666D04270AD8}">
      <dgm:prSet/>
      <dgm:spPr/>
      <dgm:t>
        <a:bodyPr/>
        <a:lstStyle/>
        <a:p>
          <a:endParaRPr lang="en-US"/>
        </a:p>
      </dgm:t>
    </dgm:pt>
    <dgm:pt modelId="{28104B98-8ECA-49F2-8BF8-2EBDFF1F24AF}" type="sibTrans" cxnId="{273D9D9F-79BE-480D-B03B-666D04270AD8}">
      <dgm:prSet/>
      <dgm:spPr/>
      <dgm:t>
        <a:bodyPr/>
        <a:lstStyle/>
        <a:p>
          <a:endParaRPr lang="en-US"/>
        </a:p>
      </dgm:t>
    </dgm:pt>
    <dgm:pt modelId="{1CEC7566-EC6B-4047-9FBC-6F03FC2BD3A9}">
      <dgm:prSet/>
      <dgm:spPr/>
      <dgm:t>
        <a:bodyPr/>
        <a:lstStyle/>
        <a:p>
          <a:r>
            <a:rPr lang="en-US" dirty="0">
              <a:solidFill>
                <a:schemeClr val="tx1"/>
              </a:solidFill>
            </a:rPr>
            <a:t>Community participation  </a:t>
          </a:r>
        </a:p>
      </dgm:t>
    </dgm:pt>
    <dgm:pt modelId="{CB06C824-A5F3-4061-8095-94D526A8FDAE}" type="parTrans" cxnId="{715ADB28-2E85-4F9E-9169-2FF5ECE067A7}">
      <dgm:prSet/>
      <dgm:spPr/>
      <dgm:t>
        <a:bodyPr/>
        <a:lstStyle/>
        <a:p>
          <a:endParaRPr lang="en-US"/>
        </a:p>
      </dgm:t>
    </dgm:pt>
    <dgm:pt modelId="{09B1461F-DB36-47FF-9035-F30D301877D3}" type="sibTrans" cxnId="{715ADB28-2E85-4F9E-9169-2FF5ECE067A7}">
      <dgm:prSet/>
      <dgm:spPr/>
      <dgm:t>
        <a:bodyPr/>
        <a:lstStyle/>
        <a:p>
          <a:endParaRPr lang="en-US"/>
        </a:p>
      </dgm:t>
    </dgm:pt>
    <dgm:pt modelId="{AE44BF27-7AC9-49E3-9B77-A0B0B9E2FA46}" type="pres">
      <dgm:prSet presAssocID="{D2367490-FF9C-4184-9B2F-2B1DFD4623AE}" presName="linear" presStyleCnt="0">
        <dgm:presLayoutVars>
          <dgm:animLvl val="lvl"/>
          <dgm:resizeHandles val="exact"/>
        </dgm:presLayoutVars>
      </dgm:prSet>
      <dgm:spPr/>
    </dgm:pt>
    <dgm:pt modelId="{80F14665-87D3-453E-BD94-CEC77AF55687}" type="pres">
      <dgm:prSet presAssocID="{38C3F5AE-577E-4EA9-B624-26F0C0F88D4C}" presName="parentText" presStyleLbl="node1" presStyleIdx="0" presStyleCnt="5">
        <dgm:presLayoutVars>
          <dgm:chMax val="0"/>
          <dgm:bulletEnabled val="1"/>
        </dgm:presLayoutVars>
      </dgm:prSet>
      <dgm:spPr/>
    </dgm:pt>
    <dgm:pt modelId="{D32246FA-34F8-4D17-9470-B727C0B26978}" type="pres">
      <dgm:prSet presAssocID="{B50E2C46-3F5F-445F-837D-0EBF78D1C45D}" presName="spacer" presStyleCnt="0"/>
      <dgm:spPr/>
    </dgm:pt>
    <dgm:pt modelId="{70BA59C7-8811-4D99-8BA0-0EB0F068C85A}" type="pres">
      <dgm:prSet presAssocID="{3D205B1C-AA91-43F4-828E-CDEE2C16D826}" presName="parentText" presStyleLbl="node1" presStyleIdx="1" presStyleCnt="5">
        <dgm:presLayoutVars>
          <dgm:chMax val="0"/>
          <dgm:bulletEnabled val="1"/>
        </dgm:presLayoutVars>
      </dgm:prSet>
      <dgm:spPr/>
    </dgm:pt>
    <dgm:pt modelId="{6396646C-695E-4E99-A4E9-F0F08F72D067}" type="pres">
      <dgm:prSet presAssocID="{0C744C4F-FC39-4752-AB21-7DBA7A20DE5A}" presName="spacer" presStyleCnt="0"/>
      <dgm:spPr/>
    </dgm:pt>
    <dgm:pt modelId="{B104958D-EDF4-4E3F-BD3C-A9E8EDAB9636}" type="pres">
      <dgm:prSet presAssocID="{A0F43C17-F047-4440-B7D0-DF54FB9B002B}" presName="parentText" presStyleLbl="node1" presStyleIdx="2" presStyleCnt="5">
        <dgm:presLayoutVars>
          <dgm:chMax val="0"/>
          <dgm:bulletEnabled val="1"/>
        </dgm:presLayoutVars>
      </dgm:prSet>
      <dgm:spPr/>
    </dgm:pt>
    <dgm:pt modelId="{EC5CABDB-CAD8-4E6B-B453-D34548F557F9}" type="pres">
      <dgm:prSet presAssocID="{ACE0DEB7-FCAA-4A97-9E3F-6AC9EF204995}" presName="spacer" presStyleCnt="0"/>
      <dgm:spPr/>
    </dgm:pt>
    <dgm:pt modelId="{ECFFE29A-878E-4FE0-9FF9-011D88449296}" type="pres">
      <dgm:prSet presAssocID="{4B1CA6D6-56D2-48A1-88B1-34FC961C9357}" presName="parentText" presStyleLbl="node1" presStyleIdx="3" presStyleCnt="5" custLinFactNeighborX="66" custLinFactNeighborY="-40037">
        <dgm:presLayoutVars>
          <dgm:chMax val="0"/>
          <dgm:bulletEnabled val="1"/>
        </dgm:presLayoutVars>
      </dgm:prSet>
      <dgm:spPr/>
    </dgm:pt>
    <dgm:pt modelId="{EEFC458D-FD36-47BC-8D9A-FB6DECA02A6F}" type="pres">
      <dgm:prSet presAssocID="{28104B98-8ECA-49F2-8BF8-2EBDFF1F24AF}" presName="spacer" presStyleCnt="0"/>
      <dgm:spPr/>
    </dgm:pt>
    <dgm:pt modelId="{C5535C02-4FFB-45DD-B703-7519D2C14E18}" type="pres">
      <dgm:prSet presAssocID="{1CEC7566-EC6B-4047-9FBC-6F03FC2BD3A9}" presName="parentText" presStyleLbl="node1" presStyleIdx="4" presStyleCnt="5">
        <dgm:presLayoutVars>
          <dgm:chMax val="0"/>
          <dgm:bulletEnabled val="1"/>
        </dgm:presLayoutVars>
      </dgm:prSet>
      <dgm:spPr/>
    </dgm:pt>
  </dgm:ptLst>
  <dgm:cxnLst>
    <dgm:cxn modelId="{47850707-8992-41D9-A141-3831FDBAD1CA}" srcId="{D2367490-FF9C-4184-9B2F-2B1DFD4623AE}" destId="{3D205B1C-AA91-43F4-828E-CDEE2C16D826}" srcOrd="1" destOrd="0" parTransId="{BACEF410-CB22-40D9-AB2C-B1E09497F26F}" sibTransId="{0C744C4F-FC39-4752-AB21-7DBA7A20DE5A}"/>
    <dgm:cxn modelId="{715ADB28-2E85-4F9E-9169-2FF5ECE067A7}" srcId="{D2367490-FF9C-4184-9B2F-2B1DFD4623AE}" destId="{1CEC7566-EC6B-4047-9FBC-6F03FC2BD3A9}" srcOrd="4" destOrd="0" parTransId="{CB06C824-A5F3-4061-8095-94D526A8FDAE}" sibTransId="{09B1461F-DB36-47FF-9035-F30D301877D3}"/>
    <dgm:cxn modelId="{C282C637-FB1F-4350-A48A-042CC1895B92}" type="presOf" srcId="{3D205B1C-AA91-43F4-828E-CDEE2C16D826}" destId="{70BA59C7-8811-4D99-8BA0-0EB0F068C85A}" srcOrd="0" destOrd="0" presId="urn:microsoft.com/office/officeart/2005/8/layout/vList2"/>
    <dgm:cxn modelId="{832E604A-DF96-40A1-9342-126CA7A57830}" type="presOf" srcId="{1CEC7566-EC6B-4047-9FBC-6F03FC2BD3A9}" destId="{C5535C02-4FFB-45DD-B703-7519D2C14E18}" srcOrd="0" destOrd="0" presId="urn:microsoft.com/office/officeart/2005/8/layout/vList2"/>
    <dgm:cxn modelId="{20FA736C-8984-40E5-A48D-1DB1D118016A}" type="presOf" srcId="{4B1CA6D6-56D2-48A1-88B1-34FC961C9357}" destId="{ECFFE29A-878E-4FE0-9FF9-011D88449296}" srcOrd="0" destOrd="0" presId="urn:microsoft.com/office/officeart/2005/8/layout/vList2"/>
    <dgm:cxn modelId="{A20A538A-31D5-490F-9DE8-1CAB6EED7E42}" type="presOf" srcId="{38C3F5AE-577E-4EA9-B624-26F0C0F88D4C}" destId="{80F14665-87D3-453E-BD94-CEC77AF55687}" srcOrd="0" destOrd="0" presId="urn:microsoft.com/office/officeart/2005/8/layout/vList2"/>
    <dgm:cxn modelId="{9908D09C-CA56-4E24-8D8A-EF44B813793B}" type="presOf" srcId="{A0F43C17-F047-4440-B7D0-DF54FB9B002B}" destId="{B104958D-EDF4-4E3F-BD3C-A9E8EDAB9636}" srcOrd="0" destOrd="0" presId="urn:microsoft.com/office/officeart/2005/8/layout/vList2"/>
    <dgm:cxn modelId="{273D9D9F-79BE-480D-B03B-666D04270AD8}" srcId="{D2367490-FF9C-4184-9B2F-2B1DFD4623AE}" destId="{4B1CA6D6-56D2-48A1-88B1-34FC961C9357}" srcOrd="3" destOrd="0" parTransId="{58AB2936-AD20-4238-B247-F75B17D5C1A3}" sibTransId="{28104B98-8ECA-49F2-8BF8-2EBDFF1F24AF}"/>
    <dgm:cxn modelId="{F90582D5-08BE-4240-B06D-B5FB45FCD7A5}" type="presOf" srcId="{D2367490-FF9C-4184-9B2F-2B1DFD4623AE}" destId="{AE44BF27-7AC9-49E3-9B77-A0B0B9E2FA46}" srcOrd="0" destOrd="0" presId="urn:microsoft.com/office/officeart/2005/8/layout/vList2"/>
    <dgm:cxn modelId="{BBB83DE9-30E5-403C-8012-F69A059FB967}" srcId="{D2367490-FF9C-4184-9B2F-2B1DFD4623AE}" destId="{38C3F5AE-577E-4EA9-B624-26F0C0F88D4C}" srcOrd="0" destOrd="0" parTransId="{E5327558-F7D6-412D-A707-7BF0F4BD25D2}" sibTransId="{B50E2C46-3F5F-445F-837D-0EBF78D1C45D}"/>
    <dgm:cxn modelId="{3B04ACF6-1822-4D13-B70D-135F8A81F152}" srcId="{D2367490-FF9C-4184-9B2F-2B1DFD4623AE}" destId="{A0F43C17-F047-4440-B7D0-DF54FB9B002B}" srcOrd="2" destOrd="0" parTransId="{9127CCD6-8422-4231-A2BA-1E96FFF6FB11}" sibTransId="{ACE0DEB7-FCAA-4A97-9E3F-6AC9EF204995}"/>
    <dgm:cxn modelId="{2366943D-C5C8-49F1-A211-179F0D740F7F}" type="presParOf" srcId="{AE44BF27-7AC9-49E3-9B77-A0B0B9E2FA46}" destId="{80F14665-87D3-453E-BD94-CEC77AF55687}" srcOrd="0" destOrd="0" presId="urn:microsoft.com/office/officeart/2005/8/layout/vList2"/>
    <dgm:cxn modelId="{9C958341-2573-48A6-8023-1C40E573F889}" type="presParOf" srcId="{AE44BF27-7AC9-49E3-9B77-A0B0B9E2FA46}" destId="{D32246FA-34F8-4D17-9470-B727C0B26978}" srcOrd="1" destOrd="0" presId="urn:microsoft.com/office/officeart/2005/8/layout/vList2"/>
    <dgm:cxn modelId="{9BB399C6-9620-4E9B-99D6-5CD27684C072}" type="presParOf" srcId="{AE44BF27-7AC9-49E3-9B77-A0B0B9E2FA46}" destId="{70BA59C7-8811-4D99-8BA0-0EB0F068C85A}" srcOrd="2" destOrd="0" presId="urn:microsoft.com/office/officeart/2005/8/layout/vList2"/>
    <dgm:cxn modelId="{26BBAED5-340E-410D-88F5-AE934DF3DEC6}" type="presParOf" srcId="{AE44BF27-7AC9-49E3-9B77-A0B0B9E2FA46}" destId="{6396646C-695E-4E99-A4E9-F0F08F72D067}" srcOrd="3" destOrd="0" presId="urn:microsoft.com/office/officeart/2005/8/layout/vList2"/>
    <dgm:cxn modelId="{21585C83-8DA3-4C08-9002-ED2B0AFB5AAB}" type="presParOf" srcId="{AE44BF27-7AC9-49E3-9B77-A0B0B9E2FA46}" destId="{B104958D-EDF4-4E3F-BD3C-A9E8EDAB9636}" srcOrd="4" destOrd="0" presId="urn:microsoft.com/office/officeart/2005/8/layout/vList2"/>
    <dgm:cxn modelId="{986078BE-8E06-462C-A2B6-71F79EAD8EAF}" type="presParOf" srcId="{AE44BF27-7AC9-49E3-9B77-A0B0B9E2FA46}" destId="{EC5CABDB-CAD8-4E6B-B453-D34548F557F9}" srcOrd="5" destOrd="0" presId="urn:microsoft.com/office/officeart/2005/8/layout/vList2"/>
    <dgm:cxn modelId="{40BDE97B-B017-4403-A3E6-3657A7D82234}" type="presParOf" srcId="{AE44BF27-7AC9-49E3-9B77-A0B0B9E2FA46}" destId="{ECFFE29A-878E-4FE0-9FF9-011D88449296}" srcOrd="6" destOrd="0" presId="urn:microsoft.com/office/officeart/2005/8/layout/vList2"/>
    <dgm:cxn modelId="{FBF5ADC1-DCAB-4D3B-9712-C3F8CED8CE87}" type="presParOf" srcId="{AE44BF27-7AC9-49E3-9B77-A0B0B9E2FA46}" destId="{EEFC458D-FD36-47BC-8D9A-FB6DECA02A6F}" srcOrd="7" destOrd="0" presId="urn:microsoft.com/office/officeart/2005/8/layout/vList2"/>
    <dgm:cxn modelId="{68CCDDE8-918A-495F-8C7C-BBFA7454F480}" type="presParOf" srcId="{AE44BF27-7AC9-49E3-9B77-A0B0B9E2FA46}" destId="{C5535C02-4FFB-45DD-B703-7519D2C14E1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14665-87D3-453E-BD94-CEC77AF55687}">
      <dsp:nvSpPr>
        <dsp:cNvPr id="0" name=""/>
        <dsp:cNvSpPr/>
      </dsp:nvSpPr>
      <dsp:spPr>
        <a:xfrm>
          <a:off x="0" y="93060"/>
          <a:ext cx="6797675" cy="103285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Social equity ( equitable distribution)</a:t>
          </a:r>
        </a:p>
      </dsp:txBody>
      <dsp:txXfrm>
        <a:off x="50420" y="143480"/>
        <a:ext cx="6696835" cy="932014"/>
      </dsp:txXfrm>
    </dsp:sp>
    <dsp:sp modelId="{70BA59C7-8811-4D99-8BA0-0EB0F068C85A}">
      <dsp:nvSpPr>
        <dsp:cNvPr id="0" name=""/>
        <dsp:cNvSpPr/>
      </dsp:nvSpPr>
      <dsp:spPr>
        <a:xfrm>
          <a:off x="0" y="1200794"/>
          <a:ext cx="6797675" cy="1032854"/>
        </a:xfrm>
        <a:prstGeom prst="roundRect">
          <a:avLst/>
        </a:prstGeom>
        <a:solidFill>
          <a:schemeClr val="accent5">
            <a:hueOff val="531780"/>
            <a:satOff val="-5973"/>
            <a:lumOff val="-12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Nation- wide coverage (universal coverage)</a:t>
          </a:r>
        </a:p>
      </dsp:txBody>
      <dsp:txXfrm>
        <a:off x="50420" y="1251214"/>
        <a:ext cx="6696835" cy="932014"/>
      </dsp:txXfrm>
    </dsp:sp>
    <dsp:sp modelId="{B104958D-EDF4-4E3F-BD3C-A9E8EDAB9636}">
      <dsp:nvSpPr>
        <dsp:cNvPr id="0" name=""/>
        <dsp:cNvSpPr/>
      </dsp:nvSpPr>
      <dsp:spPr>
        <a:xfrm>
          <a:off x="0" y="2308528"/>
          <a:ext cx="6797675" cy="1032854"/>
        </a:xfrm>
        <a:prstGeom prst="roundRect">
          <a:avLst/>
        </a:prstGeom>
        <a:solidFill>
          <a:schemeClr val="accent5">
            <a:hueOff val="1063560"/>
            <a:satOff val="-11946"/>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Appropriate Technology </a:t>
          </a:r>
        </a:p>
      </dsp:txBody>
      <dsp:txXfrm>
        <a:off x="50420" y="2358948"/>
        <a:ext cx="6696835" cy="932014"/>
      </dsp:txXfrm>
    </dsp:sp>
    <dsp:sp modelId="{ECFFE29A-878E-4FE0-9FF9-011D88449296}">
      <dsp:nvSpPr>
        <dsp:cNvPr id="0" name=""/>
        <dsp:cNvSpPr/>
      </dsp:nvSpPr>
      <dsp:spPr>
        <a:xfrm>
          <a:off x="0" y="3386283"/>
          <a:ext cx="6797675" cy="1032854"/>
        </a:xfrm>
        <a:prstGeom prst="roundRect">
          <a:avLst/>
        </a:prstGeom>
        <a:solidFill>
          <a:schemeClr val="accent5">
            <a:hueOff val="1595340"/>
            <a:satOff val="-17918"/>
            <a:lumOff val="-38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Intersectoral coordination (multisectoral approach)</a:t>
          </a:r>
        </a:p>
      </dsp:txBody>
      <dsp:txXfrm>
        <a:off x="50420" y="3436703"/>
        <a:ext cx="6696835" cy="932014"/>
      </dsp:txXfrm>
    </dsp:sp>
    <dsp:sp modelId="{C5535C02-4FFB-45DD-B703-7519D2C14E18}">
      <dsp:nvSpPr>
        <dsp:cNvPr id="0" name=""/>
        <dsp:cNvSpPr/>
      </dsp:nvSpPr>
      <dsp:spPr>
        <a:xfrm>
          <a:off x="0" y="4523997"/>
          <a:ext cx="6797675" cy="1032854"/>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Community participation  </a:t>
          </a:r>
        </a:p>
      </dsp:txBody>
      <dsp:txXfrm>
        <a:off x="50420" y="4574417"/>
        <a:ext cx="6696835" cy="9320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933E1-537B-4E43-8717-17351954B6AE}" type="datetimeFigureOut">
              <a:rPr lang="en-US" smtClean="0"/>
              <a:t>2/28/2026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9603E-1B37-4B11-8A19-72EF4E47E08F}" type="slidenum">
              <a:rPr lang="en-US" smtClean="0"/>
              <a:t>‹#›</a:t>
            </a:fld>
            <a:endParaRPr lang="en-US"/>
          </a:p>
        </p:txBody>
      </p:sp>
    </p:spTree>
    <p:extLst>
      <p:ext uri="{BB962C8B-B14F-4D97-AF65-F5344CB8AC3E}">
        <p14:creationId xmlns:p14="http://schemas.microsoft.com/office/powerpoint/2010/main" val="1542664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9603E-1B37-4B11-8A19-72EF4E47E08F}" type="slidenum">
              <a:rPr lang="en-US" smtClean="0"/>
              <a:t>2</a:t>
            </a:fld>
            <a:endParaRPr lang="en-US"/>
          </a:p>
        </p:txBody>
      </p:sp>
    </p:spTree>
    <p:extLst>
      <p:ext uri="{BB962C8B-B14F-4D97-AF65-F5344CB8AC3E}">
        <p14:creationId xmlns:p14="http://schemas.microsoft.com/office/powerpoint/2010/main" val="204639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9603E-1B37-4B11-8A19-72EF4E47E08F}" type="slidenum">
              <a:rPr lang="en-US" smtClean="0"/>
              <a:t>5</a:t>
            </a:fld>
            <a:endParaRPr lang="en-US"/>
          </a:p>
        </p:txBody>
      </p:sp>
    </p:spTree>
    <p:extLst>
      <p:ext uri="{BB962C8B-B14F-4D97-AF65-F5344CB8AC3E}">
        <p14:creationId xmlns:p14="http://schemas.microsoft.com/office/powerpoint/2010/main" val="124346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9603E-1B37-4B11-8A19-72EF4E47E08F}" type="slidenum">
              <a:rPr lang="en-US" smtClean="0"/>
              <a:t>19</a:t>
            </a:fld>
            <a:endParaRPr lang="en-US"/>
          </a:p>
        </p:txBody>
      </p:sp>
    </p:spTree>
    <p:extLst>
      <p:ext uri="{BB962C8B-B14F-4D97-AF65-F5344CB8AC3E}">
        <p14:creationId xmlns:p14="http://schemas.microsoft.com/office/powerpoint/2010/main" val="845552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9603E-1B37-4B11-8A19-72EF4E47E08F}" type="slidenum">
              <a:rPr lang="en-US" smtClean="0"/>
              <a:t>21</a:t>
            </a:fld>
            <a:endParaRPr lang="en-US"/>
          </a:p>
        </p:txBody>
      </p:sp>
    </p:spTree>
    <p:extLst>
      <p:ext uri="{BB962C8B-B14F-4D97-AF65-F5344CB8AC3E}">
        <p14:creationId xmlns:p14="http://schemas.microsoft.com/office/powerpoint/2010/main" val="1218582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2/28/2026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77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168069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47363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7873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01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119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2/28/2026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35701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2/28/2026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153332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2345051-2045-45DA-935E-2E3CA1A69ADC}" type="datetimeFigureOut">
              <a:rPr lang="en-US" smtClean="0"/>
              <a:t>2/28/2026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5622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2345051-2045-45DA-935E-2E3CA1A69ADC}" type="datetimeFigureOut">
              <a:rPr lang="en-US" smtClean="0"/>
              <a:t>2/28/2026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96358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44802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2345051-2045-45DA-935E-2E3CA1A69ADC}" type="datetimeFigureOut">
              <a:rPr lang="en-US" smtClean="0"/>
              <a:t>2/28/2026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7CD31F4-64FA-4BA0-9498-67783267A8C8}"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47938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4C86-F840-BF1D-6996-A089C4D1141B}"/>
              </a:ext>
            </a:extLst>
          </p:cNvPr>
          <p:cNvSpPr>
            <a:spLocks noGrp="1"/>
          </p:cNvSpPr>
          <p:nvPr>
            <p:ph type="ctrTitle"/>
          </p:nvPr>
        </p:nvSpPr>
        <p:spPr>
          <a:xfrm>
            <a:off x="802164" y="661975"/>
            <a:ext cx="3571810" cy="3573516"/>
          </a:xfrm>
        </p:spPr>
        <p:txBody>
          <a:bodyPr>
            <a:normAutofit/>
          </a:bodyPr>
          <a:lstStyle/>
          <a:p>
            <a:r>
              <a:rPr lang="en-US" sz="5800" b="1" dirty="0"/>
              <a:t>Basic Concepts Of PHC</a:t>
            </a:r>
          </a:p>
        </p:txBody>
      </p:sp>
      <p:pic>
        <p:nvPicPr>
          <p:cNvPr id="21" name="Picture 20" descr="A mosaic of colorful geometric shapes">
            <a:extLst>
              <a:ext uri="{FF2B5EF4-FFF2-40B4-BE49-F238E27FC236}">
                <a16:creationId xmlns:a16="http://schemas.microsoft.com/office/drawing/2014/main" id="{383FBABA-4D3E-96D6-D180-05515F344B0B}"/>
              </a:ext>
            </a:extLst>
          </p:cNvPr>
          <p:cNvPicPr>
            <a:picLocks noChangeAspect="1"/>
          </p:cNvPicPr>
          <p:nvPr/>
        </p:nvPicPr>
        <p:blipFill>
          <a:blip r:embed="rId2"/>
          <a:srcRect t="17107" b="4222"/>
          <a:stretch/>
        </p:blipFill>
        <p:spPr>
          <a:xfrm>
            <a:off x="4849574" y="188577"/>
            <a:ext cx="7214616" cy="6480846"/>
          </a:xfrm>
          <a:prstGeom prst="rect">
            <a:avLst/>
          </a:prstGeom>
        </p:spPr>
      </p:pic>
    </p:spTree>
    <p:extLst>
      <p:ext uri="{BB962C8B-B14F-4D97-AF65-F5344CB8AC3E}">
        <p14:creationId xmlns:p14="http://schemas.microsoft.com/office/powerpoint/2010/main" val="3675218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B330648-BE73-41A0-9F64-E5B1075E2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E4F7BC-7030-B797-5C33-CEC9A971A199}"/>
              </a:ext>
            </a:extLst>
          </p:cNvPr>
          <p:cNvSpPr>
            <a:spLocks noGrp="1"/>
          </p:cNvSpPr>
          <p:nvPr>
            <p:ph type="title"/>
          </p:nvPr>
        </p:nvSpPr>
        <p:spPr>
          <a:xfrm>
            <a:off x="5938683" y="531453"/>
            <a:ext cx="6253317" cy="3686015"/>
          </a:xfrm>
        </p:spPr>
        <p:txBody>
          <a:bodyPr vert="horz" lIns="91440" tIns="45720" rIns="91440" bIns="45720" rtlCol="0" anchor="b">
            <a:normAutofit/>
          </a:bodyPr>
          <a:lstStyle/>
          <a:p>
            <a:r>
              <a:rPr lang="en-US" sz="8000" b="1" dirty="0">
                <a:solidFill>
                  <a:schemeClr val="tx1">
                    <a:lumMod val="85000"/>
                    <a:lumOff val="15000"/>
                  </a:schemeClr>
                </a:solidFill>
              </a:rPr>
              <a:t>Intersectoral coordination </a:t>
            </a:r>
          </a:p>
        </p:txBody>
      </p:sp>
      <p:pic>
        <p:nvPicPr>
          <p:cNvPr id="5" name="Picture 4">
            <a:extLst>
              <a:ext uri="{FF2B5EF4-FFF2-40B4-BE49-F238E27FC236}">
                <a16:creationId xmlns:a16="http://schemas.microsoft.com/office/drawing/2014/main" id="{26003F50-11E0-2517-C631-EC44814C141B}"/>
              </a:ext>
            </a:extLst>
          </p:cNvPr>
          <p:cNvPicPr>
            <a:picLocks noChangeAspect="1"/>
          </p:cNvPicPr>
          <p:nvPr/>
        </p:nvPicPr>
        <p:blipFill>
          <a:blip r:embed="rId2"/>
          <a:stretch>
            <a:fillRect/>
          </a:stretch>
        </p:blipFill>
        <p:spPr>
          <a:xfrm>
            <a:off x="633999" y="855992"/>
            <a:ext cx="4001315" cy="2230733"/>
          </a:xfrm>
          <a:prstGeom prst="rect">
            <a:avLst/>
          </a:prstGeom>
        </p:spPr>
      </p:pic>
      <p:pic>
        <p:nvPicPr>
          <p:cNvPr id="4" name="Content Placeholder 3">
            <a:extLst>
              <a:ext uri="{FF2B5EF4-FFF2-40B4-BE49-F238E27FC236}">
                <a16:creationId xmlns:a16="http://schemas.microsoft.com/office/drawing/2014/main" id="{27E7CEF9-78C0-22AA-B7CA-47A9340F0AF2}"/>
              </a:ext>
            </a:extLst>
          </p:cNvPr>
          <p:cNvPicPr>
            <a:picLocks noGrp="1" noChangeAspect="1"/>
          </p:cNvPicPr>
          <p:nvPr>
            <p:ph idx="1"/>
          </p:nvPr>
        </p:nvPicPr>
        <p:blipFill>
          <a:blip r:embed="rId3">
            <a:biLevel thresh="50000"/>
          </a:blip>
          <a:srcRect b="66237"/>
          <a:stretch/>
        </p:blipFill>
        <p:spPr>
          <a:xfrm>
            <a:off x="558728" y="3328042"/>
            <a:ext cx="5021704" cy="2754411"/>
          </a:xfrm>
          <a:prstGeom prst="rect">
            <a:avLst/>
          </a:prstGeom>
        </p:spPr>
      </p:pic>
      <p:cxnSp>
        <p:nvCxnSpPr>
          <p:cNvPr id="18" name="Straight Connector 17">
            <a:extLst>
              <a:ext uri="{FF2B5EF4-FFF2-40B4-BE49-F238E27FC236}">
                <a16:creationId xmlns:a16="http://schemas.microsoft.com/office/drawing/2014/main" id="{6DAFB303-4B24-485A-B806-C147A23632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2C3C01D-C868-4B78-9A8F-417BF50A4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8345B934-7CE4-4DA7-A0CB-2A2DF8818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41224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9-PRIMARY-HEALTH-CARE-29-638.jpg">
            <a:extLst>
              <a:ext uri="{FF2B5EF4-FFF2-40B4-BE49-F238E27FC236}">
                <a16:creationId xmlns:a16="http://schemas.microsoft.com/office/drawing/2014/main" id="{94B351EF-890E-56A8-A917-FA2B51AC5AF8}"/>
              </a:ext>
            </a:extLst>
          </p:cNvPr>
          <p:cNvPicPr>
            <a:picLocks noGrp="1" noChangeAspect="1"/>
          </p:cNvPicPr>
          <p:nvPr>
            <p:ph idx="1"/>
          </p:nvPr>
        </p:nvPicPr>
        <p:blipFill>
          <a:blip r:embed="rId2">
            <a:biLevel thresh="75000"/>
            <a:alphaModFix amt="97000"/>
            <a:extLst>
              <a:ext uri="{BEBA8EAE-BF5A-486C-A8C5-ECC9F3942E4B}">
                <a14:imgProps xmlns:a14="http://schemas.microsoft.com/office/drawing/2010/main">
                  <a14:imgLayer r:embed="rId3">
                    <a14:imgEffect>
                      <a14:colorTemperature colorTemp="8800"/>
                    </a14:imgEffect>
                    <a14:imgEffect>
                      <a14:saturation sat="0"/>
                    </a14:imgEffect>
                  </a14:imgLayer>
                </a14:imgProps>
              </a:ext>
            </a:extLst>
          </a:blip>
          <a:stretch>
            <a:fillRect/>
          </a:stretch>
        </p:blipFill>
        <p:spPr>
          <a:xfrm>
            <a:off x="1142251" y="0"/>
            <a:ext cx="10205303" cy="5868988"/>
          </a:xfrm>
          <a:prstGeom prst="rect">
            <a:avLst/>
          </a:prstGeom>
        </p:spPr>
      </p:pic>
    </p:spTree>
    <p:extLst>
      <p:ext uri="{BB962C8B-B14F-4D97-AF65-F5344CB8AC3E}">
        <p14:creationId xmlns:p14="http://schemas.microsoft.com/office/powerpoint/2010/main" val="2963929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8DF0BF1-2A36-FE87-8C03-F1444D74C278}"/>
              </a:ext>
            </a:extLst>
          </p:cNvPr>
          <p:cNvPicPr>
            <a:picLocks noChangeAspect="1"/>
          </p:cNvPicPr>
          <p:nvPr/>
        </p:nvPicPr>
        <p:blipFill>
          <a:blip r:embed="rId2"/>
          <a:srcRect b="12491"/>
          <a:stretch/>
        </p:blipFill>
        <p:spPr>
          <a:xfrm>
            <a:off x="633999" y="974362"/>
            <a:ext cx="11373122" cy="4902754"/>
          </a:xfrm>
          <a:prstGeom prst="rect">
            <a:avLst/>
          </a:prstGeom>
        </p:spPr>
      </p:pic>
      <p:cxnSp>
        <p:nvCxnSpPr>
          <p:cNvPr id="13" name="Straight Connector 12">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18756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0031E3-8F2F-6F32-8BBA-783242F6F97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4600" b="1" dirty="0">
                <a:solidFill>
                  <a:schemeClr val="tx1">
                    <a:lumMod val="85000"/>
                    <a:lumOff val="15000"/>
                  </a:schemeClr>
                </a:solidFill>
              </a:rPr>
              <a:t>Community participation</a:t>
            </a:r>
          </a:p>
        </p:txBody>
      </p:sp>
      <p:pic>
        <p:nvPicPr>
          <p:cNvPr id="4" name="Content Placeholder 3" descr="13-Primary-health-care-13-638.jpg">
            <a:extLst>
              <a:ext uri="{FF2B5EF4-FFF2-40B4-BE49-F238E27FC236}">
                <a16:creationId xmlns:a16="http://schemas.microsoft.com/office/drawing/2014/main" id="{F0842A98-AA0E-E205-5B2B-076EFE4963F3}"/>
              </a:ext>
            </a:extLst>
          </p:cNvPr>
          <p:cNvPicPr>
            <a:picLocks noGrp="1" noChangeAspect="1"/>
          </p:cNvPicPr>
          <p:nvPr>
            <p:ph idx="1"/>
          </p:nvPr>
        </p:nvPicPr>
        <p:blipFill>
          <a:blip r:embed="rId2"/>
          <a:srcRect t="31249" b="11151"/>
          <a:stretch/>
        </p:blipFill>
        <p:spPr>
          <a:xfrm>
            <a:off x="625064" y="1324152"/>
            <a:ext cx="6912217" cy="4207218"/>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6367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3" name="Straight Connector 4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5" name="Rectangle 44">
            <a:extLst>
              <a:ext uri="{FF2B5EF4-FFF2-40B4-BE49-F238E27FC236}">
                <a16:creationId xmlns:a16="http://schemas.microsoft.com/office/drawing/2014/main" id="{5AE6C737-FF55-4064-94B7-0B21D2EB6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603E2B-AA27-5C58-DF8D-442771E383CE}"/>
              </a:ext>
            </a:extLst>
          </p:cNvPr>
          <p:cNvSpPr>
            <a:spLocks noGrp="1"/>
          </p:cNvSpPr>
          <p:nvPr>
            <p:ph type="title"/>
          </p:nvPr>
        </p:nvSpPr>
        <p:spPr>
          <a:xfrm>
            <a:off x="7204480" y="671592"/>
            <a:ext cx="4813072" cy="3686015"/>
          </a:xfrm>
        </p:spPr>
        <p:txBody>
          <a:bodyPr vert="horz" lIns="91440" tIns="45720" rIns="91440" bIns="45720" rtlCol="0" anchor="b">
            <a:normAutofit/>
          </a:bodyPr>
          <a:lstStyle/>
          <a:p>
            <a:r>
              <a:rPr lang="en-US" sz="6200" b="1" dirty="0">
                <a:solidFill>
                  <a:schemeClr val="tx1">
                    <a:lumMod val="85000"/>
                    <a:lumOff val="15000"/>
                  </a:schemeClr>
                </a:solidFill>
              </a:rPr>
              <a:t>ELEMENTS/ COMPONENTS  OF PHC</a:t>
            </a:r>
          </a:p>
        </p:txBody>
      </p:sp>
      <p:pic>
        <p:nvPicPr>
          <p:cNvPr id="4" name="Content Placeholder 3">
            <a:extLst>
              <a:ext uri="{FF2B5EF4-FFF2-40B4-BE49-F238E27FC236}">
                <a16:creationId xmlns:a16="http://schemas.microsoft.com/office/drawing/2014/main" id="{D7A6D632-D500-39C2-A3D3-361C85DF250A}"/>
              </a:ext>
            </a:extLst>
          </p:cNvPr>
          <p:cNvPicPr>
            <a:picLocks noChangeAspect="1"/>
          </p:cNvPicPr>
          <p:nvPr/>
        </p:nvPicPr>
        <p:blipFill>
          <a:blip r:embed="rId2"/>
          <a:srcRect r="2487" b="2"/>
          <a:stretch/>
        </p:blipFill>
        <p:spPr>
          <a:xfrm>
            <a:off x="149902" y="125944"/>
            <a:ext cx="6469103" cy="6082427"/>
          </a:xfrm>
          <a:prstGeom prst="rect">
            <a:avLst/>
          </a:prstGeom>
        </p:spPr>
      </p:pic>
      <p:cxnSp>
        <p:nvCxnSpPr>
          <p:cNvPr id="47" name="Straight Connector 46">
            <a:extLst>
              <a:ext uri="{FF2B5EF4-FFF2-40B4-BE49-F238E27FC236}">
                <a16:creationId xmlns:a16="http://schemas.microsoft.com/office/drawing/2014/main" id="{6B5B1DD8-6224-4137-8621-32982B00F9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8218D9F-38B6-4AE0-9051-5434D19A5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 name="Rectangle 50">
            <a:extLst>
              <a:ext uri="{FF2B5EF4-FFF2-40B4-BE49-F238E27FC236}">
                <a16:creationId xmlns:a16="http://schemas.microsoft.com/office/drawing/2014/main" id="{2D3DCA99-84AF-487A-BF72-91C5FA6B0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42639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CFD0CED-2F9A-BCA1-E024-17E7BA99D2CB}"/>
              </a:ext>
            </a:extLst>
          </p:cNvPr>
          <p:cNvPicPr>
            <a:picLocks noGrp="1" noChangeAspect="1"/>
          </p:cNvPicPr>
          <p:nvPr>
            <p:ph idx="1"/>
          </p:nvPr>
        </p:nvPicPr>
        <p:blipFill>
          <a:blip r:embed="rId2"/>
          <a:stretch>
            <a:fillRect/>
          </a:stretch>
        </p:blipFill>
        <p:spPr>
          <a:xfrm>
            <a:off x="720670" y="640081"/>
            <a:ext cx="10896707" cy="5054156"/>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16492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 name="Straight Connector 2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5FBB333-53AC-6B72-8A09-757E67C86A8A}"/>
              </a:ext>
            </a:extLst>
          </p:cNvPr>
          <p:cNvPicPr>
            <a:picLocks noChangeAspect="1"/>
          </p:cNvPicPr>
          <p:nvPr/>
        </p:nvPicPr>
        <p:blipFill>
          <a:blip r:embed="rId2"/>
          <a:stretch>
            <a:fillRect/>
          </a:stretch>
        </p:blipFill>
        <p:spPr>
          <a:xfrm>
            <a:off x="239843" y="382849"/>
            <a:ext cx="6937774" cy="6103844"/>
          </a:xfrm>
          <a:prstGeom prst="rect">
            <a:avLst/>
          </a:prstGeom>
        </p:spPr>
      </p:pic>
      <p:sp>
        <p:nvSpPr>
          <p:cNvPr id="28" name="Rectangle 2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EEF907D-5597-B480-E67C-A859D38F54F7}"/>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b="1">
                <a:solidFill>
                  <a:srgbClr val="FFFFFF"/>
                </a:solidFill>
              </a:rPr>
              <a:t>Basic Requirements for Sound PHC</a:t>
            </a:r>
          </a:p>
        </p:txBody>
      </p:sp>
      <p:sp>
        <p:nvSpPr>
          <p:cNvPr id="30" name="Rectangle 2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1126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lide-34-1024">
            <a:extLst>
              <a:ext uri="{FF2B5EF4-FFF2-40B4-BE49-F238E27FC236}">
                <a16:creationId xmlns:a16="http://schemas.microsoft.com/office/drawing/2014/main" id="{6263F543-C5B0-E899-DF77-06714499BA0D}"/>
              </a:ext>
            </a:extLst>
          </p:cNvPr>
          <p:cNvPicPr>
            <a:picLocks noChangeAspect="1" noChangeArrowheads="1"/>
          </p:cNvPicPr>
          <p:nvPr/>
        </p:nvPicPr>
        <p:blipFill>
          <a:blip r:embed="rId2" cstate="print">
            <a:duotone>
              <a:srgbClr val="A5C249">
                <a:shade val="45000"/>
                <a:satMod val="135000"/>
              </a:srgbClr>
              <a:prstClr val="white"/>
            </a:duotone>
          </a:blip>
          <a:srcRect l="3776" t="5427" b="16448"/>
          <a:stretch/>
        </p:blipFill>
        <p:spPr bwMode="auto">
          <a:xfrm>
            <a:off x="509665" y="286603"/>
            <a:ext cx="11122701" cy="5715000"/>
          </a:xfrm>
          <a:prstGeom prst="rect">
            <a:avLst/>
          </a:prstGeom>
          <a:noFill/>
          <a:ln w="9525">
            <a:noFill/>
            <a:miter lim="800000"/>
            <a:headEnd/>
            <a:tailEnd/>
          </a:ln>
        </p:spPr>
      </p:pic>
    </p:spTree>
    <p:extLst>
      <p:ext uri="{BB962C8B-B14F-4D97-AF65-F5344CB8AC3E}">
        <p14:creationId xmlns:p14="http://schemas.microsoft.com/office/powerpoint/2010/main" val="2538458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9F25BA-CED2-38FE-52B3-EB975FC73431}"/>
              </a:ext>
            </a:extLst>
          </p:cNvPr>
          <p:cNvPicPr>
            <a:picLocks noGrp="1" noChangeAspect="1"/>
          </p:cNvPicPr>
          <p:nvPr>
            <p:ph idx="1"/>
          </p:nvPr>
        </p:nvPicPr>
        <p:blipFill>
          <a:blip r:embed="rId2"/>
          <a:stretch>
            <a:fillRect/>
          </a:stretch>
        </p:blipFill>
        <p:spPr>
          <a:xfrm>
            <a:off x="294991" y="437187"/>
            <a:ext cx="5801009" cy="5648820"/>
          </a:xfrm>
          <a:prstGeom prst="rect">
            <a:avLst/>
          </a:prstGeom>
        </p:spPr>
      </p:pic>
      <p:pic>
        <p:nvPicPr>
          <p:cNvPr id="5" name="Picture 4">
            <a:extLst>
              <a:ext uri="{FF2B5EF4-FFF2-40B4-BE49-F238E27FC236}">
                <a16:creationId xmlns:a16="http://schemas.microsoft.com/office/drawing/2014/main" id="{FFFEAB4C-61ED-3814-3E44-FDF325DE5DCB}"/>
              </a:ext>
            </a:extLst>
          </p:cNvPr>
          <p:cNvPicPr>
            <a:picLocks noChangeAspect="1"/>
          </p:cNvPicPr>
          <p:nvPr/>
        </p:nvPicPr>
        <p:blipFill>
          <a:blip r:embed="rId3"/>
          <a:stretch>
            <a:fillRect/>
          </a:stretch>
        </p:blipFill>
        <p:spPr>
          <a:xfrm>
            <a:off x="6265888" y="437187"/>
            <a:ext cx="5631121" cy="5648820"/>
          </a:xfrm>
          <a:prstGeom prst="rect">
            <a:avLst/>
          </a:prstGeom>
        </p:spPr>
      </p:pic>
    </p:spTree>
    <p:extLst>
      <p:ext uri="{BB962C8B-B14F-4D97-AF65-F5344CB8AC3E}">
        <p14:creationId xmlns:p14="http://schemas.microsoft.com/office/powerpoint/2010/main" val="1102200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lide-37-1024">
            <a:extLst>
              <a:ext uri="{FF2B5EF4-FFF2-40B4-BE49-F238E27FC236}">
                <a16:creationId xmlns:a16="http://schemas.microsoft.com/office/drawing/2014/main" id="{098ECFE5-C87A-0DBD-04A7-14AA8E82AB02}"/>
              </a:ext>
            </a:extLst>
          </p:cNvPr>
          <p:cNvPicPr>
            <a:picLocks noChangeAspect="1" noChangeArrowheads="1"/>
          </p:cNvPicPr>
          <p:nvPr/>
        </p:nvPicPr>
        <p:blipFill>
          <a:blip r:embed="rId3" cstate="print">
            <a:duotone>
              <a:srgbClr val="A5C249">
                <a:shade val="45000"/>
                <a:satMod val="135000"/>
              </a:srgbClr>
              <a:prstClr val="white"/>
            </a:duotone>
          </a:blip>
          <a:srcRect l="-5339" t="-34375" r="5339" b="34375"/>
          <a:stretch/>
        </p:blipFill>
        <p:spPr bwMode="auto">
          <a:xfrm>
            <a:off x="119921" y="-2674245"/>
            <a:ext cx="5817643" cy="8790231"/>
          </a:xfrm>
          <a:prstGeom prst="rect">
            <a:avLst/>
          </a:prstGeom>
          <a:noFill/>
          <a:ln w="9525">
            <a:noFill/>
            <a:miter lim="800000"/>
            <a:headEnd/>
            <a:tailEnd/>
          </a:ln>
        </p:spPr>
      </p:pic>
      <p:pic>
        <p:nvPicPr>
          <p:cNvPr id="9" name="Picture 4" descr="slide-39-1024">
            <a:extLst>
              <a:ext uri="{FF2B5EF4-FFF2-40B4-BE49-F238E27FC236}">
                <a16:creationId xmlns:a16="http://schemas.microsoft.com/office/drawing/2014/main" id="{EC23AFAD-F282-FEF1-3D8B-71B089AB1B64}"/>
              </a:ext>
            </a:extLst>
          </p:cNvPr>
          <p:cNvPicPr>
            <a:picLocks noChangeAspect="1" noChangeArrowheads="1"/>
          </p:cNvPicPr>
          <p:nvPr/>
        </p:nvPicPr>
        <p:blipFill>
          <a:blip r:embed="rId4" cstate="print">
            <a:duotone>
              <a:srgbClr val="A5C249">
                <a:shade val="45000"/>
                <a:satMod val="135000"/>
              </a:srgbClr>
              <a:prstClr val="white"/>
            </a:duotone>
          </a:blip>
          <a:srcRect l="-1" r="651" b="38542"/>
          <a:stretch/>
        </p:blipFill>
        <p:spPr bwMode="auto">
          <a:xfrm>
            <a:off x="6254437" y="314793"/>
            <a:ext cx="5635811" cy="5801193"/>
          </a:xfrm>
          <a:prstGeom prst="rect">
            <a:avLst/>
          </a:prstGeom>
          <a:noFill/>
          <a:ln w="9525">
            <a:noFill/>
            <a:miter lim="800000"/>
            <a:headEnd/>
            <a:tailEnd/>
          </a:ln>
        </p:spPr>
      </p:pic>
    </p:spTree>
    <p:extLst>
      <p:ext uri="{BB962C8B-B14F-4D97-AF65-F5344CB8AC3E}">
        <p14:creationId xmlns:p14="http://schemas.microsoft.com/office/powerpoint/2010/main" val="145424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5">
            <a:extLst>
              <a:ext uri="{FF2B5EF4-FFF2-40B4-BE49-F238E27FC236}">
                <a16:creationId xmlns:a16="http://schemas.microsoft.com/office/drawing/2014/main" id="{38565FC0-9B11-AA01-BA61-F990DA49B222}"/>
              </a:ext>
            </a:extLst>
          </p:cNvPr>
          <p:cNvPicPr>
            <a:picLocks noChangeAspect="1"/>
          </p:cNvPicPr>
          <p:nvPr/>
        </p:nvPicPr>
        <p:blipFill>
          <a:blip r:embed="rId3">
            <a:biLevel thresh="75000"/>
          </a:blip>
          <a:srcRect l="9193" r="9455" b="1"/>
          <a:stretch/>
        </p:blipFill>
        <p:spPr>
          <a:xfrm>
            <a:off x="4742017" y="239843"/>
            <a:ext cx="6798082" cy="6325849"/>
          </a:xfrm>
          <a:prstGeom prst="rect">
            <a:avLst/>
          </a:prstGeom>
        </p:spPr>
      </p:pic>
      <p:sp>
        <p:nvSpPr>
          <p:cNvPr id="21" name="Title 20">
            <a:extLst>
              <a:ext uri="{FF2B5EF4-FFF2-40B4-BE49-F238E27FC236}">
                <a16:creationId xmlns:a16="http://schemas.microsoft.com/office/drawing/2014/main" id="{1C23675A-CDC6-400D-E249-CC6593C81529}"/>
              </a:ext>
            </a:extLst>
          </p:cNvPr>
          <p:cNvSpPr>
            <a:spLocks noGrp="1"/>
          </p:cNvSpPr>
          <p:nvPr>
            <p:ph type="title"/>
          </p:nvPr>
        </p:nvSpPr>
        <p:spPr>
          <a:xfrm>
            <a:off x="977928" y="1828800"/>
            <a:ext cx="2415927" cy="2878112"/>
          </a:xfrm>
        </p:spPr>
        <p:txBody>
          <a:bodyPr>
            <a:normAutofit/>
          </a:bodyPr>
          <a:lstStyle/>
          <a:p>
            <a:r>
              <a:rPr lang="en-US" b="1" dirty="0">
                <a:solidFill>
                  <a:schemeClr val="bg1"/>
                </a:solidFill>
              </a:rPr>
              <a:t>What is primary Health Care ?</a:t>
            </a:r>
          </a:p>
        </p:txBody>
      </p:sp>
    </p:spTree>
    <p:extLst>
      <p:ext uri="{BB962C8B-B14F-4D97-AF65-F5344CB8AC3E}">
        <p14:creationId xmlns:p14="http://schemas.microsoft.com/office/powerpoint/2010/main" val="219571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F3CB-D219-8A06-5ED4-F3E20335D1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AC136B-7C60-CC7F-8D78-A2B4C4FC559F}"/>
              </a:ext>
            </a:extLst>
          </p:cNvPr>
          <p:cNvSpPr>
            <a:spLocks noGrp="1"/>
          </p:cNvSpPr>
          <p:nvPr>
            <p:ph idx="1"/>
          </p:nvPr>
        </p:nvSpPr>
        <p:spPr/>
        <p:txBody>
          <a:bodyPr/>
          <a:lstStyle/>
          <a:p>
            <a:endParaRPr lang="en-US" dirty="0"/>
          </a:p>
        </p:txBody>
      </p:sp>
      <p:pic>
        <p:nvPicPr>
          <p:cNvPr id="4" name="Picture 4" descr="slide-38-1024">
            <a:extLst>
              <a:ext uri="{FF2B5EF4-FFF2-40B4-BE49-F238E27FC236}">
                <a16:creationId xmlns:a16="http://schemas.microsoft.com/office/drawing/2014/main" id="{D8A51CE7-F706-0F1D-92A4-B6EFBBB6CB23}"/>
              </a:ext>
            </a:extLst>
          </p:cNvPr>
          <p:cNvPicPr>
            <a:picLocks noChangeAspect="1" noChangeArrowheads="1"/>
          </p:cNvPicPr>
          <p:nvPr/>
        </p:nvPicPr>
        <p:blipFill>
          <a:blip r:embed="rId2" cstate="print">
            <a:duotone>
              <a:srgbClr val="A5C249">
                <a:shade val="45000"/>
                <a:satMod val="135000"/>
              </a:srgbClr>
              <a:prstClr val="white"/>
            </a:duotone>
          </a:blip>
          <a:srcRect l="-651" t="-12875" r="651" b="12875"/>
          <a:stretch/>
        </p:blipFill>
        <p:spPr bwMode="auto">
          <a:xfrm>
            <a:off x="137410" y="-659568"/>
            <a:ext cx="11917180" cy="6931161"/>
          </a:xfrm>
          <a:prstGeom prst="rect">
            <a:avLst/>
          </a:prstGeom>
          <a:noFill/>
          <a:ln w="9525">
            <a:noFill/>
            <a:miter lim="800000"/>
            <a:headEnd/>
            <a:tailEnd/>
          </a:ln>
        </p:spPr>
      </p:pic>
    </p:spTree>
    <p:extLst>
      <p:ext uri="{BB962C8B-B14F-4D97-AF65-F5344CB8AC3E}">
        <p14:creationId xmlns:p14="http://schemas.microsoft.com/office/powerpoint/2010/main" val="1045751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5533-479E-0DA5-E343-9AFFDFBE4484}"/>
              </a:ext>
            </a:extLst>
          </p:cNvPr>
          <p:cNvSpPr>
            <a:spLocks noGrp="1"/>
          </p:cNvSpPr>
          <p:nvPr>
            <p:ph type="title"/>
          </p:nvPr>
        </p:nvSpPr>
        <p:spPr/>
        <p:txBody>
          <a:bodyPr/>
          <a:lstStyle/>
          <a:p>
            <a:endParaRPr lang="en-US"/>
          </a:p>
        </p:txBody>
      </p:sp>
      <p:pic>
        <p:nvPicPr>
          <p:cNvPr id="4" name="Picture 4" descr="slide-40-1024">
            <a:extLst>
              <a:ext uri="{FF2B5EF4-FFF2-40B4-BE49-F238E27FC236}">
                <a16:creationId xmlns:a16="http://schemas.microsoft.com/office/drawing/2014/main" id="{F99B7E8D-3CEE-FD05-EEC8-087D1E2C8563}"/>
              </a:ext>
            </a:extLst>
          </p:cNvPr>
          <p:cNvPicPr>
            <a:picLocks noChangeAspect="1" noChangeArrowheads="1"/>
          </p:cNvPicPr>
          <p:nvPr/>
        </p:nvPicPr>
        <p:blipFill>
          <a:blip r:embed="rId3" cstate="print">
            <a:duotone>
              <a:srgbClr val="A5C249">
                <a:shade val="45000"/>
                <a:satMod val="135000"/>
              </a:srgbClr>
              <a:prstClr val="white"/>
            </a:duotone>
          </a:blip>
          <a:srcRect r="-130" b="44625"/>
          <a:stretch/>
        </p:blipFill>
        <p:spPr bwMode="auto">
          <a:xfrm>
            <a:off x="139700" y="159342"/>
            <a:ext cx="5707713" cy="5986623"/>
          </a:xfrm>
          <a:prstGeom prst="rect">
            <a:avLst/>
          </a:prstGeom>
          <a:noFill/>
          <a:ln w="9525">
            <a:noFill/>
            <a:miter lim="800000"/>
            <a:headEnd/>
            <a:tailEnd/>
          </a:ln>
        </p:spPr>
      </p:pic>
      <p:pic>
        <p:nvPicPr>
          <p:cNvPr id="5" name="Picture 4" descr="slide-41-1024">
            <a:extLst>
              <a:ext uri="{FF2B5EF4-FFF2-40B4-BE49-F238E27FC236}">
                <a16:creationId xmlns:a16="http://schemas.microsoft.com/office/drawing/2014/main" id="{EBA0BFF5-BC89-E424-8D81-4A1FD8A5DA16}"/>
              </a:ext>
            </a:extLst>
          </p:cNvPr>
          <p:cNvPicPr>
            <a:picLocks noChangeAspect="1" noChangeArrowheads="1"/>
          </p:cNvPicPr>
          <p:nvPr/>
        </p:nvPicPr>
        <p:blipFill>
          <a:blip r:embed="rId4" cstate="print">
            <a:duotone>
              <a:srgbClr val="A5C249">
                <a:shade val="45000"/>
                <a:satMod val="135000"/>
              </a:srgbClr>
              <a:prstClr val="white"/>
            </a:duotone>
          </a:blip>
          <a:srcRect l="-1" r="651" b="34375"/>
          <a:stretch/>
        </p:blipFill>
        <p:spPr bwMode="auto">
          <a:xfrm>
            <a:off x="5985863" y="159342"/>
            <a:ext cx="5961298" cy="5986624"/>
          </a:xfrm>
          <a:prstGeom prst="rect">
            <a:avLst/>
          </a:prstGeom>
          <a:noFill/>
          <a:ln w="9525">
            <a:noFill/>
            <a:miter lim="800000"/>
            <a:headEnd/>
            <a:tailEnd/>
          </a:ln>
        </p:spPr>
      </p:pic>
    </p:spTree>
    <p:extLst>
      <p:ext uri="{BB962C8B-B14F-4D97-AF65-F5344CB8AC3E}">
        <p14:creationId xmlns:p14="http://schemas.microsoft.com/office/powerpoint/2010/main" val="2791209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4E1F8-2A10-91A1-E14D-5A6D5C0C74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C41631-90A4-1FAA-8928-2257457510D9}"/>
              </a:ext>
            </a:extLst>
          </p:cNvPr>
          <p:cNvSpPr>
            <a:spLocks noGrp="1"/>
          </p:cNvSpPr>
          <p:nvPr>
            <p:ph idx="1"/>
          </p:nvPr>
        </p:nvSpPr>
        <p:spPr/>
        <p:txBody>
          <a:bodyPr/>
          <a:lstStyle/>
          <a:p>
            <a:endParaRPr lang="en-US" dirty="0"/>
          </a:p>
        </p:txBody>
      </p:sp>
      <p:pic>
        <p:nvPicPr>
          <p:cNvPr id="4" name="Picture 4" descr="slide-42-1024">
            <a:extLst>
              <a:ext uri="{FF2B5EF4-FFF2-40B4-BE49-F238E27FC236}">
                <a16:creationId xmlns:a16="http://schemas.microsoft.com/office/drawing/2014/main" id="{B1220B48-A3C2-637E-1875-4A36F964FAEA}"/>
              </a:ext>
            </a:extLst>
          </p:cNvPr>
          <p:cNvPicPr>
            <a:picLocks noChangeAspect="1" noChangeArrowheads="1"/>
          </p:cNvPicPr>
          <p:nvPr/>
        </p:nvPicPr>
        <p:blipFill>
          <a:blip r:embed="rId2" cstate="print">
            <a:duotone>
              <a:srgbClr val="A5C249">
                <a:shade val="45000"/>
                <a:satMod val="135000"/>
              </a:srgbClr>
              <a:prstClr val="white"/>
            </a:duotone>
          </a:blip>
          <a:srcRect l="1" r="-912" b="21875"/>
          <a:stretch/>
        </p:blipFill>
        <p:spPr bwMode="auto">
          <a:xfrm>
            <a:off x="629587" y="286603"/>
            <a:ext cx="11285094" cy="5715000"/>
          </a:xfrm>
          <a:prstGeom prst="rect">
            <a:avLst/>
          </a:prstGeom>
          <a:noFill/>
          <a:ln w="9525">
            <a:noFill/>
            <a:miter lim="800000"/>
            <a:headEnd/>
            <a:tailEnd/>
          </a:ln>
        </p:spPr>
      </p:pic>
    </p:spTree>
    <p:extLst>
      <p:ext uri="{BB962C8B-B14F-4D97-AF65-F5344CB8AC3E}">
        <p14:creationId xmlns:p14="http://schemas.microsoft.com/office/powerpoint/2010/main" val="2854994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6A4A-333E-F3AA-6519-DE9E70AB7A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0E8138-7E29-905B-0B18-FBD417F02490}"/>
              </a:ext>
            </a:extLst>
          </p:cNvPr>
          <p:cNvSpPr>
            <a:spLocks noGrp="1"/>
          </p:cNvSpPr>
          <p:nvPr>
            <p:ph idx="1"/>
          </p:nvPr>
        </p:nvSpPr>
        <p:spPr/>
        <p:txBody>
          <a:bodyPr/>
          <a:lstStyle/>
          <a:p>
            <a:endParaRPr lang="en-US" dirty="0"/>
          </a:p>
        </p:txBody>
      </p:sp>
      <p:pic>
        <p:nvPicPr>
          <p:cNvPr id="5" name="Picture 4" descr="slide-43-1024">
            <a:extLst>
              <a:ext uri="{FF2B5EF4-FFF2-40B4-BE49-F238E27FC236}">
                <a16:creationId xmlns:a16="http://schemas.microsoft.com/office/drawing/2014/main" id="{7EBD50CD-3EDB-3E57-F01F-73EB9A7C3E8A}"/>
              </a:ext>
            </a:extLst>
          </p:cNvPr>
          <p:cNvPicPr>
            <a:picLocks noChangeAspect="1" noChangeArrowheads="1"/>
          </p:cNvPicPr>
          <p:nvPr/>
        </p:nvPicPr>
        <p:blipFill>
          <a:blip r:embed="rId2" cstate="print">
            <a:duotone>
              <a:srgbClr val="A5C249">
                <a:shade val="45000"/>
                <a:satMod val="135000"/>
              </a:srgbClr>
              <a:prstClr val="white"/>
            </a:duotone>
          </a:blip>
          <a:srcRect r="-130" b="37500"/>
          <a:stretch/>
        </p:blipFill>
        <p:spPr bwMode="auto">
          <a:xfrm>
            <a:off x="319061" y="286603"/>
            <a:ext cx="11553877" cy="5689212"/>
          </a:xfrm>
          <a:prstGeom prst="rect">
            <a:avLst/>
          </a:prstGeom>
          <a:noFill/>
          <a:ln w="9525">
            <a:noFill/>
            <a:miter lim="800000"/>
            <a:headEnd/>
            <a:tailEnd/>
          </a:ln>
        </p:spPr>
      </p:pic>
    </p:spTree>
    <p:extLst>
      <p:ext uri="{BB962C8B-B14F-4D97-AF65-F5344CB8AC3E}">
        <p14:creationId xmlns:p14="http://schemas.microsoft.com/office/powerpoint/2010/main" val="3923643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3E05B-A401-955F-7F49-EAF8BD14C8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D8029F-8374-3490-7D46-B156623BA884}"/>
              </a:ext>
            </a:extLst>
          </p:cNvPr>
          <p:cNvSpPr>
            <a:spLocks noGrp="1"/>
          </p:cNvSpPr>
          <p:nvPr>
            <p:ph idx="1"/>
          </p:nvPr>
        </p:nvSpPr>
        <p:spPr/>
        <p:txBody>
          <a:bodyPr/>
          <a:lstStyle/>
          <a:p>
            <a:endParaRPr lang="en-US" dirty="0"/>
          </a:p>
        </p:txBody>
      </p:sp>
      <p:pic>
        <p:nvPicPr>
          <p:cNvPr id="4" name="Picture 4" descr="slide-44-1024">
            <a:extLst>
              <a:ext uri="{FF2B5EF4-FFF2-40B4-BE49-F238E27FC236}">
                <a16:creationId xmlns:a16="http://schemas.microsoft.com/office/drawing/2014/main" id="{C1E8BD03-832B-DE0F-7901-FC26E6FBB56D}"/>
              </a:ext>
            </a:extLst>
          </p:cNvPr>
          <p:cNvPicPr>
            <a:picLocks noChangeAspect="1" noChangeArrowheads="1"/>
          </p:cNvPicPr>
          <p:nvPr/>
        </p:nvPicPr>
        <p:blipFill>
          <a:blip r:embed="rId2" cstate="print">
            <a:duotone>
              <a:srgbClr val="A5C249">
                <a:shade val="45000"/>
                <a:satMod val="135000"/>
              </a:srgbClr>
              <a:prstClr val="white"/>
            </a:duotone>
          </a:blip>
          <a:srcRect r="-130" b="37500"/>
          <a:stretch/>
        </p:blipFill>
        <p:spPr bwMode="auto">
          <a:xfrm>
            <a:off x="423263" y="286602"/>
            <a:ext cx="11373995" cy="5582491"/>
          </a:xfrm>
          <a:prstGeom prst="rect">
            <a:avLst/>
          </a:prstGeom>
          <a:noFill/>
          <a:ln w="9525">
            <a:noFill/>
            <a:miter lim="800000"/>
            <a:headEnd/>
            <a:tailEnd/>
          </a:ln>
        </p:spPr>
      </p:pic>
    </p:spTree>
    <p:extLst>
      <p:ext uri="{BB962C8B-B14F-4D97-AF65-F5344CB8AC3E}">
        <p14:creationId xmlns:p14="http://schemas.microsoft.com/office/powerpoint/2010/main" val="2690191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3750D-9A70-7466-68A0-88B7F9C3BF82}"/>
              </a:ext>
            </a:extLst>
          </p:cNvPr>
          <p:cNvSpPr>
            <a:spLocks noGrp="1"/>
          </p:cNvSpPr>
          <p:nvPr>
            <p:ph type="title"/>
          </p:nvPr>
        </p:nvSpPr>
        <p:spPr/>
        <p:txBody>
          <a:bodyPr/>
          <a:lstStyle/>
          <a:p>
            <a:r>
              <a:rPr lang="en-US" b="1" dirty="0"/>
              <a:t>Primary Health Care Reform</a:t>
            </a:r>
          </a:p>
        </p:txBody>
      </p:sp>
      <p:sp>
        <p:nvSpPr>
          <p:cNvPr id="4" name="Text Box 4">
            <a:extLst>
              <a:ext uri="{FF2B5EF4-FFF2-40B4-BE49-F238E27FC236}">
                <a16:creationId xmlns:a16="http://schemas.microsoft.com/office/drawing/2014/main" id="{574559D4-A3CD-5B6C-6207-368EB99BA48B}"/>
              </a:ext>
            </a:extLst>
          </p:cNvPr>
          <p:cNvSpPr txBox="1">
            <a:spLocks noGrp="1" noChangeArrowheads="1"/>
          </p:cNvSpPr>
          <p:nvPr>
            <p:ph idx="1"/>
          </p:nvPr>
        </p:nvSpPr>
        <p:spPr bwMode="auto">
          <a:xfrm>
            <a:off x="1096963" y="1846263"/>
            <a:ext cx="10058400" cy="4022725"/>
          </a:xfrm>
          <a:prstGeom prst="rect">
            <a:avLst/>
          </a:prstGeom>
          <a:noFill/>
          <a:ln w="9525" algn="ctr">
            <a:noFill/>
            <a:miter lim="800000"/>
            <a:headEnd/>
            <a:tailEnd/>
          </a:ln>
        </p:spPr>
        <p:txBody>
          <a:bodyPr>
            <a:spAutoFit/>
          </a:bodyPr>
          <a:lstStyle/>
          <a:p>
            <a:pPr eaLnBrk="1" hangingPunct="1">
              <a:spcBef>
                <a:spcPct val="50000"/>
              </a:spcBef>
            </a:pPr>
            <a:r>
              <a:rPr lang="en-US" sz="2400" b="1" dirty="0"/>
              <a:t>Medical model			Primary Health Care</a:t>
            </a:r>
          </a:p>
        </p:txBody>
      </p:sp>
      <p:sp>
        <p:nvSpPr>
          <p:cNvPr id="6" name="TextBox 5">
            <a:extLst>
              <a:ext uri="{FF2B5EF4-FFF2-40B4-BE49-F238E27FC236}">
                <a16:creationId xmlns:a16="http://schemas.microsoft.com/office/drawing/2014/main" id="{AC542E4D-1F46-C7B9-8A07-4FB46D41B2A2}"/>
              </a:ext>
            </a:extLst>
          </p:cNvPr>
          <p:cNvSpPr txBox="1"/>
          <p:nvPr/>
        </p:nvSpPr>
        <p:spPr>
          <a:xfrm>
            <a:off x="1307891" y="2251235"/>
            <a:ext cx="9365105" cy="430887"/>
          </a:xfrm>
          <a:prstGeom prst="rect">
            <a:avLst/>
          </a:prstGeom>
          <a:noFill/>
        </p:spPr>
        <p:txBody>
          <a:bodyPr wrap="square">
            <a:spAutoFit/>
          </a:bodyPr>
          <a:lstStyle/>
          <a:p>
            <a:pPr marL="285750" indent="-285750">
              <a:buFont typeface="Arial" panose="020B0604020202020204" pitchFamily="34" charset="0"/>
              <a:buChar char="•"/>
            </a:pPr>
            <a:r>
              <a:rPr lang="en-US" sz="2200" dirty="0"/>
              <a:t>Treatment				                   </a:t>
            </a:r>
            <a:r>
              <a:rPr lang="en-US" sz="2200" dirty="0">
                <a:sym typeface="Wingdings" pitchFamily="2" charset="2"/>
              </a:rPr>
              <a:t> </a:t>
            </a:r>
            <a:r>
              <a:rPr lang="en-US" sz="2200" dirty="0"/>
              <a:t>Health promotion</a:t>
            </a:r>
          </a:p>
        </p:txBody>
      </p:sp>
      <p:sp>
        <p:nvSpPr>
          <p:cNvPr id="8" name="TextBox 7">
            <a:extLst>
              <a:ext uri="{FF2B5EF4-FFF2-40B4-BE49-F238E27FC236}">
                <a16:creationId xmlns:a16="http://schemas.microsoft.com/office/drawing/2014/main" id="{45200C4F-6772-35EF-6409-99E59448BD79}"/>
              </a:ext>
            </a:extLst>
          </p:cNvPr>
          <p:cNvSpPr txBox="1"/>
          <p:nvPr/>
        </p:nvSpPr>
        <p:spPr>
          <a:xfrm>
            <a:off x="1307891" y="2544804"/>
            <a:ext cx="6307112" cy="430887"/>
          </a:xfrm>
          <a:prstGeom prst="rect">
            <a:avLst/>
          </a:prstGeom>
          <a:noFill/>
        </p:spPr>
        <p:txBody>
          <a:bodyPr wrap="square">
            <a:spAutoFit/>
          </a:bodyPr>
          <a:lstStyle/>
          <a:p>
            <a:pPr marL="285750" indent="-285750">
              <a:buFont typeface="Arial" panose="020B0604020202020204" pitchFamily="34" charset="0"/>
              <a:buChar char="•"/>
            </a:pPr>
            <a:r>
              <a:rPr lang="en-US" sz="2200" dirty="0"/>
              <a:t>Illness					                   </a:t>
            </a:r>
            <a:r>
              <a:rPr lang="en-US" sz="2200" dirty="0">
                <a:sym typeface="Wingdings" pitchFamily="2" charset="2"/>
              </a:rPr>
              <a:t> </a:t>
            </a:r>
            <a:r>
              <a:rPr lang="en-US" sz="2200" dirty="0"/>
              <a:t>Health</a:t>
            </a:r>
          </a:p>
        </p:txBody>
      </p:sp>
      <p:sp>
        <p:nvSpPr>
          <p:cNvPr id="10" name="TextBox 9">
            <a:extLst>
              <a:ext uri="{FF2B5EF4-FFF2-40B4-BE49-F238E27FC236}">
                <a16:creationId xmlns:a16="http://schemas.microsoft.com/office/drawing/2014/main" id="{3AE469EA-56B2-65AD-005C-085CAB54E782}"/>
              </a:ext>
            </a:extLst>
          </p:cNvPr>
          <p:cNvSpPr txBox="1"/>
          <p:nvPr/>
        </p:nvSpPr>
        <p:spPr>
          <a:xfrm>
            <a:off x="1307892" y="2825273"/>
            <a:ext cx="8077292" cy="430887"/>
          </a:xfrm>
          <a:prstGeom prst="rect">
            <a:avLst/>
          </a:prstGeom>
          <a:noFill/>
        </p:spPr>
        <p:txBody>
          <a:bodyPr wrap="square">
            <a:spAutoFit/>
          </a:bodyPr>
          <a:lstStyle/>
          <a:p>
            <a:pPr marL="285750" indent="-285750">
              <a:buFont typeface="Arial" panose="020B0604020202020204" pitchFamily="34" charset="0"/>
              <a:buChar char="•"/>
            </a:pPr>
            <a:r>
              <a:rPr lang="en-US" sz="2200" dirty="0"/>
              <a:t>Cure					                          </a:t>
            </a:r>
            <a:r>
              <a:rPr lang="en-US" sz="2200" dirty="0">
                <a:sym typeface="Wingdings" pitchFamily="2" charset="2"/>
              </a:rPr>
              <a:t> </a:t>
            </a:r>
            <a:r>
              <a:rPr lang="en-US" sz="2200" dirty="0"/>
              <a:t>Prevention, care, cure</a:t>
            </a:r>
          </a:p>
        </p:txBody>
      </p:sp>
      <p:sp>
        <p:nvSpPr>
          <p:cNvPr id="12" name="TextBox 11">
            <a:extLst>
              <a:ext uri="{FF2B5EF4-FFF2-40B4-BE49-F238E27FC236}">
                <a16:creationId xmlns:a16="http://schemas.microsoft.com/office/drawing/2014/main" id="{691B7224-472C-1A04-EB89-162D0F304684}"/>
              </a:ext>
            </a:extLst>
          </p:cNvPr>
          <p:cNvSpPr txBox="1"/>
          <p:nvPr/>
        </p:nvSpPr>
        <p:spPr>
          <a:xfrm>
            <a:off x="1307891" y="3181315"/>
            <a:ext cx="7832360" cy="430887"/>
          </a:xfrm>
          <a:prstGeom prst="rect">
            <a:avLst/>
          </a:prstGeom>
          <a:noFill/>
        </p:spPr>
        <p:txBody>
          <a:bodyPr wrap="square">
            <a:spAutoFit/>
          </a:bodyPr>
          <a:lstStyle/>
          <a:p>
            <a:pPr marL="285750" indent="-285750">
              <a:buFont typeface="Arial" panose="020B0604020202020204" pitchFamily="34" charset="0"/>
              <a:buChar char="•"/>
            </a:pPr>
            <a:r>
              <a:rPr lang="en-US" sz="2200" dirty="0"/>
              <a:t> Episodic care				                     Continuous care</a:t>
            </a:r>
          </a:p>
        </p:txBody>
      </p:sp>
      <p:sp>
        <p:nvSpPr>
          <p:cNvPr id="14" name="TextBox 13">
            <a:extLst>
              <a:ext uri="{FF2B5EF4-FFF2-40B4-BE49-F238E27FC236}">
                <a16:creationId xmlns:a16="http://schemas.microsoft.com/office/drawing/2014/main" id="{A19F1401-6286-9517-0D74-052CC5537AC9}"/>
              </a:ext>
            </a:extLst>
          </p:cNvPr>
          <p:cNvSpPr txBox="1"/>
          <p:nvPr/>
        </p:nvSpPr>
        <p:spPr>
          <a:xfrm>
            <a:off x="1307890" y="3488293"/>
            <a:ext cx="10058401" cy="430887"/>
          </a:xfrm>
          <a:prstGeom prst="rect">
            <a:avLst/>
          </a:prstGeom>
          <a:noFill/>
        </p:spPr>
        <p:txBody>
          <a:bodyPr wrap="square">
            <a:spAutoFit/>
          </a:bodyPr>
          <a:lstStyle/>
          <a:p>
            <a:pPr marL="285750" indent="-285750">
              <a:buFont typeface="Arial" panose="020B0604020202020204" pitchFamily="34" charset="0"/>
              <a:buChar char="•"/>
            </a:pPr>
            <a:r>
              <a:rPr lang="en-US" sz="1800" dirty="0"/>
              <a:t>  </a:t>
            </a:r>
            <a:r>
              <a:rPr lang="en-US" sz="2200" dirty="0"/>
              <a:t>Specific problems			            </a:t>
            </a:r>
            <a:r>
              <a:rPr lang="en-US" sz="2200" dirty="0">
                <a:sym typeface="Wingdings" pitchFamily="2" charset="2"/>
              </a:rPr>
              <a:t> </a:t>
            </a:r>
            <a:r>
              <a:rPr lang="en-US" sz="2200" dirty="0"/>
              <a:t>Comprehensive care</a:t>
            </a:r>
          </a:p>
        </p:txBody>
      </p:sp>
      <p:sp>
        <p:nvSpPr>
          <p:cNvPr id="16" name="TextBox 15">
            <a:extLst>
              <a:ext uri="{FF2B5EF4-FFF2-40B4-BE49-F238E27FC236}">
                <a16:creationId xmlns:a16="http://schemas.microsoft.com/office/drawing/2014/main" id="{758B8082-5BDB-4820-8B73-602C58CC4FC4}"/>
              </a:ext>
            </a:extLst>
          </p:cNvPr>
          <p:cNvSpPr txBox="1"/>
          <p:nvPr/>
        </p:nvSpPr>
        <p:spPr>
          <a:xfrm>
            <a:off x="1307890" y="3926405"/>
            <a:ext cx="7832361" cy="430887"/>
          </a:xfrm>
          <a:prstGeom prst="rect">
            <a:avLst/>
          </a:prstGeom>
          <a:noFill/>
        </p:spPr>
        <p:txBody>
          <a:bodyPr wrap="square">
            <a:spAutoFit/>
          </a:bodyPr>
          <a:lstStyle/>
          <a:p>
            <a:pPr marL="285750" indent="-285750">
              <a:buFont typeface="Arial" panose="020B0604020202020204" pitchFamily="34" charset="0"/>
              <a:buChar char="•"/>
            </a:pPr>
            <a:r>
              <a:rPr lang="en-US" sz="2200" dirty="0"/>
              <a:t>Individual practitioners			        Teams of practitioners</a:t>
            </a:r>
          </a:p>
        </p:txBody>
      </p:sp>
      <p:pic>
        <p:nvPicPr>
          <p:cNvPr id="17" name="Picture 16">
            <a:extLst>
              <a:ext uri="{FF2B5EF4-FFF2-40B4-BE49-F238E27FC236}">
                <a16:creationId xmlns:a16="http://schemas.microsoft.com/office/drawing/2014/main" id="{C4D3E582-000B-BB5A-76DA-2318681564A5}"/>
              </a:ext>
            </a:extLst>
          </p:cNvPr>
          <p:cNvPicPr>
            <a:picLocks noChangeAspect="1"/>
          </p:cNvPicPr>
          <p:nvPr/>
        </p:nvPicPr>
        <p:blipFill>
          <a:blip r:embed="rId2"/>
          <a:stretch>
            <a:fillRect/>
          </a:stretch>
        </p:blipFill>
        <p:spPr>
          <a:xfrm>
            <a:off x="2693306" y="4122478"/>
            <a:ext cx="8083997" cy="542591"/>
          </a:xfrm>
          <a:prstGeom prst="rect">
            <a:avLst/>
          </a:prstGeom>
        </p:spPr>
      </p:pic>
      <p:sp>
        <p:nvSpPr>
          <p:cNvPr id="19" name="TextBox 18">
            <a:extLst>
              <a:ext uri="{FF2B5EF4-FFF2-40B4-BE49-F238E27FC236}">
                <a16:creationId xmlns:a16="http://schemas.microsoft.com/office/drawing/2014/main" id="{3E95248B-68FB-48BC-BEAA-90FEEA088804}"/>
              </a:ext>
            </a:extLst>
          </p:cNvPr>
          <p:cNvSpPr txBox="1"/>
          <p:nvPr/>
        </p:nvSpPr>
        <p:spPr>
          <a:xfrm>
            <a:off x="1262917" y="4325811"/>
            <a:ext cx="10103373" cy="430887"/>
          </a:xfrm>
          <a:prstGeom prst="rect">
            <a:avLst/>
          </a:prstGeom>
          <a:noFill/>
        </p:spPr>
        <p:txBody>
          <a:bodyPr wrap="square">
            <a:spAutoFit/>
          </a:bodyPr>
          <a:lstStyle/>
          <a:p>
            <a:pPr marL="285750" indent="-285750">
              <a:buFont typeface="Arial" panose="020B0604020202020204" pitchFamily="34" charset="0"/>
              <a:buChar char="•"/>
            </a:pPr>
            <a:r>
              <a:rPr lang="en-US" sz="1800" dirty="0"/>
              <a:t> </a:t>
            </a:r>
            <a:r>
              <a:rPr lang="en-US" sz="2200" dirty="0"/>
              <a:t>Health sector alone			             </a:t>
            </a:r>
            <a:r>
              <a:rPr lang="en-US" sz="2200" dirty="0">
                <a:sym typeface="Wingdings" pitchFamily="2" charset="2"/>
              </a:rPr>
              <a:t> </a:t>
            </a:r>
            <a:r>
              <a:rPr lang="en-US" sz="2200" dirty="0"/>
              <a:t>Intersectoral collaboration</a:t>
            </a:r>
          </a:p>
        </p:txBody>
      </p:sp>
      <p:sp>
        <p:nvSpPr>
          <p:cNvPr id="21" name="TextBox 20">
            <a:extLst>
              <a:ext uri="{FF2B5EF4-FFF2-40B4-BE49-F238E27FC236}">
                <a16:creationId xmlns:a16="http://schemas.microsoft.com/office/drawing/2014/main" id="{B7B69477-050F-139F-B26B-FBBB25B82710}"/>
              </a:ext>
            </a:extLst>
          </p:cNvPr>
          <p:cNvSpPr txBox="1"/>
          <p:nvPr/>
        </p:nvSpPr>
        <p:spPr>
          <a:xfrm>
            <a:off x="1389801" y="4785655"/>
            <a:ext cx="9765562" cy="430887"/>
          </a:xfrm>
          <a:prstGeom prst="rect">
            <a:avLst/>
          </a:prstGeom>
          <a:noFill/>
        </p:spPr>
        <p:txBody>
          <a:bodyPr wrap="square">
            <a:spAutoFit/>
          </a:bodyPr>
          <a:lstStyle/>
          <a:p>
            <a:pPr marL="342900" indent="-342900">
              <a:buFont typeface="Arial" panose="020B0604020202020204" pitchFamily="34" charset="0"/>
              <a:buChar char="•"/>
            </a:pPr>
            <a:r>
              <a:rPr lang="en-US" sz="2200" dirty="0"/>
              <a:t>Professional dominance		            Community participation  </a:t>
            </a:r>
          </a:p>
        </p:txBody>
      </p:sp>
      <p:sp>
        <p:nvSpPr>
          <p:cNvPr id="23" name="TextBox 22">
            <a:extLst>
              <a:ext uri="{FF2B5EF4-FFF2-40B4-BE49-F238E27FC236}">
                <a16:creationId xmlns:a16="http://schemas.microsoft.com/office/drawing/2014/main" id="{CD5813AA-BC48-E398-4220-74B49BF2711D}"/>
              </a:ext>
            </a:extLst>
          </p:cNvPr>
          <p:cNvSpPr txBox="1"/>
          <p:nvPr/>
        </p:nvSpPr>
        <p:spPr>
          <a:xfrm>
            <a:off x="1262918" y="5154695"/>
            <a:ext cx="10339469" cy="430887"/>
          </a:xfrm>
          <a:prstGeom prst="rect">
            <a:avLst/>
          </a:prstGeom>
          <a:noFill/>
        </p:spPr>
        <p:txBody>
          <a:bodyPr wrap="square">
            <a:spAutoFit/>
          </a:bodyPr>
          <a:lstStyle/>
          <a:p>
            <a:pPr marL="342900" indent="-342900">
              <a:buFont typeface="Arial" panose="020B0604020202020204" pitchFamily="34" charset="0"/>
              <a:buChar char="•"/>
            </a:pPr>
            <a:r>
              <a:rPr lang="en-US" sz="2200" dirty="0"/>
              <a:t>    Passive reception			                      Joint responsibility</a:t>
            </a:r>
          </a:p>
        </p:txBody>
      </p:sp>
    </p:spTree>
    <p:extLst>
      <p:ext uri="{BB962C8B-B14F-4D97-AF65-F5344CB8AC3E}">
        <p14:creationId xmlns:p14="http://schemas.microsoft.com/office/powerpoint/2010/main" val="422291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05177-212A-0061-D94D-D37527FE7111}"/>
              </a:ext>
            </a:extLst>
          </p:cNvPr>
          <p:cNvSpPr>
            <a:spLocks noGrp="1"/>
          </p:cNvSpPr>
          <p:nvPr>
            <p:ph idx="1"/>
          </p:nvPr>
        </p:nvSpPr>
        <p:spPr>
          <a:xfrm>
            <a:off x="1307142" y="2670194"/>
            <a:ext cx="10058400" cy="4023360"/>
          </a:xfrm>
        </p:spPr>
        <p:txBody>
          <a:bodyPr>
            <a:normAutofit/>
          </a:bodyPr>
          <a:lstStyle/>
          <a:p>
            <a:pPr algn="ctr"/>
            <a:r>
              <a:rPr lang="en-US" sz="8000" b="1" dirty="0"/>
              <a:t>THANK </a:t>
            </a:r>
            <a:r>
              <a:rPr lang="en-US" sz="8000" b="1" dirty="0">
                <a:latin typeface="Algerian" panose="04020705040A02060702" pitchFamily="82" charset="0"/>
              </a:rPr>
              <a:t>YOU</a:t>
            </a:r>
          </a:p>
        </p:txBody>
      </p:sp>
    </p:spTree>
    <p:extLst>
      <p:ext uri="{BB962C8B-B14F-4D97-AF65-F5344CB8AC3E}">
        <p14:creationId xmlns:p14="http://schemas.microsoft.com/office/powerpoint/2010/main" val="2920387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2E3D5-3731-80B2-B7D7-BF0DFDFB4C0A}"/>
              </a:ext>
            </a:extLst>
          </p:cNvPr>
          <p:cNvSpPr>
            <a:spLocks noGrp="1"/>
          </p:cNvSpPr>
          <p:nvPr>
            <p:ph idx="1"/>
          </p:nvPr>
        </p:nvSpPr>
        <p:spPr>
          <a:xfrm>
            <a:off x="1277162" y="1349115"/>
            <a:ext cx="10058400" cy="4624910"/>
          </a:xfrm>
        </p:spPr>
        <p:txBody>
          <a:bodyPr>
            <a:normAutofit fontScale="92500" lnSpcReduction="20000"/>
          </a:bodyPr>
          <a:lstStyle/>
          <a:p>
            <a:r>
              <a:rPr lang="en-AU" sz="2800" b="1" dirty="0">
                <a:latin typeface="Calibri" panose="020F0502020204030204" pitchFamily="34" charset="0"/>
                <a:cs typeface="Calibri" panose="020F0502020204030204" pitchFamily="34" charset="0"/>
              </a:rPr>
              <a:t>Primary healthcare is: </a:t>
            </a:r>
          </a:p>
          <a:p>
            <a:pPr marL="0" indent="0">
              <a:buNone/>
            </a:pPr>
            <a:r>
              <a:rPr lang="en-AU" sz="2800" dirty="0"/>
              <a:t>-</a:t>
            </a:r>
            <a:r>
              <a:rPr lang="en-AU" sz="2800" dirty="0">
                <a:solidFill>
                  <a:srgbClr val="C00000"/>
                </a:solidFill>
                <a:latin typeface="Calibri" panose="020F0502020204030204" pitchFamily="34" charset="0"/>
                <a:cs typeface="Calibri" panose="020F0502020204030204" pitchFamily="34" charset="0"/>
              </a:rPr>
              <a:t>Essential</a:t>
            </a:r>
            <a:r>
              <a:rPr lang="en-AU" sz="2800" dirty="0">
                <a:latin typeface="Calibri" panose="020F0502020204030204" pitchFamily="34" charset="0"/>
                <a:cs typeface="Calibri" panose="020F0502020204030204" pitchFamily="34" charset="0"/>
              </a:rPr>
              <a:t> healthcare    </a:t>
            </a:r>
            <a:r>
              <a:rPr lang="en-AU" sz="2800" dirty="0">
                <a:solidFill>
                  <a:srgbClr val="FF0000"/>
                </a:solidFill>
                <a:latin typeface="Calibri" panose="020F0502020204030204" pitchFamily="34" charset="0"/>
                <a:cs typeface="Calibri" panose="020F0502020204030204" pitchFamily="34" charset="0"/>
              </a:rPr>
              <a:t>(E)</a:t>
            </a:r>
          </a:p>
          <a:p>
            <a:pPr marL="0" indent="0">
              <a:buNone/>
            </a:pPr>
            <a:r>
              <a:rPr lang="en-AU" sz="2800" dirty="0">
                <a:latin typeface="Calibri" panose="020F0502020204030204" pitchFamily="34" charset="0"/>
                <a:cs typeface="Calibri" panose="020F0502020204030204" pitchFamily="34" charset="0"/>
              </a:rPr>
              <a:t>-Make </a:t>
            </a:r>
            <a:r>
              <a:rPr lang="en-AU" sz="2800" dirty="0">
                <a:solidFill>
                  <a:srgbClr val="C00000"/>
                </a:solidFill>
                <a:latin typeface="Calibri" panose="020F0502020204030204" pitchFamily="34" charset="0"/>
                <a:cs typeface="Calibri" panose="020F0502020204030204" pitchFamily="34" charset="0"/>
              </a:rPr>
              <a:t>universally </a:t>
            </a:r>
            <a:r>
              <a:rPr lang="en-AU" sz="2800" dirty="0">
                <a:latin typeface="Calibri" panose="020F0502020204030204" pitchFamily="34" charset="0"/>
                <a:cs typeface="Calibri" panose="020F0502020204030204" pitchFamily="34" charset="0"/>
              </a:rPr>
              <a:t>accessible to individuals </a:t>
            </a:r>
            <a:r>
              <a:rPr lang="en-AU" sz="2800" dirty="0">
                <a:solidFill>
                  <a:srgbClr val="FF0000"/>
                </a:solidFill>
                <a:latin typeface="Calibri" panose="020F0502020204030204" pitchFamily="34" charset="0"/>
                <a:cs typeface="Calibri" panose="020F0502020204030204" pitchFamily="34" charset="0"/>
              </a:rPr>
              <a:t>(U)</a:t>
            </a:r>
          </a:p>
          <a:p>
            <a:pPr marL="0" indent="0">
              <a:buNone/>
            </a:pPr>
            <a:r>
              <a:rPr lang="en-AU" sz="2800" dirty="0">
                <a:latin typeface="Calibri" panose="020F0502020204030204" pitchFamily="34" charset="0"/>
                <a:cs typeface="Calibri" panose="020F0502020204030204" pitchFamily="34" charset="0"/>
              </a:rPr>
              <a:t>- </a:t>
            </a:r>
            <a:r>
              <a:rPr lang="en-AU" sz="2800" dirty="0">
                <a:solidFill>
                  <a:srgbClr val="C00000"/>
                </a:solidFill>
                <a:latin typeface="Calibri" panose="020F0502020204030204" pitchFamily="34" charset="0"/>
                <a:cs typeface="Calibri" panose="020F0502020204030204" pitchFamily="34" charset="0"/>
              </a:rPr>
              <a:t>Acceptable</a:t>
            </a:r>
            <a:r>
              <a:rPr lang="en-AU" sz="2800" dirty="0">
                <a:latin typeface="Calibri" panose="020F0502020204030204" pitchFamily="34" charset="0"/>
                <a:cs typeface="Calibri" panose="020F0502020204030204" pitchFamily="34" charset="0"/>
              </a:rPr>
              <a:t> to them </a:t>
            </a:r>
            <a:r>
              <a:rPr lang="en-AU" sz="2800" dirty="0">
                <a:solidFill>
                  <a:srgbClr val="FF0000"/>
                </a:solidFill>
                <a:latin typeface="Calibri" panose="020F0502020204030204" pitchFamily="34" charset="0"/>
                <a:cs typeface="Calibri" panose="020F0502020204030204" pitchFamily="34" charset="0"/>
              </a:rPr>
              <a:t>(A)</a:t>
            </a:r>
          </a:p>
          <a:p>
            <a:pPr marL="0" indent="0">
              <a:buNone/>
            </a:pPr>
            <a:r>
              <a:rPr lang="en-AU" sz="2800" dirty="0">
                <a:latin typeface="Calibri" panose="020F0502020204030204" pitchFamily="34" charset="0"/>
                <a:cs typeface="Calibri" panose="020F0502020204030204" pitchFamily="34" charset="0"/>
              </a:rPr>
              <a:t>- Through their full </a:t>
            </a:r>
            <a:r>
              <a:rPr lang="en-AU" sz="2800" dirty="0">
                <a:solidFill>
                  <a:srgbClr val="C00000"/>
                </a:solidFill>
                <a:latin typeface="Calibri" panose="020F0502020204030204" pitchFamily="34" charset="0"/>
                <a:cs typeface="Calibri" panose="020F0502020204030204" pitchFamily="34" charset="0"/>
              </a:rPr>
              <a:t>participation</a:t>
            </a:r>
            <a:r>
              <a:rPr lang="en-AU" sz="2800" dirty="0">
                <a:latin typeface="Calibri" panose="020F0502020204030204" pitchFamily="34" charset="0"/>
                <a:cs typeface="Calibri" panose="020F0502020204030204" pitchFamily="34" charset="0"/>
              </a:rPr>
              <a:t> </a:t>
            </a:r>
            <a:r>
              <a:rPr lang="en-AU" sz="2800" dirty="0">
                <a:solidFill>
                  <a:srgbClr val="FF0000"/>
                </a:solidFill>
                <a:latin typeface="Calibri" panose="020F0502020204030204" pitchFamily="34" charset="0"/>
                <a:cs typeface="Calibri" panose="020F0502020204030204" pitchFamily="34" charset="0"/>
              </a:rPr>
              <a:t>(P)</a:t>
            </a:r>
          </a:p>
          <a:p>
            <a:pPr>
              <a:buFontTx/>
              <a:buChar char="-"/>
            </a:pPr>
            <a:r>
              <a:rPr lang="en-AU" sz="2800" dirty="0">
                <a:latin typeface="Calibri" panose="020F0502020204030204" pitchFamily="34" charset="0"/>
                <a:cs typeface="Calibri" panose="020F0502020204030204" pitchFamily="34" charset="0"/>
              </a:rPr>
              <a:t>At a </a:t>
            </a:r>
            <a:r>
              <a:rPr lang="en-AU" sz="2800" dirty="0">
                <a:solidFill>
                  <a:srgbClr val="C00000"/>
                </a:solidFill>
                <a:latin typeface="Calibri" panose="020F0502020204030204" pitchFamily="34" charset="0"/>
                <a:cs typeface="Calibri" panose="020F0502020204030204" pitchFamily="34" charset="0"/>
              </a:rPr>
              <a:t>cost</a:t>
            </a:r>
            <a:r>
              <a:rPr lang="en-AU" sz="2800" dirty="0">
                <a:latin typeface="Calibri" panose="020F0502020204030204" pitchFamily="34" charset="0"/>
                <a:cs typeface="Calibri" panose="020F0502020204030204" pitchFamily="34" charset="0"/>
              </a:rPr>
              <a:t>, the community and country can afford </a:t>
            </a:r>
            <a:r>
              <a:rPr lang="en-AU" sz="2800" dirty="0">
                <a:solidFill>
                  <a:srgbClr val="FF0000"/>
                </a:solidFill>
                <a:latin typeface="Calibri" panose="020F0502020204030204" pitchFamily="34" charset="0"/>
                <a:cs typeface="Calibri" panose="020F0502020204030204" pitchFamily="34" charset="0"/>
              </a:rPr>
              <a:t>(C).</a:t>
            </a:r>
          </a:p>
          <a:p>
            <a:pPr marL="0" indent="0">
              <a:buNone/>
            </a:pPr>
            <a:endParaRPr lang="en-AU" sz="2400" dirty="0">
              <a:solidFill>
                <a:srgbClr val="FF0000"/>
              </a:solidFill>
              <a:latin typeface="Calibri" panose="020F0502020204030204" pitchFamily="34" charset="0"/>
              <a:cs typeface="Calibri" panose="020F0502020204030204" pitchFamily="34" charset="0"/>
            </a:endParaRPr>
          </a:p>
          <a:p>
            <a:pPr marL="0" indent="0">
              <a:buNone/>
            </a:pPr>
            <a:r>
              <a:rPr lang="en-AU" sz="2800" dirty="0">
                <a:solidFill>
                  <a:schemeClr val="tx1"/>
                </a:solidFill>
                <a:latin typeface="Calibri" panose="020F0502020204030204" pitchFamily="34" charset="0"/>
                <a:cs typeface="Calibri" panose="020F0502020204030204" pitchFamily="34" charset="0"/>
              </a:rPr>
              <a:t> </a:t>
            </a:r>
            <a:r>
              <a:rPr lang="en-US" sz="2800" dirty="0">
                <a:solidFill>
                  <a:schemeClr val="tx1"/>
                </a:solidFill>
                <a:latin typeface="Calibri" panose="020F0502020204030204" pitchFamily="34" charset="0"/>
                <a:cs typeface="Calibri" panose="020F0502020204030204" pitchFamily="34" charset="0"/>
              </a:rPr>
              <a:t>It is where short-term health issues are resolved, where the majority of chronic health conditions are managed, where health promotion and education efforts are undertaken and where patients in need of more specialized services are connected with care.</a:t>
            </a:r>
          </a:p>
          <a:p>
            <a:pPr marL="0" indent="0">
              <a:buNone/>
            </a:pPr>
            <a:endParaRPr lang="en-AU" sz="2400" dirty="0">
              <a:solidFill>
                <a:srgbClr val="FF0000"/>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276437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D052-2EEC-6DC2-3E14-454BC30ACAE3}"/>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Principles Of PHC</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0F5C2E9-7DB0-8833-683B-32BE6A76190A}"/>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624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AAFC2E8C-4192-E745-8D7B-FDE7434D0151}"/>
              </a:ext>
            </a:extLst>
          </p:cNvPr>
          <p:cNvPicPr>
            <a:picLocks noChangeAspect="1"/>
          </p:cNvPicPr>
          <p:nvPr/>
        </p:nvPicPr>
        <p:blipFill>
          <a:blip r:embed="rId3">
            <a:biLevel thresh="75000"/>
          </a:blip>
          <a:srcRect r="2487" b="2"/>
          <a:stretch/>
        </p:blipFill>
        <p:spPr>
          <a:xfrm>
            <a:off x="633999" y="640081"/>
            <a:ext cx="11103299" cy="5314406"/>
          </a:xfrm>
          <a:prstGeom prst="rect">
            <a:avLst/>
          </a:prstGeom>
        </p:spPr>
      </p:pic>
      <p:cxnSp>
        <p:nvCxnSpPr>
          <p:cNvPr id="19" name="Straight Connector 1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88490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9C5F61-16AC-477E-DD83-9444F07C6CB8}"/>
              </a:ext>
            </a:extLst>
          </p:cNvPr>
          <p:cNvSpPr>
            <a:spLocks noGrp="1"/>
          </p:cNvSpPr>
          <p:nvPr>
            <p:ph type="title"/>
          </p:nvPr>
        </p:nvSpPr>
        <p:spPr>
          <a:xfrm>
            <a:off x="8141110" y="639098"/>
            <a:ext cx="3401961" cy="3498188"/>
          </a:xfrm>
        </p:spPr>
        <p:txBody>
          <a:bodyPr vert="horz" lIns="91440" tIns="45720" rIns="91440" bIns="45720" rtlCol="0" anchor="b">
            <a:normAutofit/>
          </a:bodyPr>
          <a:lstStyle/>
          <a:p>
            <a:r>
              <a:rPr lang="en-US" sz="6600" b="1" dirty="0">
                <a:solidFill>
                  <a:schemeClr val="tx1">
                    <a:lumMod val="85000"/>
                    <a:lumOff val="15000"/>
                  </a:schemeClr>
                </a:solidFill>
              </a:rPr>
              <a:t>Social equity </a:t>
            </a:r>
          </a:p>
        </p:txBody>
      </p:sp>
      <p:pic>
        <p:nvPicPr>
          <p:cNvPr id="4" name="Content Placeholder 3">
            <a:extLst>
              <a:ext uri="{FF2B5EF4-FFF2-40B4-BE49-F238E27FC236}">
                <a16:creationId xmlns:a16="http://schemas.microsoft.com/office/drawing/2014/main" id="{F0F52F2B-C178-3779-D389-1BDCEF555DC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99000"/>
                    </a14:imgEffect>
                  </a14:imgLayer>
                </a14:imgProps>
              </a:ext>
            </a:extLst>
          </a:blip>
          <a:stretch>
            <a:fillRect/>
          </a:stretch>
        </p:blipFill>
        <p:spPr>
          <a:xfrm>
            <a:off x="329785" y="457200"/>
            <a:ext cx="7216432" cy="5583836"/>
          </a:xfrm>
          <a:prstGeom prst="rect">
            <a:avLst/>
          </a:prstGeom>
          <a:noFill/>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24246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A88F1BB-6315-53A3-2BB5-C6E1072049A1}"/>
              </a:ext>
            </a:extLst>
          </p:cNvPr>
          <p:cNvPicPr>
            <a:picLocks noChangeAspect="1"/>
          </p:cNvPicPr>
          <p:nvPr/>
        </p:nvPicPr>
        <p:blipFill>
          <a:blip r:embed="rId2"/>
          <a:stretch>
            <a:fillRect/>
          </a:stretch>
        </p:blipFill>
        <p:spPr>
          <a:xfrm>
            <a:off x="1055129" y="254749"/>
            <a:ext cx="10403174" cy="5824817"/>
          </a:xfrm>
          <a:prstGeom prst="rect">
            <a:avLst/>
          </a:prstGeom>
        </p:spPr>
      </p:pic>
      <p:cxnSp>
        <p:nvCxnSpPr>
          <p:cNvPr id="33" name="Straight Connector 32">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43063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white background with black text&#10;&#10;Description automatically generated">
            <a:extLst>
              <a:ext uri="{FF2B5EF4-FFF2-40B4-BE49-F238E27FC236}">
                <a16:creationId xmlns:a16="http://schemas.microsoft.com/office/drawing/2014/main" id="{06163A29-DDD2-F0BF-4DE1-F16C83FEF7CB}"/>
              </a:ext>
            </a:extLst>
          </p:cNvPr>
          <p:cNvPicPr>
            <a:picLocks noGrp="1" noChangeAspect="1"/>
          </p:cNvPicPr>
          <p:nvPr>
            <p:ph idx="1"/>
          </p:nvPr>
        </p:nvPicPr>
        <p:blipFill>
          <a:blip r:embed="rId2">
            <a:biLevel thresh="75000"/>
          </a:blip>
          <a:srcRect t="17662" b="12996"/>
          <a:stretch/>
        </p:blipFill>
        <p:spPr>
          <a:xfrm>
            <a:off x="20" y="10"/>
            <a:ext cx="12191980" cy="6340632"/>
          </a:xfrm>
          <a:prstGeom prst="rect">
            <a:avLst/>
          </a:prstGeom>
        </p:spPr>
      </p:pic>
    </p:spTree>
    <p:extLst>
      <p:ext uri="{BB962C8B-B14F-4D97-AF65-F5344CB8AC3E}">
        <p14:creationId xmlns:p14="http://schemas.microsoft.com/office/powerpoint/2010/main" val="3448113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DB40B5-1ED2-25C1-2E9A-D0F86D7B0AF2}"/>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100" b="1" dirty="0">
                <a:solidFill>
                  <a:schemeClr val="tx1">
                    <a:lumMod val="85000"/>
                    <a:lumOff val="15000"/>
                  </a:schemeClr>
                </a:solidFill>
              </a:rPr>
              <a:t>Appropriate Technology</a:t>
            </a:r>
          </a:p>
        </p:txBody>
      </p:sp>
      <p:pic>
        <p:nvPicPr>
          <p:cNvPr id="4" name="Content Placeholder 3">
            <a:extLst>
              <a:ext uri="{FF2B5EF4-FFF2-40B4-BE49-F238E27FC236}">
                <a16:creationId xmlns:a16="http://schemas.microsoft.com/office/drawing/2014/main" id="{AD6936C9-7966-EBC3-321D-A6A8A84A00CB}"/>
              </a:ext>
            </a:extLst>
          </p:cNvPr>
          <p:cNvPicPr>
            <a:picLocks noGrp="1" noChangeAspect="1"/>
          </p:cNvPicPr>
          <p:nvPr>
            <p:ph idx="1"/>
          </p:nvPr>
        </p:nvPicPr>
        <p:blipFill>
          <a:blip r:embed="rId2"/>
          <a:stretch>
            <a:fillRect/>
          </a:stretch>
        </p:blipFill>
        <p:spPr>
          <a:xfrm>
            <a:off x="594782" y="854441"/>
            <a:ext cx="6912217" cy="4691384"/>
          </a:xfrm>
          <a:prstGeom prst="rect">
            <a:avLst/>
          </a:prstGeom>
        </p:spPr>
      </p:pic>
      <p:cxnSp>
        <p:nvCxnSpPr>
          <p:cNvPr id="34" name="Straight Connector 33">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3837238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6144C181717243B110EE49ED55660C" ma:contentTypeVersion="8" ma:contentTypeDescription="Create a new document." ma:contentTypeScope="" ma:versionID="7866e7e207c13586b0383e114244dfc0">
  <xsd:schema xmlns:xsd="http://www.w3.org/2001/XMLSchema" xmlns:xs="http://www.w3.org/2001/XMLSchema" xmlns:p="http://schemas.microsoft.com/office/2006/metadata/properties" xmlns:ns3="776a5535-ebae-4859-a5d4-f0d356f51f1d" targetNamespace="http://schemas.microsoft.com/office/2006/metadata/properties" ma:root="true" ma:fieldsID="e9b3cd4bb3130d1aaf4146516d0e5671" ns3:_="">
    <xsd:import namespace="776a5535-ebae-4859-a5d4-f0d356f51f1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ystemTags" minOccurs="0"/>
                <xsd:element ref="ns3:MediaServiceGenerationTime" minOccurs="0"/>
                <xsd:element ref="ns3:MediaServiceEventHashCode"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a5535-ebae-4859-a5d4-f0d356f51f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ystemTags" ma:index="11" nillable="true" ma:displayName="MediaServiceSystemTags" ma:hidden="true" ma:internalName="MediaServiceSystemTags"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76a5535-ebae-4859-a5d4-f0d356f51f1d" xsi:nil="true"/>
  </documentManagement>
</p:properties>
</file>

<file path=customXml/itemProps1.xml><?xml version="1.0" encoding="utf-8"?>
<ds:datastoreItem xmlns:ds="http://schemas.openxmlformats.org/officeDocument/2006/customXml" ds:itemID="{9B64142C-84B0-41A5-BA16-1FF9D96EF562}">
  <ds:schemaRefs>
    <ds:schemaRef ds:uri="http://schemas.microsoft.com/sharepoint/v3/contenttype/forms"/>
  </ds:schemaRefs>
</ds:datastoreItem>
</file>

<file path=customXml/itemProps2.xml><?xml version="1.0" encoding="utf-8"?>
<ds:datastoreItem xmlns:ds="http://schemas.openxmlformats.org/officeDocument/2006/customXml" ds:itemID="{280296D0-7499-4FB6-A2BD-35AC550298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a5535-ebae-4859-a5d4-f0d356f51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FDB607-B98D-4A5F-BC23-DEF4E91B3A8F}">
  <ds:schemaRefs>
    <ds:schemaRef ds:uri="http://schemas.openxmlformats.org/package/2006/metadata/core-properties"/>
    <ds:schemaRef ds:uri="http://schemas.microsoft.com/office/2006/metadata/properties"/>
    <ds:schemaRef ds:uri="776a5535-ebae-4859-a5d4-f0d356f51f1d"/>
    <ds:schemaRef ds:uri="http://purl.org/dc/terms/"/>
    <ds:schemaRef ds:uri="http://www.w3.org/XML/1998/namespace"/>
    <ds:schemaRef ds:uri="http://schemas.microsoft.com/office/2006/documentManagement/type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163</TotalTime>
  <Words>250</Words>
  <Application>Microsoft Office PowerPoint</Application>
  <PresentationFormat>Widescreen</PresentationFormat>
  <Paragraphs>38</Paragraphs>
  <Slides>26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Algerian</vt:lpstr>
      <vt:lpstr>Aptos</vt:lpstr>
      <vt:lpstr>Arial</vt:lpstr>
      <vt:lpstr>Calibri</vt:lpstr>
      <vt:lpstr>Calibri Light</vt:lpstr>
      <vt:lpstr>Wingdings</vt:lpstr>
      <vt:lpstr>Retrospect</vt:lpstr>
      <vt:lpstr>Basic Concepts Of PHC</vt:lpstr>
      <vt:lpstr>What is primary Health Care ?</vt:lpstr>
      <vt:lpstr>PowerPoint Presentation</vt:lpstr>
      <vt:lpstr>Principles Of PHC</vt:lpstr>
      <vt:lpstr>PowerPoint Presentation</vt:lpstr>
      <vt:lpstr>Social equity </vt:lpstr>
      <vt:lpstr>PowerPoint Presentation</vt:lpstr>
      <vt:lpstr>PowerPoint Presentation</vt:lpstr>
      <vt:lpstr>Appropriate Technology</vt:lpstr>
      <vt:lpstr>Intersectoral coordination </vt:lpstr>
      <vt:lpstr>PowerPoint Presentation</vt:lpstr>
      <vt:lpstr>PowerPoint Presentation</vt:lpstr>
      <vt:lpstr>Community participation</vt:lpstr>
      <vt:lpstr>ELEMENTS/ COMPONENTS  OF PHC</vt:lpstr>
      <vt:lpstr>PowerPoint Presentation</vt:lpstr>
      <vt:lpstr>Basic Requirements for Sound PHC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Health Care Reform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Mishkah Bani Mustafa</dc:creator>
  <cp:lastModifiedBy>Mishkah Bani Mustafa</cp:lastModifiedBy>
  <cp:revision>6</cp:revision>
  <dcterms:created xsi:type="dcterms:W3CDTF">2024-10-26T17:33:18Z</dcterms:created>
  <dcterms:modified xsi:type="dcterms:W3CDTF">2026-02-28T11:08:46Z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0x0101005E6144C181717243B110EE49ED55660C</vt:lpwstr>
  </property>
</Properties>
</file>