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58" r:id="rId3"/>
    <p:sldId id="325" r:id="rId4"/>
    <p:sldId id="259" r:id="rId5"/>
    <p:sldId id="261" r:id="rId6"/>
    <p:sldId id="260" r:id="rId7"/>
    <p:sldId id="262" r:id="rId8"/>
    <p:sldId id="263" r:id="rId9"/>
    <p:sldId id="264" r:id="rId10"/>
    <p:sldId id="296" r:id="rId11"/>
    <p:sldId id="265" r:id="rId12"/>
    <p:sldId id="266" r:id="rId13"/>
    <p:sldId id="267" r:id="rId14"/>
    <p:sldId id="268" r:id="rId15"/>
    <p:sldId id="269" r:id="rId16"/>
    <p:sldId id="270" r:id="rId17"/>
    <p:sldId id="271" r:id="rId18"/>
    <p:sldId id="272" r:id="rId19"/>
    <p:sldId id="321" r:id="rId20"/>
    <p:sldId id="277" r:id="rId21"/>
    <p:sldId id="293" r:id="rId22"/>
    <p:sldId id="322" r:id="rId23"/>
    <p:sldId id="279" r:id="rId24"/>
    <p:sldId id="280" r:id="rId25"/>
    <p:sldId id="285" r:id="rId26"/>
    <p:sldId id="287" r:id="rId27"/>
    <p:sldId id="288" r:id="rId28"/>
    <p:sldId id="318" r:id="rId29"/>
    <p:sldId id="32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E717"/>
    <a:srgbClr val="1B95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4DEABA-23D4-4444-A3AC-3F1E3A627B6B}" v="3" dt="2025-11-13T20:04:19.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82" autoAdjust="0"/>
    <p:restoredTop sz="93969" autoAdjust="0"/>
  </p:normalViewPr>
  <p:slideViewPr>
    <p:cSldViewPr snapToGrid="0" showGuides="1">
      <p:cViewPr varScale="1">
        <p:scale>
          <a:sx n="69" d="100"/>
          <a:sy n="69" d="100"/>
        </p:scale>
        <p:origin x="54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hkah Bani Mustafa" userId="d1e6a3db-43a1-4457-9a79-e4061c657295" providerId="ADAL" clId="{4AAD878B-8E62-45FC-8112-DE8C4BE4E746}"/>
    <pc:docChg chg="undo custSel delSld modSld sldOrd">
      <pc:chgData name="Mishkah Bani Mustafa" userId="d1e6a3db-43a1-4457-9a79-e4061c657295" providerId="ADAL" clId="{4AAD878B-8E62-45FC-8112-DE8C4BE4E746}" dt="2025-11-13T20:07:57" v="29" actId="47"/>
      <pc:docMkLst>
        <pc:docMk/>
      </pc:docMkLst>
      <pc:sldChg chg="del">
        <pc:chgData name="Mishkah Bani Mustafa" userId="d1e6a3db-43a1-4457-9a79-e4061c657295" providerId="ADAL" clId="{4AAD878B-8E62-45FC-8112-DE8C4BE4E746}" dt="2025-11-13T19:56:10.111" v="2" actId="47"/>
        <pc:sldMkLst>
          <pc:docMk/>
          <pc:sldMk cId="3479314590" sldId="274"/>
        </pc:sldMkLst>
      </pc:sldChg>
      <pc:sldChg chg="del">
        <pc:chgData name="Mishkah Bani Mustafa" userId="d1e6a3db-43a1-4457-9a79-e4061c657295" providerId="ADAL" clId="{4AAD878B-8E62-45FC-8112-DE8C4BE4E746}" dt="2025-11-13T19:56:11.361" v="3" actId="47"/>
        <pc:sldMkLst>
          <pc:docMk/>
          <pc:sldMk cId="2337216033" sldId="275"/>
        </pc:sldMkLst>
      </pc:sldChg>
      <pc:sldChg chg="addSp delSp modSp mod setBg">
        <pc:chgData name="Mishkah Bani Mustafa" userId="d1e6a3db-43a1-4457-9a79-e4061c657295" providerId="ADAL" clId="{4AAD878B-8E62-45FC-8112-DE8C4BE4E746}" dt="2025-11-13T20:06:59.334" v="28" actId="14100"/>
        <pc:sldMkLst>
          <pc:docMk/>
          <pc:sldMk cId="256948796" sldId="318"/>
        </pc:sldMkLst>
        <pc:spChg chg="del mod">
          <ac:chgData name="Mishkah Bani Mustafa" userId="d1e6a3db-43a1-4457-9a79-e4061c657295" providerId="ADAL" clId="{4AAD878B-8E62-45FC-8112-DE8C4BE4E746}" dt="2025-11-13T20:04:48.925" v="16" actId="478"/>
          <ac:spMkLst>
            <pc:docMk/>
            <pc:sldMk cId="256948796" sldId="318"/>
            <ac:spMk id="2" creationId="{453F9184-D556-4FEE-43AE-64F597DBEA0E}"/>
          </ac:spMkLst>
        </pc:spChg>
        <pc:spChg chg="add">
          <ac:chgData name="Mishkah Bani Mustafa" userId="d1e6a3db-43a1-4457-9a79-e4061c657295" providerId="ADAL" clId="{4AAD878B-8E62-45FC-8112-DE8C4BE4E746}" dt="2025-11-13T20:04:14.632" v="9" actId="26606"/>
          <ac:spMkLst>
            <pc:docMk/>
            <pc:sldMk cId="256948796" sldId="318"/>
            <ac:spMk id="6" creationId="{D1942232-83D0-49E2-AF9B-1F97E3C1EF8E}"/>
          </ac:spMkLst>
        </pc:spChg>
        <pc:spChg chg="add">
          <ac:chgData name="Mishkah Bani Mustafa" userId="d1e6a3db-43a1-4457-9a79-e4061c657295" providerId="ADAL" clId="{4AAD878B-8E62-45FC-8112-DE8C4BE4E746}" dt="2025-11-13T20:04:14.632" v="9" actId="26606"/>
          <ac:spMkLst>
            <pc:docMk/>
            <pc:sldMk cId="256948796" sldId="318"/>
            <ac:spMk id="7" creationId="{E9E70D72-6E23-4015-A4A6-85C120C19167}"/>
          </ac:spMkLst>
        </pc:spChg>
        <pc:spChg chg="add del">
          <ac:chgData name="Mishkah Bani Mustafa" userId="d1e6a3db-43a1-4457-9a79-e4061c657295" providerId="ADAL" clId="{4AAD878B-8E62-45FC-8112-DE8C4BE4E746}" dt="2025-11-13T20:03:34.570" v="5" actId="26606"/>
          <ac:spMkLst>
            <pc:docMk/>
            <pc:sldMk cId="256948796" sldId="318"/>
            <ac:spMk id="8" creationId="{394859B9-94D0-B06A-DFB5-C3B094A47068}"/>
          </ac:spMkLst>
        </pc:spChg>
        <pc:spChg chg="add del">
          <ac:chgData name="Mishkah Bani Mustafa" userId="d1e6a3db-43a1-4457-9a79-e4061c657295" providerId="ADAL" clId="{4AAD878B-8E62-45FC-8112-DE8C4BE4E746}" dt="2025-11-13T20:03:34.570" v="5" actId="26606"/>
          <ac:spMkLst>
            <pc:docMk/>
            <pc:sldMk cId="256948796" sldId="318"/>
            <ac:spMk id="11" creationId="{2B97F24A-32CE-4C1C-A50D-3016B394DCFB}"/>
          </ac:spMkLst>
        </pc:spChg>
        <pc:spChg chg="add del">
          <ac:chgData name="Mishkah Bani Mustafa" userId="d1e6a3db-43a1-4457-9a79-e4061c657295" providerId="ADAL" clId="{4AAD878B-8E62-45FC-8112-DE8C4BE4E746}" dt="2025-11-13T20:03:34.570" v="5" actId="26606"/>
          <ac:spMkLst>
            <pc:docMk/>
            <pc:sldMk cId="256948796" sldId="318"/>
            <ac:spMk id="13" creationId="{CD8B4F24-440B-49E9-B85D-733523DC064B}"/>
          </ac:spMkLst>
        </pc:spChg>
        <pc:spChg chg="add del">
          <ac:chgData name="Mishkah Bani Mustafa" userId="d1e6a3db-43a1-4457-9a79-e4061c657295" providerId="ADAL" clId="{4AAD878B-8E62-45FC-8112-DE8C4BE4E746}" dt="2025-11-13T20:04:54.066" v="17" actId="478"/>
          <ac:spMkLst>
            <pc:docMk/>
            <pc:sldMk cId="256948796" sldId="318"/>
            <ac:spMk id="14" creationId="{AC21DF53-1774-659E-5106-D78EC8F4AC54}"/>
          </ac:spMkLst>
        </pc:spChg>
        <pc:spChg chg="add del">
          <ac:chgData name="Mishkah Bani Mustafa" userId="d1e6a3db-43a1-4457-9a79-e4061c657295" providerId="ADAL" clId="{4AAD878B-8E62-45FC-8112-DE8C4BE4E746}" dt="2025-11-13T20:03:47.760" v="8" actId="26606"/>
          <ac:spMkLst>
            <pc:docMk/>
            <pc:sldMk cId="256948796" sldId="318"/>
            <ac:spMk id="15" creationId="{A8908DB7-C3A6-4FCB-9820-CEE02B398C4A}"/>
          </ac:spMkLst>
        </pc:spChg>
        <pc:spChg chg="add del">
          <ac:chgData name="Mishkah Bani Mustafa" userId="d1e6a3db-43a1-4457-9a79-e4061c657295" providerId="ADAL" clId="{4AAD878B-8E62-45FC-8112-DE8C4BE4E746}" dt="2025-11-13T20:03:47.760" v="8" actId="26606"/>
          <ac:spMkLst>
            <pc:docMk/>
            <pc:sldMk cId="256948796" sldId="318"/>
            <ac:spMk id="16" creationId="{535742DD-1B16-4E9D-B715-0D74B4574A68}"/>
          </ac:spMkLst>
        </pc:spChg>
        <pc:spChg chg="add del">
          <ac:chgData name="Mishkah Bani Mustafa" userId="d1e6a3db-43a1-4457-9a79-e4061c657295" providerId="ADAL" clId="{4AAD878B-8E62-45FC-8112-DE8C4BE4E746}" dt="2025-11-13T20:03:47.760" v="8" actId="26606"/>
          <ac:spMkLst>
            <pc:docMk/>
            <pc:sldMk cId="256948796" sldId="318"/>
            <ac:spMk id="17" creationId="{B2810A8D-E75A-1C63-9BD9-68F5A4932CB4}"/>
          </ac:spMkLst>
        </pc:spChg>
        <pc:grpChg chg="add">
          <ac:chgData name="Mishkah Bani Mustafa" userId="d1e6a3db-43a1-4457-9a79-e4061c657295" providerId="ADAL" clId="{4AAD878B-8E62-45FC-8112-DE8C4BE4E746}" dt="2025-11-13T20:04:14.632" v="9" actId="26606"/>
          <ac:grpSpMkLst>
            <pc:docMk/>
            <pc:sldMk cId="256948796" sldId="318"/>
            <ac:grpSpMk id="9" creationId="{C28A977F-B603-4D81-B0FC-C8DE048A7931}"/>
          </ac:grpSpMkLst>
        </pc:grpChg>
        <pc:grpChg chg="add">
          <ac:chgData name="Mishkah Bani Mustafa" userId="d1e6a3db-43a1-4457-9a79-e4061c657295" providerId="ADAL" clId="{4AAD878B-8E62-45FC-8112-DE8C4BE4E746}" dt="2025-11-13T20:04:14.632" v="9" actId="26606"/>
          <ac:grpSpMkLst>
            <pc:docMk/>
            <pc:sldMk cId="256948796" sldId="318"/>
            <ac:grpSpMk id="21" creationId="{C78D9229-E61D-4FEE-8321-2F8B64A8CADF}"/>
          </ac:grpSpMkLst>
        </pc:grpChg>
        <pc:picChg chg="add">
          <ac:chgData name="Mishkah Bani Mustafa" userId="d1e6a3db-43a1-4457-9a79-e4061c657295" providerId="ADAL" clId="{4AAD878B-8E62-45FC-8112-DE8C4BE4E746}" dt="2025-11-13T20:03:39.935" v="7"/>
          <ac:picMkLst>
            <pc:docMk/>
            <pc:sldMk cId="256948796" sldId="318"/>
            <ac:picMk id="3" creationId="{E51B7D13-04CB-AAA9-C328-8786EA397974}"/>
          </ac:picMkLst>
        </pc:picChg>
        <pc:picChg chg="mod">
          <ac:chgData name="Mishkah Bani Mustafa" userId="d1e6a3db-43a1-4457-9a79-e4061c657295" providerId="ADAL" clId="{4AAD878B-8E62-45FC-8112-DE8C4BE4E746}" dt="2025-11-13T20:06:59.334" v="28" actId="14100"/>
          <ac:picMkLst>
            <pc:docMk/>
            <pc:sldMk cId="256948796" sldId="318"/>
            <ac:picMk id="4" creationId="{9B970AF5-6C02-0DCF-8D50-63B1639561CC}"/>
          </ac:picMkLst>
        </pc:picChg>
        <pc:picChg chg="add mod">
          <ac:chgData name="Mishkah Bani Mustafa" userId="d1e6a3db-43a1-4457-9a79-e4061c657295" providerId="ADAL" clId="{4AAD878B-8E62-45FC-8112-DE8C4BE4E746}" dt="2025-11-13T20:06:52.566" v="26" actId="1076"/>
          <ac:picMkLst>
            <pc:docMk/>
            <pc:sldMk cId="256948796" sldId="318"/>
            <ac:picMk id="5" creationId="{D59894C3-A6EC-14C2-561D-15FAA47518F8}"/>
          </ac:picMkLst>
        </pc:picChg>
      </pc:sldChg>
      <pc:sldChg chg="del ord">
        <pc:chgData name="Mishkah Bani Mustafa" userId="d1e6a3db-43a1-4457-9a79-e4061c657295" providerId="ADAL" clId="{4AAD878B-8E62-45FC-8112-DE8C4BE4E746}" dt="2025-11-13T20:07:57" v="29" actId="47"/>
        <pc:sldMkLst>
          <pc:docMk/>
          <pc:sldMk cId="2573942828" sldId="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B50D75-A468-420D-AB85-25CBB516E8BA}" type="datetimeFigureOut">
              <a:rPr lang="en-US" smtClean="0"/>
              <a:t>3/16/2026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C4EACA-A045-4875-9B9C-31ED580A736A}" type="slidenum">
              <a:rPr lang="en-US" smtClean="0"/>
              <a:t>‹#›</a:t>
            </a:fld>
            <a:endParaRPr lang="en-US"/>
          </a:p>
        </p:txBody>
      </p:sp>
    </p:spTree>
    <p:extLst>
      <p:ext uri="{BB962C8B-B14F-4D97-AF65-F5344CB8AC3E}">
        <p14:creationId xmlns:p14="http://schemas.microsoft.com/office/powerpoint/2010/main" val="1619548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BBB4DB-AEFD-4125-9B4D-146BAA4C7478}" type="slidenum">
              <a:rPr lang="en-US" smtClean="0"/>
              <a:t>2</a:t>
            </a:fld>
            <a:endParaRPr lang="en-US"/>
          </a:p>
        </p:txBody>
      </p:sp>
    </p:spTree>
    <p:extLst>
      <p:ext uri="{BB962C8B-B14F-4D97-AF65-F5344CB8AC3E}">
        <p14:creationId xmlns:p14="http://schemas.microsoft.com/office/powerpoint/2010/main" val="702324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BBB4DB-AEFD-4125-9B4D-146BAA4C7478}" type="slidenum">
              <a:rPr lang="en-US" smtClean="0"/>
              <a:t>4</a:t>
            </a:fld>
            <a:endParaRPr lang="en-US"/>
          </a:p>
        </p:txBody>
      </p:sp>
    </p:spTree>
    <p:extLst>
      <p:ext uri="{BB962C8B-B14F-4D97-AF65-F5344CB8AC3E}">
        <p14:creationId xmlns:p14="http://schemas.microsoft.com/office/powerpoint/2010/main" val="576000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BBB4DB-AEFD-4125-9B4D-146BAA4C7478}" type="slidenum">
              <a:rPr lang="en-US" smtClean="0"/>
              <a:t>5</a:t>
            </a:fld>
            <a:endParaRPr lang="en-US"/>
          </a:p>
        </p:txBody>
      </p:sp>
    </p:spTree>
    <p:extLst>
      <p:ext uri="{BB962C8B-B14F-4D97-AF65-F5344CB8AC3E}">
        <p14:creationId xmlns:p14="http://schemas.microsoft.com/office/powerpoint/2010/main" val="963720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BBB4DB-AEFD-4125-9B4D-146BAA4C7478}" type="slidenum">
              <a:rPr lang="en-US" smtClean="0"/>
              <a:t>8</a:t>
            </a:fld>
            <a:endParaRPr lang="en-US"/>
          </a:p>
        </p:txBody>
      </p:sp>
    </p:spTree>
    <p:extLst>
      <p:ext uri="{BB962C8B-B14F-4D97-AF65-F5344CB8AC3E}">
        <p14:creationId xmlns:p14="http://schemas.microsoft.com/office/powerpoint/2010/main" val="38496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CEFED-D638-4686-AEEF-334832F5CCE0}" type="slidenum">
              <a:rPr lang="en-US" altLang="en-US"/>
              <a:pPr/>
              <a:t>23</a:t>
            </a:fld>
            <a:endParaRPr lang="en-US" alt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5547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48022C-9117-4EED-BBCC-6D7A833CA326}" type="slidenum">
              <a:rPr lang="en-US" altLang="en-US"/>
              <a:pPr/>
              <a:t>24</a:t>
            </a:fld>
            <a:endParaRPr lang="en-US" alt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56560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DCC559-D6A5-4314-9ADE-00BD5657F3E4}"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4FBEA-5E4D-43EE-8964-CF3C323B57CF}" type="slidenum">
              <a:rPr lang="en-US" smtClean="0"/>
              <a:t>‹#›</a:t>
            </a:fld>
            <a:endParaRPr lang="en-US"/>
          </a:p>
        </p:txBody>
      </p:sp>
    </p:spTree>
    <p:extLst>
      <p:ext uri="{BB962C8B-B14F-4D97-AF65-F5344CB8AC3E}">
        <p14:creationId xmlns:p14="http://schemas.microsoft.com/office/powerpoint/2010/main" val="3745529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CC559-D6A5-4314-9ADE-00BD5657F3E4}"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4FBEA-5E4D-43EE-8964-CF3C323B57CF}" type="slidenum">
              <a:rPr lang="en-US" smtClean="0"/>
              <a:t>‹#›</a:t>
            </a:fld>
            <a:endParaRPr lang="en-US"/>
          </a:p>
        </p:txBody>
      </p:sp>
    </p:spTree>
    <p:extLst>
      <p:ext uri="{BB962C8B-B14F-4D97-AF65-F5344CB8AC3E}">
        <p14:creationId xmlns:p14="http://schemas.microsoft.com/office/powerpoint/2010/main" val="186679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CC559-D6A5-4314-9ADE-00BD5657F3E4}"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4FBEA-5E4D-43EE-8964-CF3C323B57CF}" type="slidenum">
              <a:rPr lang="en-US" smtClean="0"/>
              <a:t>‹#›</a:t>
            </a:fld>
            <a:endParaRPr lang="en-US"/>
          </a:p>
        </p:txBody>
      </p:sp>
    </p:spTree>
    <p:extLst>
      <p:ext uri="{BB962C8B-B14F-4D97-AF65-F5344CB8AC3E}">
        <p14:creationId xmlns:p14="http://schemas.microsoft.com/office/powerpoint/2010/main" val="119806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CC559-D6A5-4314-9ADE-00BD5657F3E4}"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4FBEA-5E4D-43EE-8964-CF3C323B57CF}" type="slidenum">
              <a:rPr lang="en-US" smtClean="0"/>
              <a:t>‹#›</a:t>
            </a:fld>
            <a:endParaRPr lang="en-US"/>
          </a:p>
        </p:txBody>
      </p:sp>
    </p:spTree>
    <p:extLst>
      <p:ext uri="{BB962C8B-B14F-4D97-AF65-F5344CB8AC3E}">
        <p14:creationId xmlns:p14="http://schemas.microsoft.com/office/powerpoint/2010/main" val="959848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DCC559-D6A5-4314-9ADE-00BD5657F3E4}"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4FBEA-5E4D-43EE-8964-CF3C323B57CF}" type="slidenum">
              <a:rPr lang="en-US" smtClean="0"/>
              <a:t>‹#›</a:t>
            </a:fld>
            <a:endParaRPr lang="en-US"/>
          </a:p>
        </p:txBody>
      </p:sp>
    </p:spTree>
    <p:extLst>
      <p:ext uri="{BB962C8B-B14F-4D97-AF65-F5344CB8AC3E}">
        <p14:creationId xmlns:p14="http://schemas.microsoft.com/office/powerpoint/2010/main" val="2810472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DCC559-D6A5-4314-9ADE-00BD5657F3E4}" type="datetimeFigureOut">
              <a:rPr lang="en-US" smtClean="0"/>
              <a:t>3/16/2026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4FBEA-5E4D-43EE-8964-CF3C323B57CF}" type="slidenum">
              <a:rPr lang="en-US" smtClean="0"/>
              <a:t>‹#›</a:t>
            </a:fld>
            <a:endParaRPr lang="en-US"/>
          </a:p>
        </p:txBody>
      </p:sp>
    </p:spTree>
    <p:extLst>
      <p:ext uri="{BB962C8B-B14F-4D97-AF65-F5344CB8AC3E}">
        <p14:creationId xmlns:p14="http://schemas.microsoft.com/office/powerpoint/2010/main" val="579613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DCC559-D6A5-4314-9ADE-00BD5657F3E4}" type="datetimeFigureOut">
              <a:rPr lang="en-US" smtClean="0"/>
              <a:t>3/16/2026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4FBEA-5E4D-43EE-8964-CF3C323B57CF}" type="slidenum">
              <a:rPr lang="en-US" smtClean="0"/>
              <a:t>‹#›</a:t>
            </a:fld>
            <a:endParaRPr lang="en-US"/>
          </a:p>
        </p:txBody>
      </p:sp>
    </p:spTree>
    <p:extLst>
      <p:ext uri="{BB962C8B-B14F-4D97-AF65-F5344CB8AC3E}">
        <p14:creationId xmlns:p14="http://schemas.microsoft.com/office/powerpoint/2010/main" val="383474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DCC559-D6A5-4314-9ADE-00BD5657F3E4}" type="datetimeFigureOut">
              <a:rPr lang="en-US" smtClean="0"/>
              <a:t>3/16/2026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4FBEA-5E4D-43EE-8964-CF3C323B57CF}" type="slidenum">
              <a:rPr lang="en-US" smtClean="0"/>
              <a:t>‹#›</a:t>
            </a:fld>
            <a:endParaRPr lang="en-US"/>
          </a:p>
        </p:txBody>
      </p:sp>
    </p:spTree>
    <p:extLst>
      <p:ext uri="{BB962C8B-B14F-4D97-AF65-F5344CB8AC3E}">
        <p14:creationId xmlns:p14="http://schemas.microsoft.com/office/powerpoint/2010/main" val="390012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DCC559-D6A5-4314-9ADE-00BD5657F3E4}" type="datetimeFigureOut">
              <a:rPr lang="en-US" smtClean="0"/>
              <a:t>3/16/2026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4FBEA-5E4D-43EE-8964-CF3C323B57CF}" type="slidenum">
              <a:rPr lang="en-US" smtClean="0"/>
              <a:t>‹#›</a:t>
            </a:fld>
            <a:endParaRPr lang="en-US"/>
          </a:p>
        </p:txBody>
      </p:sp>
    </p:spTree>
    <p:extLst>
      <p:ext uri="{BB962C8B-B14F-4D97-AF65-F5344CB8AC3E}">
        <p14:creationId xmlns:p14="http://schemas.microsoft.com/office/powerpoint/2010/main" val="3234989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DCC559-D6A5-4314-9ADE-00BD5657F3E4}" type="datetimeFigureOut">
              <a:rPr lang="en-US" smtClean="0"/>
              <a:t>3/16/2026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4FBEA-5E4D-43EE-8964-CF3C323B57CF}" type="slidenum">
              <a:rPr lang="en-US" smtClean="0"/>
              <a:t>‹#›</a:t>
            </a:fld>
            <a:endParaRPr lang="en-US"/>
          </a:p>
        </p:txBody>
      </p:sp>
    </p:spTree>
    <p:extLst>
      <p:ext uri="{BB962C8B-B14F-4D97-AF65-F5344CB8AC3E}">
        <p14:creationId xmlns:p14="http://schemas.microsoft.com/office/powerpoint/2010/main" val="79858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DCC559-D6A5-4314-9ADE-00BD5657F3E4}" type="datetimeFigureOut">
              <a:rPr lang="en-US" smtClean="0"/>
              <a:t>3/16/2026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4FBEA-5E4D-43EE-8964-CF3C323B57CF}" type="slidenum">
              <a:rPr lang="en-US" smtClean="0"/>
              <a:t>‹#›</a:t>
            </a:fld>
            <a:endParaRPr lang="en-US"/>
          </a:p>
        </p:txBody>
      </p:sp>
    </p:spTree>
    <p:extLst>
      <p:ext uri="{BB962C8B-B14F-4D97-AF65-F5344CB8AC3E}">
        <p14:creationId xmlns:p14="http://schemas.microsoft.com/office/powerpoint/2010/main" val="215937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DCC559-D6A5-4314-9ADE-00BD5657F3E4}" type="datetimeFigureOut">
              <a:rPr lang="en-US" smtClean="0"/>
              <a:t>3/16/2026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4FBEA-5E4D-43EE-8964-CF3C323B57CF}" type="slidenum">
              <a:rPr lang="en-US" smtClean="0"/>
              <a:t>‹#›</a:t>
            </a:fld>
            <a:endParaRPr lang="en-US"/>
          </a:p>
        </p:txBody>
      </p:sp>
    </p:spTree>
    <p:extLst>
      <p:ext uri="{BB962C8B-B14F-4D97-AF65-F5344CB8AC3E}">
        <p14:creationId xmlns:p14="http://schemas.microsoft.com/office/powerpoint/2010/main" val="3930287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conserve-energy-future.com/GreenHouseEffect.php"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38881" y="670218"/>
            <a:ext cx="10909640" cy="1065836"/>
          </a:xfrm>
        </p:spPr>
        <p:txBody>
          <a:bodyPr anchor="ctr">
            <a:noAutofit/>
          </a:bodyPr>
          <a:lstStyle/>
          <a:p>
            <a:r>
              <a:rPr lang="en-US" sz="8800" b="1" dirty="0">
                <a:latin typeface="+mn-lt"/>
              </a:rPr>
              <a:t>Air Pollution</a:t>
            </a:r>
          </a:p>
        </p:txBody>
      </p:sp>
      <p:sp>
        <p:nvSpPr>
          <p:cNvPr id="3" name="Subtitle 2"/>
          <p:cNvSpPr>
            <a:spLocks noGrp="1"/>
          </p:cNvSpPr>
          <p:nvPr>
            <p:ph type="subTitle" idx="1"/>
          </p:nvPr>
        </p:nvSpPr>
        <p:spPr>
          <a:xfrm>
            <a:off x="638881" y="1851381"/>
            <a:ext cx="10909643" cy="552659"/>
          </a:xfrm>
        </p:spPr>
        <p:txBody>
          <a:bodyPr anchor="ctr">
            <a:normAutofit/>
          </a:bodyPr>
          <a:lstStyle/>
          <a:p>
            <a:pPr defTabSz="457200">
              <a:spcBef>
                <a:spcPts val="1000"/>
              </a:spcBef>
              <a:spcAft>
                <a:spcPts val="0"/>
              </a:spcAft>
              <a:buClr>
                <a:srgbClr val="ACD433"/>
              </a:buClr>
              <a:buSzPct val="80000"/>
              <a:defRPr/>
            </a:pPr>
            <a:endParaRPr lang="en-US" b="1" spc="0" dirty="0">
              <a:latin typeface="Century Gothic" panose="020B0502020202020204" pitchFamily="34" charset="0"/>
            </a:endParaRPr>
          </a:p>
          <a:p>
            <a:pPr>
              <a:defRPr/>
            </a:pPr>
            <a:endParaRPr lang="en-US" dirty="0">
              <a:latin typeface="Century Gothic" panose="020B0502020202020204" pitchFamily="34" charset="0"/>
            </a:endParaRPr>
          </a:p>
          <a:p>
            <a:endParaRPr lang="en-US" dirty="0"/>
          </a:p>
        </p:txBody>
      </p:sp>
      <p:sp>
        <p:nvSpPr>
          <p:cNvPr id="23"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292608" y="2695737"/>
            <a:ext cx="3758184" cy="3448134"/>
          </a:xfrm>
          <a:prstGeom prst="rect">
            <a:avLst/>
          </a:prstGeom>
        </p:spPr>
      </p:pic>
      <p:pic>
        <p:nvPicPr>
          <p:cNvPr id="7" name="Picture 6"/>
          <p:cNvPicPr>
            <a:picLocks noChangeAspect="1"/>
          </p:cNvPicPr>
          <p:nvPr/>
        </p:nvPicPr>
        <p:blipFill>
          <a:blip r:embed="rId3"/>
          <a:stretch>
            <a:fillRect/>
          </a:stretch>
        </p:blipFill>
        <p:spPr>
          <a:xfrm>
            <a:off x="4050792" y="2695738"/>
            <a:ext cx="4090416" cy="3448134"/>
          </a:xfrm>
          <a:prstGeom prst="rect">
            <a:avLst/>
          </a:prstGeom>
        </p:spPr>
      </p:pic>
      <p:pic>
        <p:nvPicPr>
          <p:cNvPr id="4" name="Picture 3"/>
          <p:cNvPicPr>
            <a:picLocks noChangeAspect="1"/>
          </p:cNvPicPr>
          <p:nvPr/>
        </p:nvPicPr>
        <p:blipFill>
          <a:blip r:embed="rId4"/>
          <a:stretch>
            <a:fillRect/>
          </a:stretch>
        </p:blipFill>
        <p:spPr>
          <a:xfrm>
            <a:off x="8141208" y="2695737"/>
            <a:ext cx="3758184" cy="3448134"/>
          </a:xfrm>
          <a:prstGeom prst="rect">
            <a:avLst/>
          </a:prstGeom>
        </p:spPr>
      </p:pic>
    </p:spTree>
    <p:extLst>
      <p:ext uri="{BB962C8B-B14F-4D97-AF65-F5344CB8AC3E}">
        <p14:creationId xmlns:p14="http://schemas.microsoft.com/office/powerpoint/2010/main" val="2046716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395DE-782B-9E4D-0B42-35883F80D3E2}"/>
              </a:ext>
            </a:extLst>
          </p:cNvPr>
          <p:cNvSpPr>
            <a:spLocks noGrp="1"/>
          </p:cNvSpPr>
          <p:nvPr>
            <p:ph type="title"/>
          </p:nvPr>
        </p:nvSpPr>
        <p:spPr>
          <a:xfrm>
            <a:off x="572493" y="238539"/>
            <a:ext cx="11018520" cy="1434415"/>
          </a:xfrm>
        </p:spPr>
        <p:txBody>
          <a:bodyPr anchor="b">
            <a:normAutofit/>
          </a:bodyPr>
          <a:lstStyle/>
          <a:p>
            <a:r>
              <a:rPr lang="en-US" sz="4600" b="1" dirty="0">
                <a:solidFill>
                  <a:srgbClr val="52E717"/>
                </a:solidFill>
                <a:latin typeface="+mn-lt"/>
              </a:rPr>
              <a:t>What are the sources of air pollution?</a:t>
            </a:r>
            <a:br>
              <a:rPr lang="en-US" sz="4600" dirty="0"/>
            </a:br>
            <a:endParaRPr lang="en-US" sz="4600" dirty="0"/>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C9A164-F728-ACDE-589B-D10E249A8053}"/>
              </a:ext>
            </a:extLst>
          </p:cNvPr>
          <p:cNvSpPr>
            <a:spLocks noGrp="1"/>
          </p:cNvSpPr>
          <p:nvPr>
            <p:ph idx="1"/>
          </p:nvPr>
        </p:nvSpPr>
        <p:spPr>
          <a:xfrm>
            <a:off x="572493" y="1911493"/>
            <a:ext cx="6313216" cy="4650479"/>
          </a:xfrm>
        </p:spPr>
        <p:txBody>
          <a:bodyPr anchor="t">
            <a:normAutofit/>
          </a:bodyPr>
          <a:lstStyle/>
          <a:p>
            <a:r>
              <a:rPr lang="en-US" sz="2600" b="1" dirty="0">
                <a:solidFill>
                  <a:srgbClr val="0070C0"/>
                </a:solidFill>
              </a:rPr>
              <a:t>Major sources of air pollution include inefficient modes of transport (polluting fuels and vehicles), inefficient combustion of household fuels for cooking, lighting and heating, coal-fired power plants, agriculture, and waste burning.</a:t>
            </a:r>
          </a:p>
          <a:p>
            <a:endParaRPr lang="en-US" sz="2600" b="1" dirty="0">
              <a:solidFill>
                <a:srgbClr val="0070C0"/>
              </a:solidFill>
            </a:endParaRPr>
          </a:p>
          <a:p>
            <a:r>
              <a:rPr lang="en-US" sz="2600" b="1" dirty="0">
                <a:solidFill>
                  <a:srgbClr val="0070C0"/>
                </a:solidFill>
              </a:rPr>
              <a:t>Some air pollutants are also greenhouse gases and with significant climate impacts. This further affects the burden of morbidity and mortality caused by air pollution.</a:t>
            </a:r>
          </a:p>
          <a:p>
            <a:endParaRPr lang="en-US" sz="2200" dirty="0"/>
          </a:p>
        </p:txBody>
      </p:sp>
      <p:pic>
        <p:nvPicPr>
          <p:cNvPr id="4" name="Picture 3">
            <a:extLst>
              <a:ext uri="{FF2B5EF4-FFF2-40B4-BE49-F238E27FC236}">
                <a16:creationId xmlns:a16="http://schemas.microsoft.com/office/drawing/2014/main" id="{6329F101-1325-292B-A86B-FC291D4F855E}"/>
              </a:ext>
            </a:extLst>
          </p:cNvPr>
          <p:cNvPicPr>
            <a:picLocks noChangeAspect="1"/>
          </p:cNvPicPr>
          <p:nvPr/>
        </p:nvPicPr>
        <p:blipFill>
          <a:blip r:embed="rId2"/>
          <a:srcRect l="3068" r="-3" b="-3"/>
          <a:stretch/>
        </p:blipFill>
        <p:spPr>
          <a:xfrm>
            <a:off x="7079673" y="2093976"/>
            <a:ext cx="5112327" cy="4467996"/>
          </a:xfrm>
          <a:prstGeom prst="rect">
            <a:avLst/>
          </a:prstGeom>
        </p:spPr>
      </p:pic>
    </p:spTree>
    <p:extLst>
      <p:ext uri="{BB962C8B-B14F-4D97-AF65-F5344CB8AC3E}">
        <p14:creationId xmlns:p14="http://schemas.microsoft.com/office/powerpoint/2010/main" val="1076849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290" y="648460"/>
            <a:ext cx="10515600" cy="781095"/>
          </a:xfrm>
        </p:spPr>
        <p:txBody>
          <a:bodyPr/>
          <a:lstStyle/>
          <a:p>
            <a:r>
              <a:rPr lang="en-US" b="1" dirty="0">
                <a:solidFill>
                  <a:srgbClr val="3AF01C"/>
                </a:solidFill>
                <a:latin typeface="Century Gothic" panose="020B0502020202020204" pitchFamily="34" charset="0"/>
              </a:rPr>
              <a:t>The most common air pollutants</a:t>
            </a:r>
            <a:endParaRPr lang="en-US" dirty="0"/>
          </a:p>
        </p:txBody>
      </p:sp>
      <p:sp>
        <p:nvSpPr>
          <p:cNvPr id="5" name="Content Placeholder 4"/>
          <p:cNvSpPr>
            <a:spLocks noGrp="1"/>
          </p:cNvSpPr>
          <p:nvPr>
            <p:ph idx="1"/>
          </p:nvPr>
        </p:nvSpPr>
        <p:spPr>
          <a:xfrm>
            <a:off x="838200" y="2262353"/>
            <a:ext cx="10515600" cy="4351338"/>
          </a:xfrm>
        </p:spPr>
        <p:txBody>
          <a:bodyPr/>
          <a:lstStyle/>
          <a:p>
            <a:pPr marL="514350" indent="-514350">
              <a:buAutoNum type="arabicPeriod"/>
            </a:pPr>
            <a:r>
              <a:rPr lang="en-US" sz="3200" b="1" dirty="0">
                <a:solidFill>
                  <a:srgbClr val="0070C0"/>
                </a:solidFill>
              </a:rPr>
              <a:t>Oxides of Carbon</a:t>
            </a:r>
          </a:p>
          <a:p>
            <a:pPr marL="514350" indent="-514350">
              <a:buAutoNum type="arabicPeriod"/>
            </a:pPr>
            <a:r>
              <a:rPr lang="en-US" sz="3200" b="1" dirty="0">
                <a:solidFill>
                  <a:srgbClr val="0070C0"/>
                </a:solidFill>
              </a:rPr>
              <a:t>Volatile Hydrocarbons (VOC’s)</a:t>
            </a:r>
          </a:p>
          <a:p>
            <a:pPr marL="514350" indent="-514350">
              <a:buAutoNum type="arabicPeriod"/>
            </a:pPr>
            <a:r>
              <a:rPr lang="en-US" sz="3200" b="1" dirty="0">
                <a:solidFill>
                  <a:srgbClr val="0070C0"/>
                </a:solidFill>
              </a:rPr>
              <a:t>Oxides of Nitrogen</a:t>
            </a:r>
          </a:p>
          <a:p>
            <a:pPr marL="514350" indent="-514350">
              <a:buAutoNum type="arabicPeriod"/>
            </a:pPr>
            <a:r>
              <a:rPr lang="en-US" sz="3200" b="1" dirty="0">
                <a:solidFill>
                  <a:srgbClr val="0070C0"/>
                </a:solidFill>
              </a:rPr>
              <a:t>Sulfur Compounds</a:t>
            </a:r>
          </a:p>
          <a:p>
            <a:pPr marL="514350" indent="-514350">
              <a:buAutoNum type="arabicPeriod"/>
            </a:pPr>
            <a:r>
              <a:rPr lang="en-US" sz="3200" b="1" dirty="0">
                <a:solidFill>
                  <a:srgbClr val="0070C0"/>
                </a:solidFill>
              </a:rPr>
              <a:t>Photochemical Smog</a:t>
            </a:r>
          </a:p>
          <a:p>
            <a:pPr marL="514350" indent="-514350">
              <a:buAutoNum type="arabicPeriod"/>
            </a:pPr>
            <a:r>
              <a:rPr lang="en-US" sz="3200" b="1" dirty="0">
                <a:solidFill>
                  <a:srgbClr val="0070C0"/>
                </a:solidFill>
              </a:rPr>
              <a:t>Suspended Particulates (aerosols)</a:t>
            </a:r>
          </a:p>
          <a:p>
            <a:pPr marL="0" indent="0">
              <a:buNone/>
            </a:pPr>
            <a:endParaRPr lang="en-US" sz="3200" b="1" dirty="0">
              <a:solidFill>
                <a:srgbClr val="0070C0"/>
              </a:solidFill>
            </a:endParaRPr>
          </a:p>
          <a:p>
            <a:pPr marL="514350" indent="-514350">
              <a:buAutoNum type="arabicPeriod"/>
            </a:pPr>
            <a:endParaRPr lang="en-US" sz="3200" b="1" dirty="0">
              <a:solidFill>
                <a:srgbClr val="0070C0"/>
              </a:solidFill>
            </a:endParaRPr>
          </a:p>
          <a:p>
            <a:pPr marL="514350" indent="-514350">
              <a:buAutoNum type="arabicPeriod"/>
            </a:pPr>
            <a:endParaRPr lang="en-US" sz="3200" b="1" dirty="0">
              <a:solidFill>
                <a:srgbClr val="0070C0"/>
              </a:solidFill>
            </a:endParaRPr>
          </a:p>
          <a:p>
            <a:pPr marL="514350" indent="-514350">
              <a:buAutoNum type="arabicPeriod"/>
            </a:pPr>
            <a:endParaRPr lang="en-US" dirty="0"/>
          </a:p>
          <a:p>
            <a:pPr marL="514350" indent="-514350">
              <a:buAutoNum type="arabicPeriod"/>
            </a:pPr>
            <a:endParaRPr lang="en-US" dirty="0"/>
          </a:p>
          <a:p>
            <a:endParaRPr lang="en-US" dirty="0"/>
          </a:p>
        </p:txBody>
      </p:sp>
      <p:pic>
        <p:nvPicPr>
          <p:cNvPr id="3" name="Picture 2"/>
          <p:cNvPicPr>
            <a:picLocks noChangeAspect="1"/>
          </p:cNvPicPr>
          <p:nvPr/>
        </p:nvPicPr>
        <p:blipFill rotWithShape="1">
          <a:blip r:embed="rId2"/>
          <a:srcRect l="234" t="-335" r="-234" b="335"/>
          <a:stretch/>
        </p:blipFill>
        <p:spPr>
          <a:xfrm>
            <a:off x="7301552" y="1385436"/>
            <a:ext cx="4890448" cy="4297060"/>
          </a:xfrm>
          <a:prstGeom prst="rect">
            <a:avLst/>
          </a:prstGeom>
        </p:spPr>
      </p:pic>
    </p:spTree>
    <p:extLst>
      <p:ext uri="{BB962C8B-B14F-4D97-AF65-F5344CB8AC3E}">
        <p14:creationId xmlns:p14="http://schemas.microsoft.com/office/powerpoint/2010/main" val="2143667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2230"/>
          </a:xfrm>
        </p:spPr>
        <p:txBody>
          <a:bodyPr>
            <a:normAutofit fontScale="90000"/>
          </a:bodyPr>
          <a:lstStyle/>
          <a:p>
            <a:r>
              <a:rPr lang="en-US" sz="5400" b="1" dirty="0">
                <a:solidFill>
                  <a:srgbClr val="02D82B"/>
                </a:solidFill>
                <a:latin typeface="+mn-lt"/>
              </a:rPr>
              <a:t>1. Oxides of Carbon</a:t>
            </a:r>
          </a:p>
        </p:txBody>
      </p:sp>
      <p:sp>
        <p:nvSpPr>
          <p:cNvPr id="3" name="Content Placeholder 2"/>
          <p:cNvSpPr>
            <a:spLocks noGrp="1"/>
          </p:cNvSpPr>
          <p:nvPr>
            <p:ph idx="1"/>
          </p:nvPr>
        </p:nvSpPr>
        <p:spPr>
          <a:xfrm>
            <a:off x="415636" y="1460310"/>
            <a:ext cx="11144018" cy="5145206"/>
          </a:xfrm>
        </p:spPr>
        <p:txBody>
          <a:bodyPr>
            <a:normAutofit lnSpcReduction="10000"/>
          </a:bodyPr>
          <a:lstStyle/>
          <a:p>
            <a:pPr marL="0" indent="0">
              <a:buNone/>
            </a:pPr>
            <a:r>
              <a:rPr lang="en-US" sz="3200" b="1" dirty="0">
                <a:solidFill>
                  <a:srgbClr val="FF0000"/>
                </a:solidFill>
              </a:rPr>
              <a:t>Oxides of Carbon:  </a:t>
            </a:r>
            <a:r>
              <a:rPr lang="en-US" sz="3200" b="1" dirty="0">
                <a:solidFill>
                  <a:srgbClr val="0070C0"/>
                </a:solidFill>
              </a:rPr>
              <a:t>odorless, colorless </a:t>
            </a:r>
          </a:p>
          <a:p>
            <a:pPr marL="0" indent="0">
              <a:buNone/>
            </a:pPr>
            <a:r>
              <a:rPr lang="en-US" sz="3200" b="1" dirty="0">
                <a:solidFill>
                  <a:srgbClr val="0070C0"/>
                </a:solidFill>
              </a:rPr>
              <a:t>1. Carbon dioxide (CO2):</a:t>
            </a:r>
          </a:p>
          <a:p>
            <a:r>
              <a:rPr lang="en-US" sz="3200" b="1" dirty="0">
                <a:solidFill>
                  <a:srgbClr val="0070C0"/>
                </a:solidFill>
              </a:rPr>
              <a:t>	fourth most common atmospheric gas (naturally)</a:t>
            </a:r>
          </a:p>
          <a:p>
            <a:r>
              <a:rPr lang="en-US" sz="3200" b="1" dirty="0">
                <a:solidFill>
                  <a:srgbClr val="0070C0"/>
                </a:solidFill>
              </a:rPr>
              <a:t>	produced from oxidation of hydrocarbons (burning fuel, 	solid waste, trees, …).</a:t>
            </a:r>
          </a:p>
          <a:p>
            <a:r>
              <a:rPr lang="en-US" sz="3200" b="1" dirty="0">
                <a:solidFill>
                  <a:srgbClr val="0070C0"/>
                </a:solidFill>
              </a:rPr>
              <a:t>	asphyxiant</a:t>
            </a:r>
          </a:p>
          <a:p>
            <a:r>
              <a:rPr lang="en-US" sz="3200" b="1" dirty="0">
                <a:solidFill>
                  <a:srgbClr val="0070C0"/>
                </a:solidFill>
              </a:rPr>
              <a:t>	greenhouse gas (contributes to global worming)</a:t>
            </a:r>
          </a:p>
          <a:p>
            <a:pPr marL="0" indent="0">
              <a:buNone/>
            </a:pPr>
            <a:r>
              <a:rPr lang="en-US" sz="3200" b="1" dirty="0">
                <a:solidFill>
                  <a:srgbClr val="0070C0"/>
                </a:solidFill>
              </a:rPr>
              <a:t>2. Carbon monoxide (CO):</a:t>
            </a:r>
          </a:p>
          <a:p>
            <a:r>
              <a:rPr lang="en-US" sz="3200" b="1" dirty="0">
                <a:solidFill>
                  <a:srgbClr val="0070C0"/>
                </a:solidFill>
              </a:rPr>
              <a:t>	toxic in low concentrations,</a:t>
            </a:r>
          </a:p>
          <a:p>
            <a:r>
              <a:rPr lang="en-US" sz="3200" b="1" dirty="0">
                <a:solidFill>
                  <a:srgbClr val="0070C0"/>
                </a:solidFill>
              </a:rPr>
              <a:t>	produced by incomplete combustion of fossil fuels.</a:t>
            </a:r>
          </a:p>
        </p:txBody>
      </p:sp>
    </p:spTree>
    <p:extLst>
      <p:ext uri="{BB962C8B-B14F-4D97-AF65-F5344CB8AC3E}">
        <p14:creationId xmlns:p14="http://schemas.microsoft.com/office/powerpoint/2010/main" val="1452405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2296"/>
            <a:ext cx="10515600" cy="931412"/>
          </a:xfrm>
        </p:spPr>
        <p:txBody>
          <a:bodyPr>
            <a:normAutofit/>
          </a:bodyPr>
          <a:lstStyle/>
          <a:p>
            <a:pPr lvl="0">
              <a:spcBef>
                <a:spcPts val="1000"/>
              </a:spcBef>
            </a:pPr>
            <a:r>
              <a:rPr lang="en-US" sz="4800" b="1" dirty="0">
                <a:solidFill>
                  <a:srgbClr val="02D82B"/>
                </a:solidFill>
                <a:latin typeface="Calibri" panose="020F0502020204030204"/>
                <a:ea typeface="+mn-ea"/>
                <a:cs typeface="+mn-cs"/>
              </a:rPr>
              <a:t>2. Volatile Hydrocarbons: (VOC’s) </a:t>
            </a:r>
          </a:p>
        </p:txBody>
      </p:sp>
      <p:sp>
        <p:nvSpPr>
          <p:cNvPr id="3" name="Content Placeholder 2"/>
          <p:cNvSpPr>
            <a:spLocks noGrp="1"/>
          </p:cNvSpPr>
          <p:nvPr>
            <p:ph idx="1"/>
          </p:nvPr>
        </p:nvSpPr>
        <p:spPr>
          <a:xfrm>
            <a:off x="290286" y="1371494"/>
            <a:ext cx="11501380" cy="5370394"/>
          </a:xfrm>
        </p:spPr>
        <p:txBody>
          <a:bodyPr>
            <a:noAutofit/>
          </a:bodyPr>
          <a:lstStyle/>
          <a:p>
            <a:pPr marL="0" indent="0">
              <a:buNone/>
            </a:pPr>
            <a:r>
              <a:rPr lang="en-US" sz="4000" b="1" i="0" u="none" strike="noStrike" baseline="0" dirty="0">
                <a:solidFill>
                  <a:srgbClr val="FF0000"/>
                </a:solidFill>
              </a:rPr>
              <a:t>Volatile Hydrocarbons</a:t>
            </a:r>
          </a:p>
          <a:p>
            <a:pPr marL="742950" indent="-742950">
              <a:lnSpc>
                <a:spcPct val="100000"/>
              </a:lnSpc>
              <a:buAutoNum type="arabicPeriod"/>
            </a:pPr>
            <a:r>
              <a:rPr lang="en-US" sz="3200" b="1" i="0" u="none" strike="noStrike" baseline="0" dirty="0">
                <a:solidFill>
                  <a:srgbClr val="0070C0"/>
                </a:solidFill>
              </a:rPr>
              <a:t>Methane</a:t>
            </a:r>
            <a:r>
              <a:rPr lang="en-US" sz="3200" b="1" dirty="0">
                <a:solidFill>
                  <a:srgbClr val="0070C0"/>
                </a:solidFill>
              </a:rPr>
              <a:t> (A greenhouse gas)</a:t>
            </a:r>
            <a:r>
              <a:rPr lang="en-US" sz="3200" b="1" i="0" u="none" strike="noStrike" baseline="0" dirty="0">
                <a:solidFill>
                  <a:srgbClr val="0070C0"/>
                </a:solidFill>
              </a:rPr>
              <a:t>:</a:t>
            </a:r>
            <a:r>
              <a:rPr lang="en-US" sz="3200" b="1" i="0" u="none" strike="noStrike" dirty="0">
                <a:solidFill>
                  <a:srgbClr val="0070C0"/>
                </a:solidFill>
              </a:rPr>
              <a:t> </a:t>
            </a:r>
            <a:r>
              <a:rPr lang="en-US" sz="3200" b="1" i="0" u="none" strike="noStrike" baseline="0" dirty="0">
                <a:solidFill>
                  <a:srgbClr val="0070C0"/>
                </a:solidFill>
              </a:rPr>
              <a:t>Mostly </a:t>
            </a:r>
            <a:r>
              <a:rPr lang="en-US" sz="3200" b="1" i="0" u="sng" strike="noStrike" baseline="0" dirty="0">
                <a:solidFill>
                  <a:srgbClr val="0070C0"/>
                </a:solidFill>
              </a:rPr>
              <a:t>natural sources </a:t>
            </a:r>
            <a:r>
              <a:rPr lang="en-US" sz="3200" b="1" i="0" u="none" strike="noStrike" baseline="0" dirty="0">
                <a:solidFill>
                  <a:srgbClr val="0070C0"/>
                </a:solidFill>
              </a:rPr>
              <a:t>(marshes, ruminant</a:t>
            </a:r>
            <a:r>
              <a:rPr lang="en-US" sz="3200" b="1" i="0" u="none" strike="noStrike" dirty="0">
                <a:solidFill>
                  <a:srgbClr val="0070C0"/>
                </a:solidFill>
              </a:rPr>
              <a:t> animals</a:t>
            </a:r>
            <a:r>
              <a:rPr lang="en-US" sz="3200" b="1" i="0" u="none" strike="noStrike" baseline="0" dirty="0">
                <a:solidFill>
                  <a:srgbClr val="0070C0"/>
                </a:solidFill>
              </a:rPr>
              <a:t>, rice</a:t>
            </a:r>
            <a:r>
              <a:rPr lang="en-US" sz="3200" b="1" i="0" u="none" strike="noStrike" dirty="0">
                <a:solidFill>
                  <a:srgbClr val="0070C0"/>
                </a:solidFill>
              </a:rPr>
              <a:t> </a:t>
            </a:r>
            <a:r>
              <a:rPr lang="en-US" sz="3200" b="1" i="0" u="none" strike="noStrike" baseline="0" dirty="0">
                <a:solidFill>
                  <a:srgbClr val="0070C0"/>
                </a:solidFill>
              </a:rPr>
              <a:t>paddies, trees</a:t>
            </a:r>
            <a:r>
              <a:rPr lang="en-US" sz="3200" b="1" dirty="0">
                <a:solidFill>
                  <a:srgbClr val="0070C0"/>
                </a:solidFill>
              </a:rPr>
              <a:t>), (livestock manure and agricultural practices, decay  of organic waste in landfills, production of coal and natural gas).</a:t>
            </a:r>
            <a:endParaRPr lang="en-US" sz="3200" b="1" i="0" u="none" strike="noStrike" baseline="0" dirty="0">
              <a:solidFill>
                <a:srgbClr val="0070C0"/>
              </a:solidFill>
            </a:endParaRPr>
          </a:p>
          <a:p>
            <a:pPr marL="0" indent="0">
              <a:lnSpc>
                <a:spcPct val="100000"/>
              </a:lnSpc>
              <a:buNone/>
            </a:pPr>
            <a:r>
              <a:rPr lang="en-US" sz="3200" b="1" dirty="0">
                <a:solidFill>
                  <a:srgbClr val="0070C0"/>
                </a:solidFill>
              </a:rPr>
              <a:t>2. </a:t>
            </a:r>
            <a:r>
              <a:rPr lang="en-US" sz="3200" b="1" i="0" u="none" strike="noStrike" baseline="0" dirty="0">
                <a:solidFill>
                  <a:srgbClr val="0070C0"/>
                </a:solidFill>
              </a:rPr>
              <a:t>Benzene, tetrachloroethylene, gasoline,</a:t>
            </a:r>
            <a:r>
              <a:rPr lang="en-US" sz="3200" b="1" i="0" u="none" strike="noStrike" dirty="0">
                <a:solidFill>
                  <a:srgbClr val="0070C0"/>
                </a:solidFill>
              </a:rPr>
              <a:t> </a:t>
            </a:r>
            <a:r>
              <a:rPr lang="en-US" sz="3200" b="1" i="0" u="none" strike="noStrike" baseline="0" dirty="0">
                <a:solidFill>
                  <a:srgbClr val="0070C0"/>
                </a:solidFill>
              </a:rPr>
              <a:t>formaldehyde, many 	others</a:t>
            </a:r>
            <a:r>
              <a:rPr lang="en-US" sz="3200" b="1" dirty="0">
                <a:solidFill>
                  <a:srgbClr val="0070C0"/>
                </a:solidFill>
              </a:rPr>
              <a:t>: p</a:t>
            </a:r>
            <a:r>
              <a:rPr lang="en-US" sz="3200" b="1" i="0" u="none" strike="noStrike" baseline="0" dirty="0">
                <a:solidFill>
                  <a:srgbClr val="0070C0"/>
                </a:solidFill>
              </a:rPr>
              <a:t>roducts of chemical industry used as solvents, in paints,</a:t>
            </a:r>
            <a:r>
              <a:rPr lang="en-US" sz="3200" b="1" i="0" u="none" strike="noStrike" dirty="0">
                <a:solidFill>
                  <a:srgbClr val="0070C0"/>
                </a:solidFill>
              </a:rPr>
              <a:t> and as </a:t>
            </a:r>
            <a:r>
              <a:rPr lang="en-US" sz="3200" b="1" i="0" u="none" strike="noStrike" baseline="0" dirty="0">
                <a:solidFill>
                  <a:srgbClr val="0070C0"/>
                </a:solidFill>
              </a:rPr>
              <a:t>cleaning agents.</a:t>
            </a:r>
          </a:p>
          <a:p>
            <a:pPr>
              <a:lnSpc>
                <a:spcPct val="100000"/>
              </a:lnSpc>
              <a:buFont typeface="Wingdings" panose="05000000000000000000" pitchFamily="2" charset="2"/>
              <a:buChar char="ü"/>
            </a:pPr>
            <a:r>
              <a:rPr lang="en-US" sz="3200" b="1" dirty="0">
                <a:solidFill>
                  <a:srgbClr val="0070C0"/>
                </a:solidFill>
              </a:rPr>
              <a:t>  </a:t>
            </a:r>
            <a:r>
              <a:rPr lang="en-US" sz="3200" b="1" i="0" u="none" strike="noStrike" baseline="0" dirty="0">
                <a:solidFill>
                  <a:srgbClr val="0070C0"/>
                </a:solidFill>
              </a:rPr>
              <a:t>All may form secondary pollutants that irritate eyes</a:t>
            </a:r>
            <a:r>
              <a:rPr lang="en-US" sz="3200" b="1" i="0" u="none" strike="noStrike" dirty="0">
                <a:solidFill>
                  <a:srgbClr val="0070C0"/>
                </a:solidFill>
              </a:rPr>
              <a:t> </a:t>
            </a:r>
            <a:r>
              <a:rPr lang="en-US" sz="3200" b="1" i="0" u="none" strike="noStrike" baseline="0" dirty="0">
                <a:solidFill>
                  <a:srgbClr val="0070C0"/>
                </a:solidFill>
              </a:rPr>
              <a:t>and damage respiratory system (photochemical</a:t>
            </a:r>
            <a:r>
              <a:rPr lang="en-US" sz="3200" b="1" i="0" u="none" strike="noStrike" dirty="0">
                <a:solidFill>
                  <a:srgbClr val="0070C0"/>
                </a:solidFill>
              </a:rPr>
              <a:t> </a:t>
            </a:r>
            <a:r>
              <a:rPr lang="en-US" sz="3200" b="1" i="0" u="none" strike="noStrike" baseline="0" dirty="0">
                <a:solidFill>
                  <a:srgbClr val="0070C0"/>
                </a:solidFill>
              </a:rPr>
              <a:t>smog).</a:t>
            </a:r>
            <a:endParaRPr lang="en-US" sz="3200" b="1" dirty="0">
              <a:solidFill>
                <a:srgbClr val="0070C0"/>
              </a:solidFill>
            </a:endParaRPr>
          </a:p>
        </p:txBody>
      </p:sp>
    </p:spTree>
    <p:extLst>
      <p:ext uri="{BB962C8B-B14F-4D97-AF65-F5344CB8AC3E}">
        <p14:creationId xmlns:p14="http://schemas.microsoft.com/office/powerpoint/2010/main" val="425839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8364"/>
            <a:ext cx="10515600" cy="887105"/>
          </a:xfrm>
        </p:spPr>
        <p:txBody>
          <a:bodyPr/>
          <a:lstStyle/>
          <a:p>
            <a:r>
              <a:rPr lang="en-US" sz="5400" b="1" dirty="0">
                <a:solidFill>
                  <a:srgbClr val="02D82B"/>
                </a:solidFill>
                <a:latin typeface="Calibri" panose="020F0502020204030204"/>
              </a:rPr>
              <a:t>3. Oxides of Nitrogen</a:t>
            </a:r>
            <a:endParaRPr lang="en-US" dirty="0"/>
          </a:p>
        </p:txBody>
      </p:sp>
      <p:sp>
        <p:nvSpPr>
          <p:cNvPr id="3" name="Content Placeholder 2"/>
          <p:cNvSpPr>
            <a:spLocks noGrp="1"/>
          </p:cNvSpPr>
          <p:nvPr>
            <p:ph idx="1"/>
          </p:nvPr>
        </p:nvSpPr>
        <p:spPr>
          <a:xfrm>
            <a:off x="838200" y="1378426"/>
            <a:ext cx="11353801" cy="5718409"/>
          </a:xfrm>
        </p:spPr>
        <p:txBody>
          <a:bodyPr>
            <a:normAutofit fontScale="85000" lnSpcReduction="20000"/>
          </a:bodyPr>
          <a:lstStyle/>
          <a:p>
            <a:pPr marL="0" indent="0">
              <a:buNone/>
            </a:pPr>
            <a:r>
              <a:rPr lang="en-US" sz="3900" b="0" i="0" u="none" strike="noStrike" baseline="0" dirty="0">
                <a:solidFill>
                  <a:srgbClr val="0070C0"/>
                </a:solidFill>
                <a:latin typeface="Arial" panose="020B0604020202020204" pitchFamily="34" charset="0"/>
              </a:rPr>
              <a:t>1.</a:t>
            </a:r>
            <a:r>
              <a:rPr lang="en-US" sz="3900" b="0" i="0" u="none" strike="noStrike" dirty="0">
                <a:solidFill>
                  <a:srgbClr val="0070C0"/>
                </a:solidFill>
                <a:latin typeface="Arial" panose="020B0604020202020204" pitchFamily="34" charset="0"/>
              </a:rPr>
              <a:t> </a:t>
            </a:r>
            <a:r>
              <a:rPr lang="en-US" sz="3900" b="1" i="0" u="none" strike="noStrike" baseline="0" dirty="0">
                <a:solidFill>
                  <a:srgbClr val="0070C0"/>
                </a:solidFill>
                <a:latin typeface="Arial" panose="020B0604020202020204" pitchFamily="34" charset="0"/>
              </a:rPr>
              <a:t>Nitric Oxide (NO)</a:t>
            </a:r>
          </a:p>
          <a:p>
            <a:pPr marL="0" indent="0">
              <a:buNone/>
            </a:pPr>
            <a:r>
              <a:rPr lang="en-US" b="1" i="0" u="none" strike="noStrike" baseline="0" dirty="0">
                <a:solidFill>
                  <a:srgbClr val="0070C0"/>
                </a:solidFill>
                <a:latin typeface="Arial" panose="020B0604020202020204" pitchFamily="34" charset="0"/>
              </a:rPr>
              <a:t>	Produced by soil microbes</a:t>
            </a:r>
          </a:p>
          <a:p>
            <a:pPr marL="0" indent="0">
              <a:buNone/>
            </a:pPr>
            <a:r>
              <a:rPr lang="en-US" b="1" dirty="0">
                <a:solidFill>
                  <a:srgbClr val="0070C0"/>
                </a:solidFill>
                <a:latin typeface="Arial" panose="020B0604020202020204" pitchFamily="34" charset="0"/>
              </a:rPr>
              <a:t>	</a:t>
            </a:r>
            <a:r>
              <a:rPr lang="en-US" b="1" i="0" u="none" strike="noStrike" baseline="0" dirty="0">
                <a:solidFill>
                  <a:srgbClr val="0070C0"/>
                </a:solidFill>
                <a:latin typeface="Arial" panose="020B0604020202020204" pitchFamily="34" charset="0"/>
              </a:rPr>
              <a:t>Forms NO</a:t>
            </a:r>
            <a:r>
              <a:rPr lang="en-US" sz="800" b="1" i="0" u="none" strike="noStrike" baseline="0" dirty="0">
                <a:solidFill>
                  <a:srgbClr val="0070C0"/>
                </a:solidFill>
                <a:latin typeface="Arial" panose="020B0604020202020204" pitchFamily="34" charset="0"/>
              </a:rPr>
              <a:t>2 </a:t>
            </a:r>
            <a:r>
              <a:rPr lang="en-US" b="1" i="0" u="none" strike="noStrike" baseline="0" dirty="0">
                <a:solidFill>
                  <a:srgbClr val="0070C0"/>
                </a:solidFill>
                <a:latin typeface="Arial" panose="020B0604020202020204" pitchFamily="34" charset="0"/>
              </a:rPr>
              <a:t>in combination with oxygen in atmosphere</a:t>
            </a:r>
          </a:p>
          <a:p>
            <a:pPr marL="0" indent="0">
              <a:buNone/>
            </a:pPr>
            <a:r>
              <a:rPr lang="en-US" sz="3900" b="1" i="0" u="none" strike="noStrike" baseline="0" dirty="0">
                <a:solidFill>
                  <a:srgbClr val="0070C0"/>
                </a:solidFill>
                <a:latin typeface="Arial" panose="020B0604020202020204" pitchFamily="34" charset="0"/>
              </a:rPr>
              <a:t>2.</a:t>
            </a:r>
            <a:r>
              <a:rPr lang="en-US" sz="3900" b="1" i="0" u="none" strike="noStrike" dirty="0">
                <a:solidFill>
                  <a:srgbClr val="0070C0"/>
                </a:solidFill>
                <a:latin typeface="Arial" panose="020B0604020202020204" pitchFamily="34" charset="0"/>
              </a:rPr>
              <a:t> </a:t>
            </a:r>
            <a:r>
              <a:rPr lang="en-US" sz="3900" b="1" i="0" u="none" strike="noStrike" baseline="0" dirty="0">
                <a:solidFill>
                  <a:srgbClr val="0070C0"/>
                </a:solidFill>
                <a:latin typeface="Arial" panose="020B0604020202020204" pitchFamily="34" charset="0"/>
              </a:rPr>
              <a:t>Nitrous Oxide (N</a:t>
            </a:r>
            <a:r>
              <a:rPr lang="en-US" sz="1900" b="1" i="0" u="none" strike="noStrike" baseline="0" dirty="0">
                <a:solidFill>
                  <a:srgbClr val="0070C0"/>
                </a:solidFill>
                <a:latin typeface="Arial" panose="020B0604020202020204" pitchFamily="34" charset="0"/>
              </a:rPr>
              <a:t>2</a:t>
            </a:r>
            <a:r>
              <a:rPr lang="en-US" sz="3900" b="1" i="0" u="none" strike="noStrike" baseline="0" dirty="0">
                <a:solidFill>
                  <a:srgbClr val="0070C0"/>
                </a:solidFill>
                <a:latin typeface="Arial" panose="020B0604020202020204" pitchFamily="34" charset="0"/>
              </a:rPr>
              <a:t>O)</a:t>
            </a:r>
          </a:p>
          <a:p>
            <a:r>
              <a:rPr lang="en-US" b="1" i="0" u="none" strike="noStrike" baseline="0" dirty="0">
                <a:solidFill>
                  <a:srgbClr val="0070C0"/>
                </a:solidFill>
                <a:latin typeface="Arial" panose="020B0604020202020204" pitchFamily="34" charset="0"/>
              </a:rPr>
              <a:t>	Natural and man made sources</a:t>
            </a:r>
          </a:p>
          <a:p>
            <a:r>
              <a:rPr lang="en-US" b="1" i="0" u="none" strike="noStrike" baseline="0" dirty="0">
                <a:solidFill>
                  <a:srgbClr val="0070C0"/>
                </a:solidFill>
                <a:latin typeface="Arial" panose="020B0604020202020204" pitchFamily="34" charset="0"/>
              </a:rPr>
              <a:t>	Anesthetic</a:t>
            </a:r>
          </a:p>
          <a:p>
            <a:r>
              <a:rPr lang="en-US" b="1" i="0" u="none" strike="noStrike" baseline="0" dirty="0">
                <a:solidFill>
                  <a:srgbClr val="0070C0"/>
                </a:solidFill>
                <a:latin typeface="Arial" panose="020B0604020202020204" pitchFamily="34" charset="0"/>
              </a:rPr>
              <a:t>	Greenhouse gas</a:t>
            </a:r>
          </a:p>
          <a:p>
            <a:pPr marL="0" indent="0">
              <a:buNone/>
            </a:pPr>
            <a:r>
              <a:rPr lang="en-US" sz="3900" b="1" i="0" u="none" strike="noStrike" baseline="0" dirty="0">
                <a:solidFill>
                  <a:srgbClr val="0070C0"/>
                </a:solidFill>
                <a:latin typeface="Arial" panose="020B0604020202020204" pitchFamily="34" charset="0"/>
              </a:rPr>
              <a:t>3.</a:t>
            </a:r>
            <a:r>
              <a:rPr lang="en-US" sz="3900" b="1" i="0" u="none" strike="noStrike" dirty="0">
                <a:solidFill>
                  <a:srgbClr val="0070C0"/>
                </a:solidFill>
                <a:latin typeface="Arial" panose="020B0604020202020204" pitchFamily="34" charset="0"/>
              </a:rPr>
              <a:t> </a:t>
            </a:r>
            <a:r>
              <a:rPr lang="en-US" sz="3900" b="1" i="0" u="none" strike="noStrike" baseline="0" dirty="0">
                <a:solidFill>
                  <a:srgbClr val="0070C0"/>
                </a:solidFill>
                <a:latin typeface="Arial" panose="020B0604020202020204" pitchFamily="34" charset="0"/>
              </a:rPr>
              <a:t>Nitrogen Dioxide (NO</a:t>
            </a:r>
            <a:r>
              <a:rPr lang="en-US" sz="1900" b="1" i="0" u="none" strike="noStrike" baseline="0" dirty="0">
                <a:solidFill>
                  <a:srgbClr val="0070C0"/>
                </a:solidFill>
                <a:latin typeface="Arial" panose="020B0604020202020204" pitchFamily="34" charset="0"/>
              </a:rPr>
              <a:t>2</a:t>
            </a:r>
            <a:r>
              <a:rPr lang="en-US" sz="3900" b="1" i="0" u="none" strike="noStrike" baseline="0" dirty="0">
                <a:solidFill>
                  <a:srgbClr val="0070C0"/>
                </a:solidFill>
                <a:latin typeface="Arial" panose="020B0604020202020204" pitchFamily="34" charset="0"/>
              </a:rPr>
              <a:t>)</a:t>
            </a:r>
          </a:p>
          <a:p>
            <a:r>
              <a:rPr lang="en-US" b="1" i="0" u="none" strike="noStrike" baseline="0" dirty="0">
                <a:solidFill>
                  <a:srgbClr val="0070C0"/>
                </a:solidFill>
                <a:latin typeface="Arial" panose="020B0604020202020204" pitchFamily="34" charset="0"/>
              </a:rPr>
              <a:t>	 NO2 is a gas that is commonly released from the combustion of fuels  in transportation and industrial sectors.</a:t>
            </a:r>
          </a:p>
          <a:p>
            <a:r>
              <a:rPr lang="en-US" b="1" i="0" u="none" strike="noStrike" baseline="0" dirty="0">
                <a:solidFill>
                  <a:srgbClr val="0070C0"/>
                </a:solidFill>
                <a:latin typeface="Arial" panose="020B0604020202020204" pitchFamily="34" charset="0"/>
              </a:rPr>
              <a:t>	Contributes to heart, lung, liver and kidney diseases</a:t>
            </a:r>
            <a:r>
              <a:rPr lang="en-US" b="1" i="0" u="none" strike="noStrike" dirty="0">
                <a:solidFill>
                  <a:srgbClr val="0070C0"/>
                </a:solidFill>
                <a:latin typeface="Arial" panose="020B0604020202020204" pitchFamily="34" charset="0"/>
              </a:rPr>
              <a:t> </a:t>
            </a:r>
            <a:r>
              <a:rPr lang="en-US" b="1" i="0" u="none" strike="noStrike" baseline="0" dirty="0">
                <a:solidFill>
                  <a:srgbClr val="0070C0"/>
                </a:solidFill>
                <a:latin typeface="Arial" panose="020B0604020202020204" pitchFamily="34" charset="0"/>
              </a:rPr>
              <a:t>at high</a:t>
            </a:r>
            <a:r>
              <a:rPr lang="en-US" b="1" dirty="0">
                <a:solidFill>
                  <a:srgbClr val="0070C0"/>
                </a:solidFill>
                <a:latin typeface="Arial" panose="020B0604020202020204" pitchFamily="34" charset="0"/>
              </a:rPr>
              <a:t> 			</a:t>
            </a:r>
            <a:r>
              <a:rPr lang="en-US" b="1" i="0" u="none" strike="noStrike" baseline="0" dirty="0">
                <a:solidFill>
                  <a:srgbClr val="0070C0"/>
                </a:solidFill>
                <a:latin typeface="Arial" panose="020B0604020202020204" pitchFamily="34" charset="0"/>
              </a:rPr>
              <a:t>concentration</a:t>
            </a:r>
          </a:p>
          <a:p>
            <a:r>
              <a:rPr lang="en-US" b="1" i="0" u="none" strike="noStrike" baseline="0" dirty="0">
                <a:solidFill>
                  <a:srgbClr val="0070C0"/>
                </a:solidFill>
                <a:latin typeface="Arial" panose="020B0604020202020204" pitchFamily="34" charset="0"/>
              </a:rPr>
              <a:t>	Responsible for brownish haze (photochemical smog)</a:t>
            </a:r>
          </a:p>
          <a:p>
            <a:r>
              <a:rPr lang="en-US" b="1" i="0" u="none" strike="noStrike" baseline="0" dirty="0">
                <a:solidFill>
                  <a:srgbClr val="0070C0"/>
                </a:solidFill>
                <a:latin typeface="Arial" panose="020B0604020202020204" pitchFamily="34" charset="0"/>
              </a:rPr>
              <a:t>	Forms nitric acid in rainwater (acidic rain)</a:t>
            </a:r>
          </a:p>
        </p:txBody>
      </p:sp>
    </p:spTree>
    <p:extLst>
      <p:ext uri="{BB962C8B-B14F-4D97-AF65-F5344CB8AC3E}">
        <p14:creationId xmlns:p14="http://schemas.microsoft.com/office/powerpoint/2010/main" val="460030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5661"/>
            <a:ext cx="10515600" cy="1023582"/>
          </a:xfrm>
        </p:spPr>
        <p:txBody>
          <a:bodyPr/>
          <a:lstStyle/>
          <a:p>
            <a:r>
              <a:rPr lang="en-US" sz="5400" b="1" dirty="0">
                <a:solidFill>
                  <a:srgbClr val="02D82B"/>
                </a:solidFill>
                <a:latin typeface="Calibri" panose="020F0502020204030204"/>
              </a:rPr>
              <a:t>4. Compounds of Sulfur</a:t>
            </a:r>
            <a:endParaRPr lang="en-US" dirty="0"/>
          </a:p>
        </p:txBody>
      </p:sp>
      <p:sp>
        <p:nvSpPr>
          <p:cNvPr id="3" name="Content Placeholder 2"/>
          <p:cNvSpPr>
            <a:spLocks noGrp="1"/>
          </p:cNvSpPr>
          <p:nvPr>
            <p:ph idx="1"/>
          </p:nvPr>
        </p:nvSpPr>
        <p:spPr>
          <a:xfrm>
            <a:off x="838200" y="1378424"/>
            <a:ext cx="10694158" cy="5281683"/>
          </a:xfrm>
        </p:spPr>
        <p:txBody>
          <a:bodyPr>
            <a:noAutofit/>
          </a:bodyPr>
          <a:lstStyle/>
          <a:p>
            <a:pPr marL="0" indent="0">
              <a:buNone/>
            </a:pPr>
            <a:r>
              <a:rPr lang="en-US" sz="2400" b="1" i="0" u="none" strike="noStrike" baseline="0" dirty="0">
                <a:solidFill>
                  <a:srgbClr val="0070C0"/>
                </a:solidFill>
                <a:latin typeface="Arial" panose="020B0604020202020204" pitchFamily="34" charset="0"/>
              </a:rPr>
              <a:t>Sulfur dioxide (SO2) is a colorless gas that is readily soluble in water. It is predominantly derived from the combustion of fossil fuels for domestic heating, industries and power generation.</a:t>
            </a:r>
          </a:p>
          <a:p>
            <a:pPr marL="0" indent="0">
              <a:buNone/>
            </a:pPr>
            <a:r>
              <a:rPr lang="en-US" sz="2400" b="1" i="0" u="none" strike="noStrike" baseline="0" dirty="0">
                <a:solidFill>
                  <a:srgbClr val="0070C0"/>
                </a:solidFill>
                <a:latin typeface="Arial" panose="020B0604020202020204" pitchFamily="34" charset="0"/>
              </a:rPr>
              <a:t>1.</a:t>
            </a:r>
            <a:r>
              <a:rPr lang="en-US" sz="2400" b="1" i="0" u="none" strike="noStrike" dirty="0">
                <a:solidFill>
                  <a:srgbClr val="0070C0"/>
                </a:solidFill>
                <a:latin typeface="Arial" panose="020B0604020202020204" pitchFamily="34" charset="0"/>
              </a:rPr>
              <a:t> </a:t>
            </a:r>
            <a:r>
              <a:rPr lang="en-US" sz="2400" b="1" i="0" u="none" strike="noStrike" baseline="0" dirty="0">
                <a:solidFill>
                  <a:srgbClr val="0070C0"/>
                </a:solidFill>
                <a:latin typeface="Arial" panose="020B0604020202020204" pitchFamily="34" charset="0"/>
              </a:rPr>
              <a:t>Sulfur Oxides (SO2, SO3, SO4):</a:t>
            </a:r>
          </a:p>
          <a:p>
            <a:pPr marL="0" indent="0">
              <a:buNone/>
            </a:pPr>
            <a:r>
              <a:rPr lang="en-US" sz="2400" b="1" i="0" u="none" strike="noStrike" baseline="0" dirty="0">
                <a:solidFill>
                  <a:srgbClr val="0070C0"/>
                </a:solidFill>
                <a:latin typeface="Arial" panose="020B0604020202020204" pitchFamily="34" charset="0"/>
              </a:rPr>
              <a:t>	volcanoes, sea spray, combustion of fossil fuels</a:t>
            </a:r>
            <a:r>
              <a:rPr lang="en-US" sz="2400" b="1" i="0" u="none" strike="noStrike" dirty="0">
                <a:solidFill>
                  <a:srgbClr val="0070C0"/>
                </a:solidFill>
                <a:latin typeface="Arial" panose="020B0604020202020204" pitchFamily="34" charset="0"/>
              </a:rPr>
              <a:t> </a:t>
            </a:r>
            <a:r>
              <a:rPr lang="en-US" sz="2400" b="1" i="0" u="none" strike="noStrike" baseline="0" dirty="0">
                <a:solidFill>
                  <a:srgbClr val="0070C0"/>
                </a:solidFill>
                <a:latin typeface="Arial" panose="020B0604020202020204" pitchFamily="34" charset="0"/>
              </a:rPr>
              <a:t>(coal)</a:t>
            </a:r>
          </a:p>
          <a:p>
            <a:pPr marL="0" indent="0">
              <a:buNone/>
            </a:pPr>
            <a:r>
              <a:rPr lang="en-US" sz="2400" b="1" i="0" u="none" strike="noStrike" baseline="0" dirty="0">
                <a:solidFill>
                  <a:srgbClr val="0070C0"/>
                </a:solidFill>
                <a:latin typeface="Arial" panose="020B0604020202020204" pitchFamily="34" charset="0"/>
              </a:rPr>
              <a:t>	Irritate respiratory passages (SO2)</a:t>
            </a:r>
          </a:p>
          <a:p>
            <a:pPr marL="0" indent="0">
              <a:buNone/>
            </a:pPr>
            <a:r>
              <a:rPr lang="en-US" sz="2400" b="1" i="0" u="none" strike="noStrike" baseline="0" dirty="0">
                <a:solidFill>
                  <a:srgbClr val="0070C0"/>
                </a:solidFill>
                <a:latin typeface="Arial" panose="020B0604020202020204" pitchFamily="34" charset="0"/>
              </a:rPr>
              <a:t>	Form acidic aerosols, acid rain (SO3, SO4),</a:t>
            </a:r>
            <a:r>
              <a:rPr lang="en-US" sz="2400" b="1" i="0" u="none" strike="noStrike" dirty="0">
                <a:solidFill>
                  <a:srgbClr val="0070C0"/>
                </a:solidFill>
                <a:latin typeface="Arial" panose="020B0604020202020204" pitchFamily="34" charset="0"/>
              </a:rPr>
              <a:t> </a:t>
            </a:r>
            <a:r>
              <a:rPr lang="en-US" sz="2400" b="1" i="0" u="none" strike="noStrike" baseline="0" dirty="0">
                <a:solidFill>
                  <a:srgbClr val="0070C0"/>
                </a:solidFill>
                <a:latin typeface="Arial" panose="020B0604020202020204" pitchFamily="34" charset="0"/>
              </a:rPr>
              <a:t>damages</a:t>
            </a:r>
            <a:r>
              <a:rPr lang="en-US" sz="2400" b="1" dirty="0">
                <a:solidFill>
                  <a:srgbClr val="0070C0"/>
                </a:solidFill>
                <a:latin typeface="Arial" panose="020B0604020202020204" pitchFamily="34" charset="0"/>
              </a:rPr>
              <a:t> </a:t>
            </a:r>
            <a:r>
              <a:rPr lang="en-US" sz="2400" b="1" i="0" u="none" strike="noStrike" baseline="0" dirty="0">
                <a:solidFill>
                  <a:srgbClr val="0070C0"/>
                </a:solidFill>
                <a:latin typeface="Arial" panose="020B0604020202020204" pitchFamily="34" charset="0"/>
              </a:rPr>
              <a:t>lakes, forests, steel and stone</a:t>
            </a:r>
            <a:r>
              <a:rPr lang="en-US" sz="2400" b="1" i="0" u="none" strike="noStrike" dirty="0">
                <a:solidFill>
                  <a:srgbClr val="0070C0"/>
                </a:solidFill>
                <a:latin typeface="Arial" panose="020B0604020202020204" pitchFamily="34" charset="0"/>
              </a:rPr>
              <a:t> </a:t>
            </a:r>
            <a:r>
              <a:rPr lang="en-US" sz="2400" b="1" i="0" u="none" strike="noStrike" baseline="0" dirty="0">
                <a:solidFill>
                  <a:srgbClr val="0070C0"/>
                </a:solidFill>
                <a:latin typeface="Arial" panose="020B0604020202020204" pitchFamily="34" charset="0"/>
              </a:rPr>
              <a:t>structures.</a:t>
            </a:r>
          </a:p>
          <a:p>
            <a:pPr marL="0" indent="0">
              <a:buNone/>
            </a:pPr>
            <a:r>
              <a:rPr lang="en-US" sz="2400" b="1" i="0" u="none" strike="noStrike" baseline="0" dirty="0">
                <a:solidFill>
                  <a:srgbClr val="0070C0"/>
                </a:solidFill>
                <a:latin typeface="Arial" panose="020B0604020202020204" pitchFamily="34" charset="0"/>
              </a:rPr>
              <a:t>2.</a:t>
            </a:r>
            <a:r>
              <a:rPr lang="en-US" sz="2400" b="1" i="0" u="none" strike="noStrike" dirty="0">
                <a:solidFill>
                  <a:srgbClr val="0070C0"/>
                </a:solidFill>
                <a:latin typeface="Arial" panose="020B0604020202020204" pitchFamily="34" charset="0"/>
              </a:rPr>
              <a:t> </a:t>
            </a:r>
            <a:r>
              <a:rPr lang="en-US" sz="2400" b="1" i="0" u="none" strike="noStrike" baseline="0" dirty="0">
                <a:solidFill>
                  <a:srgbClr val="0070C0"/>
                </a:solidFill>
                <a:latin typeface="Arial" panose="020B0604020202020204" pitchFamily="34" charset="0"/>
              </a:rPr>
              <a:t>Hydrogen Sulfide (H2S)</a:t>
            </a:r>
          </a:p>
          <a:p>
            <a:pPr marL="0" indent="0">
              <a:buNone/>
            </a:pPr>
            <a:r>
              <a:rPr lang="en-US" sz="2400" b="1" i="0" u="none" strike="noStrike" baseline="0" dirty="0">
                <a:solidFill>
                  <a:srgbClr val="0070C0"/>
                </a:solidFill>
                <a:latin typeface="Arial" panose="020B0604020202020204" pitchFamily="34" charset="0"/>
              </a:rPr>
              <a:t>	Gas</a:t>
            </a:r>
            <a:r>
              <a:rPr lang="en-US" sz="2400" b="1" i="0" u="none" strike="noStrike" dirty="0">
                <a:solidFill>
                  <a:srgbClr val="0070C0"/>
                </a:solidFill>
                <a:latin typeface="Arial" panose="020B0604020202020204" pitchFamily="34" charset="0"/>
              </a:rPr>
              <a:t> </a:t>
            </a:r>
            <a:r>
              <a:rPr lang="en-US" sz="2400" b="1" i="0" u="none" strike="noStrike" baseline="0" dirty="0">
                <a:solidFill>
                  <a:srgbClr val="0070C0"/>
                </a:solidFill>
                <a:latin typeface="Arial" panose="020B0604020202020204" pitchFamily="34" charset="0"/>
              </a:rPr>
              <a:t>produced in anaerobic environment</a:t>
            </a:r>
            <a:r>
              <a:rPr lang="en-US" sz="2400" b="1" dirty="0">
                <a:solidFill>
                  <a:srgbClr val="0070C0"/>
                </a:solidFill>
                <a:latin typeface="Arial" panose="020B0604020202020204" pitchFamily="34" charset="0"/>
              </a:rPr>
              <a:t>. It is colorless with </a:t>
            </a:r>
            <a:r>
              <a:rPr lang="en-US" sz="2400" b="1" i="0" u="none" strike="noStrike" baseline="0" dirty="0">
                <a:solidFill>
                  <a:srgbClr val="0070C0"/>
                </a:solidFill>
                <a:latin typeface="Arial" panose="020B0604020202020204" pitchFamily="34" charset="0"/>
              </a:rPr>
              <a:t>bad odor </a:t>
            </a:r>
            <a:r>
              <a:rPr lang="en-US" sz="2400" b="1" dirty="0">
                <a:solidFill>
                  <a:srgbClr val="0070C0"/>
                </a:solidFill>
                <a:latin typeface="Arial" panose="020B0604020202020204" pitchFamily="34" charset="0"/>
              </a:rPr>
              <a:t>“</a:t>
            </a:r>
            <a:r>
              <a:rPr lang="en-US" sz="2400" b="1" i="0" u="none" strike="noStrike" baseline="0" dirty="0">
                <a:solidFill>
                  <a:srgbClr val="0070C0"/>
                </a:solidFill>
                <a:latin typeface="Arial" panose="020B0604020202020204" pitchFamily="34" charset="0"/>
              </a:rPr>
              <a:t>rotten egg”, (sewer gas).</a:t>
            </a:r>
            <a:r>
              <a:rPr lang="en-US" sz="2400" b="1" i="0" u="none" strike="noStrike" dirty="0">
                <a:solidFill>
                  <a:srgbClr val="0070C0"/>
                </a:solidFill>
                <a:latin typeface="Arial" panose="020B0604020202020204" pitchFamily="34" charset="0"/>
              </a:rPr>
              <a:t> It is</a:t>
            </a:r>
            <a:r>
              <a:rPr lang="en-US" sz="2400" b="1" i="0" u="none" strike="noStrike" baseline="0" dirty="0">
                <a:solidFill>
                  <a:srgbClr val="0070C0"/>
                </a:solidFill>
                <a:latin typeface="Arial" panose="020B0604020202020204" pitchFamily="34" charset="0"/>
              </a:rPr>
              <a:t> highly toxic (eye irritant and asphyxiant)</a:t>
            </a:r>
            <a:r>
              <a:rPr lang="en-US" sz="2400" b="1" i="0" u="none" strike="noStrike" dirty="0">
                <a:solidFill>
                  <a:srgbClr val="0070C0"/>
                </a:solidFill>
                <a:latin typeface="Arial" panose="020B0604020202020204" pitchFamily="34" charset="0"/>
              </a:rPr>
              <a:t> and </a:t>
            </a:r>
            <a:r>
              <a:rPr lang="en-US" sz="2400" b="1" i="0" u="none" strike="noStrike" baseline="0" dirty="0">
                <a:solidFill>
                  <a:srgbClr val="0070C0"/>
                </a:solidFill>
                <a:latin typeface="Arial" panose="020B0604020202020204" pitchFamily="34" charset="0"/>
              </a:rPr>
              <a:t>extremely flammable.</a:t>
            </a:r>
            <a:endParaRPr lang="en-US" sz="2400" b="1" dirty="0">
              <a:solidFill>
                <a:srgbClr val="0070C0"/>
              </a:solidFill>
            </a:endParaRPr>
          </a:p>
        </p:txBody>
      </p:sp>
    </p:spTree>
    <p:extLst>
      <p:ext uri="{BB962C8B-B14F-4D97-AF65-F5344CB8AC3E}">
        <p14:creationId xmlns:p14="http://schemas.microsoft.com/office/powerpoint/2010/main" val="263624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5661"/>
            <a:ext cx="6248400" cy="779575"/>
          </a:xfrm>
        </p:spPr>
        <p:txBody>
          <a:bodyPr>
            <a:normAutofit fontScale="90000"/>
          </a:bodyPr>
          <a:lstStyle/>
          <a:p>
            <a:r>
              <a:rPr lang="en-US" sz="5400" b="1" dirty="0">
                <a:solidFill>
                  <a:srgbClr val="02D82B"/>
                </a:solidFill>
                <a:latin typeface="Calibri" panose="020F0502020204030204"/>
              </a:rPr>
              <a:t>5. Photochemical Smog</a:t>
            </a:r>
            <a:endParaRPr lang="en-US" dirty="0"/>
          </a:p>
        </p:txBody>
      </p:sp>
      <p:sp>
        <p:nvSpPr>
          <p:cNvPr id="3" name="Content Placeholder 2"/>
          <p:cNvSpPr>
            <a:spLocks noGrp="1"/>
          </p:cNvSpPr>
          <p:nvPr>
            <p:ph idx="1"/>
          </p:nvPr>
        </p:nvSpPr>
        <p:spPr>
          <a:xfrm>
            <a:off x="330200" y="1829955"/>
            <a:ext cx="10938164" cy="5422502"/>
          </a:xfrm>
        </p:spPr>
        <p:txBody>
          <a:bodyPr>
            <a:noAutofit/>
          </a:bodyPr>
          <a:lstStyle/>
          <a:p>
            <a:pPr>
              <a:buFont typeface="Wingdings" panose="05000000000000000000" pitchFamily="2" charset="2"/>
              <a:buChar char="ü"/>
            </a:pPr>
            <a:r>
              <a:rPr lang="en-US" sz="3200" b="1" i="0" u="none" strike="noStrike" baseline="0" dirty="0">
                <a:solidFill>
                  <a:srgbClr val="0070C0"/>
                </a:solidFill>
                <a:latin typeface="Arial" panose="020B0604020202020204" pitchFamily="34" charset="0"/>
              </a:rPr>
              <a:t> </a:t>
            </a:r>
            <a:r>
              <a:rPr lang="en-US" sz="2500" b="1" i="0" u="none" strike="noStrike" baseline="0" dirty="0">
                <a:solidFill>
                  <a:srgbClr val="0070C0"/>
                </a:solidFill>
                <a:latin typeface="Arial" panose="020B0604020202020204" pitchFamily="34" charset="0"/>
              </a:rPr>
              <a:t>Forms in bright sunlight from:</a:t>
            </a:r>
          </a:p>
          <a:p>
            <a:pPr marL="0" indent="0">
              <a:buNone/>
            </a:pPr>
            <a:r>
              <a:rPr lang="en-US" sz="2500" b="1" i="0" u="none" strike="noStrike" baseline="0" dirty="0">
                <a:solidFill>
                  <a:srgbClr val="0070C0"/>
                </a:solidFill>
                <a:latin typeface="Arial" panose="020B0604020202020204" pitchFamily="34" charset="0"/>
              </a:rPr>
              <a:t>	nitrogen oxides</a:t>
            </a:r>
          </a:p>
          <a:p>
            <a:pPr marL="0" indent="0">
              <a:buNone/>
            </a:pPr>
            <a:r>
              <a:rPr lang="en-US" sz="2500" b="1" i="0" u="none" strike="noStrike" baseline="0" dirty="0">
                <a:solidFill>
                  <a:srgbClr val="0070C0"/>
                </a:solidFill>
                <a:latin typeface="Arial" panose="020B0604020202020204" pitchFamily="34" charset="0"/>
              </a:rPr>
              <a:t>	Hydrocarbons (VOCs)</a:t>
            </a:r>
          </a:p>
          <a:p>
            <a:pPr marL="0" indent="0">
              <a:buNone/>
            </a:pPr>
            <a:r>
              <a:rPr lang="en-US" sz="2500" b="1" i="0" u="none" strike="noStrike" baseline="0" dirty="0">
                <a:solidFill>
                  <a:srgbClr val="0070C0"/>
                </a:solidFill>
                <a:latin typeface="Arial" panose="020B0604020202020204" pitchFamily="34" charset="0"/>
              </a:rPr>
              <a:t>	oxygen</a:t>
            </a:r>
          </a:p>
          <a:p>
            <a:pPr>
              <a:buFont typeface="Wingdings" panose="05000000000000000000" pitchFamily="2" charset="2"/>
              <a:buChar char="ü"/>
            </a:pPr>
            <a:r>
              <a:rPr lang="en-US" sz="2500" b="1" i="0" u="none" strike="noStrike" baseline="0" dirty="0">
                <a:solidFill>
                  <a:srgbClr val="0070C0"/>
                </a:solidFill>
                <a:latin typeface="Arial" panose="020B0604020202020204" pitchFamily="34" charset="0"/>
              </a:rPr>
              <a:t> Interact chemically to produce powerful oxidants like</a:t>
            </a:r>
            <a:r>
              <a:rPr lang="en-US" sz="2500" b="1" i="0" u="none" strike="noStrike" dirty="0">
                <a:solidFill>
                  <a:srgbClr val="0070C0"/>
                </a:solidFill>
                <a:latin typeface="Arial" panose="020B0604020202020204" pitchFamily="34" charset="0"/>
              </a:rPr>
              <a:t> </a:t>
            </a:r>
            <a:r>
              <a:rPr lang="pl-PL" sz="2500" b="1" i="0" u="none" strike="noStrike" baseline="0" dirty="0">
                <a:solidFill>
                  <a:srgbClr val="0070C0"/>
                </a:solidFill>
                <a:latin typeface="Arial" panose="020B0604020202020204" pitchFamily="34" charset="0"/>
              </a:rPr>
              <a:t>ozone (O3) and peroxyacetyl nitrate (PAN).</a:t>
            </a:r>
          </a:p>
          <a:p>
            <a:pPr>
              <a:buFont typeface="Wingdings" panose="05000000000000000000" pitchFamily="2" charset="2"/>
              <a:buChar char="ü"/>
            </a:pPr>
            <a:r>
              <a:rPr lang="en-US" sz="2500" b="1" dirty="0">
                <a:solidFill>
                  <a:srgbClr val="0070C0"/>
                </a:solidFill>
                <a:latin typeface="Arial" panose="020B0604020202020204" pitchFamily="34" charset="0"/>
              </a:rPr>
              <a:t> </a:t>
            </a:r>
            <a:r>
              <a:rPr lang="en-US" sz="2500" b="1" i="0" u="none" strike="noStrike" baseline="0" dirty="0">
                <a:solidFill>
                  <a:srgbClr val="0070C0"/>
                </a:solidFill>
                <a:latin typeface="Arial" panose="020B0604020202020204" pitchFamily="34" charset="0"/>
              </a:rPr>
              <a:t>These secondary pollutants are damaging to plant</a:t>
            </a:r>
            <a:r>
              <a:rPr lang="en-US" sz="2500" b="1" i="0" u="none" strike="noStrike" dirty="0">
                <a:solidFill>
                  <a:srgbClr val="0070C0"/>
                </a:solidFill>
                <a:latin typeface="Arial" panose="020B0604020202020204" pitchFamily="34" charset="0"/>
              </a:rPr>
              <a:t> </a:t>
            </a:r>
            <a:r>
              <a:rPr lang="en-US" sz="2500" b="1" i="0" u="none" strike="noStrike" baseline="0" dirty="0">
                <a:solidFill>
                  <a:srgbClr val="0070C0"/>
                </a:solidFill>
                <a:latin typeface="Arial" panose="020B0604020202020204" pitchFamily="34" charset="0"/>
              </a:rPr>
              <a:t>life and lead to the formation of photochemical smog (smoke + fog).</a:t>
            </a:r>
          </a:p>
          <a:p>
            <a:pPr>
              <a:buFont typeface="Wingdings" panose="05000000000000000000" pitchFamily="2" charset="2"/>
              <a:buChar char="ü"/>
            </a:pPr>
            <a:r>
              <a:rPr lang="en-US" sz="2500" b="1" i="0" u="none" strike="noStrike" baseline="0" dirty="0">
                <a:solidFill>
                  <a:srgbClr val="0070C0"/>
                </a:solidFill>
                <a:latin typeface="Arial" panose="020B0604020202020204" pitchFamily="34" charset="0"/>
              </a:rPr>
              <a:t> PAN </a:t>
            </a:r>
            <a:r>
              <a:rPr lang="en-US" sz="2500" b="1" dirty="0">
                <a:solidFill>
                  <a:srgbClr val="0070C0"/>
                </a:solidFill>
                <a:latin typeface="Arial" panose="020B0604020202020204" pitchFamily="34" charset="0"/>
              </a:rPr>
              <a:t>and ozone are</a:t>
            </a:r>
            <a:r>
              <a:rPr lang="en-US" sz="2500" b="1" i="0" u="none" strike="noStrike" baseline="0" dirty="0">
                <a:solidFill>
                  <a:srgbClr val="0070C0"/>
                </a:solidFill>
                <a:latin typeface="Arial" panose="020B0604020202020204" pitchFamily="34" charset="0"/>
              </a:rPr>
              <a:t> primarily responsible for the eye irritation so</a:t>
            </a:r>
            <a:r>
              <a:rPr lang="en-US" sz="2500" b="1" i="0" u="none" strike="noStrike" dirty="0">
                <a:solidFill>
                  <a:srgbClr val="0070C0"/>
                </a:solidFill>
                <a:latin typeface="Arial" panose="020B0604020202020204" pitchFamily="34" charset="0"/>
              </a:rPr>
              <a:t> </a:t>
            </a:r>
            <a:r>
              <a:rPr lang="en-US" sz="2500" b="1" i="0" u="none" strike="noStrike" baseline="0" dirty="0">
                <a:solidFill>
                  <a:srgbClr val="0070C0"/>
                </a:solidFill>
                <a:latin typeface="Arial" panose="020B0604020202020204" pitchFamily="34" charset="0"/>
              </a:rPr>
              <a:t>characteristic of this type of smog, in addition to reducing visibility.</a:t>
            </a:r>
            <a:endParaRPr lang="en-US" sz="2500" b="1" dirty="0">
              <a:solidFill>
                <a:srgbClr val="0070C0"/>
              </a:solidFill>
            </a:endParaRPr>
          </a:p>
        </p:txBody>
      </p:sp>
      <p:pic>
        <p:nvPicPr>
          <p:cNvPr id="4" name="Picture 3">
            <a:extLst>
              <a:ext uri="{FF2B5EF4-FFF2-40B4-BE49-F238E27FC236}">
                <a16:creationId xmlns:a16="http://schemas.microsoft.com/office/drawing/2014/main" id="{121B2E24-184F-C491-E35D-AC2C1B8F7B47}"/>
              </a:ext>
            </a:extLst>
          </p:cNvPr>
          <p:cNvPicPr>
            <a:picLocks noChangeAspect="1"/>
          </p:cNvPicPr>
          <p:nvPr/>
        </p:nvPicPr>
        <p:blipFill>
          <a:blip r:embed="rId2"/>
          <a:stretch>
            <a:fillRect/>
          </a:stretch>
        </p:blipFill>
        <p:spPr>
          <a:xfrm>
            <a:off x="7239000" y="166254"/>
            <a:ext cx="4813300" cy="3592945"/>
          </a:xfrm>
          <a:prstGeom prst="rect">
            <a:avLst/>
          </a:prstGeom>
        </p:spPr>
      </p:pic>
    </p:spTree>
    <p:extLst>
      <p:ext uri="{BB962C8B-B14F-4D97-AF65-F5344CB8AC3E}">
        <p14:creationId xmlns:p14="http://schemas.microsoft.com/office/powerpoint/2010/main" val="3192609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
            <a:ext cx="10515600" cy="1219200"/>
          </a:xfrm>
        </p:spPr>
        <p:txBody>
          <a:bodyPr>
            <a:normAutofit/>
          </a:bodyPr>
          <a:lstStyle/>
          <a:p>
            <a:r>
              <a:rPr lang="en-US" sz="6600" b="1" dirty="0">
                <a:solidFill>
                  <a:srgbClr val="02D82B"/>
                </a:solidFill>
                <a:latin typeface="+mn-lt"/>
              </a:rPr>
              <a:t>Ozone(O3)</a:t>
            </a:r>
          </a:p>
        </p:txBody>
      </p:sp>
      <p:sp>
        <p:nvSpPr>
          <p:cNvPr id="3" name="Content Placeholder 2"/>
          <p:cNvSpPr>
            <a:spLocks noGrp="1"/>
          </p:cNvSpPr>
          <p:nvPr>
            <p:ph idx="1"/>
          </p:nvPr>
        </p:nvSpPr>
        <p:spPr>
          <a:xfrm>
            <a:off x="270164" y="1066799"/>
            <a:ext cx="11159836" cy="5791201"/>
          </a:xfrm>
        </p:spPr>
        <p:txBody>
          <a:bodyPr>
            <a:noAutofit/>
          </a:bodyPr>
          <a:lstStyle/>
          <a:p>
            <a:pPr>
              <a:buFont typeface="Wingdings" panose="05000000000000000000" pitchFamily="2" charset="2"/>
              <a:buChar char="ü"/>
            </a:pPr>
            <a:r>
              <a:rPr lang="en-US" sz="2400" b="1" dirty="0">
                <a:solidFill>
                  <a:srgbClr val="0070C0"/>
                </a:solidFill>
              </a:rPr>
              <a:t>Tropospheric Ozone</a:t>
            </a:r>
          </a:p>
          <a:p>
            <a:pPr marL="0" indent="0">
              <a:buNone/>
            </a:pPr>
            <a:r>
              <a:rPr lang="en-US" sz="2400" b="1" dirty="0">
                <a:solidFill>
                  <a:srgbClr val="0070C0"/>
                </a:solidFill>
              </a:rPr>
              <a:t>        Man- made pollutant in the lower atmosphere</a:t>
            </a:r>
          </a:p>
          <a:p>
            <a:pPr marL="0" indent="0">
              <a:buNone/>
            </a:pPr>
            <a:r>
              <a:rPr lang="en-US" sz="2400" b="1" dirty="0">
                <a:solidFill>
                  <a:srgbClr val="0070C0"/>
                </a:solidFill>
              </a:rPr>
              <a:t>       Ozone at ground level – not to be confused with the ozone layer in the upper      atmosphere – is one of the major constituents of photochemical smog and it is formed through the reaction with gases in the presence of sunlight( Secondary air pollutant).</a:t>
            </a:r>
          </a:p>
          <a:p>
            <a:pPr marL="0" indent="0">
              <a:buNone/>
            </a:pPr>
            <a:r>
              <a:rPr lang="en-US" sz="2400" b="1" dirty="0">
                <a:solidFill>
                  <a:srgbClr val="0070C0"/>
                </a:solidFill>
              </a:rPr>
              <a:t>        Exposure to excessive ozone can cause problems breathing, trigger asthma, reduce lung function and lead to lung disease. </a:t>
            </a:r>
          </a:p>
          <a:p>
            <a:pPr marL="0" indent="0">
              <a:buNone/>
            </a:pPr>
            <a:r>
              <a:rPr lang="en-US" sz="2400" b="1" dirty="0">
                <a:solidFill>
                  <a:srgbClr val="0070C0"/>
                </a:solidFill>
              </a:rPr>
              <a:t>		</a:t>
            </a:r>
            <a:endParaRPr lang="en-US" sz="2400" b="1" u="sng" dirty="0">
              <a:solidFill>
                <a:srgbClr val="0070C0"/>
              </a:solidFill>
            </a:endParaRPr>
          </a:p>
          <a:p>
            <a:pPr>
              <a:buFont typeface="Wingdings" panose="05000000000000000000" pitchFamily="2" charset="2"/>
              <a:buChar char="ü"/>
            </a:pPr>
            <a:r>
              <a:rPr lang="en-US" sz="2400" b="1" dirty="0">
                <a:solidFill>
                  <a:srgbClr val="0070C0"/>
                </a:solidFill>
              </a:rPr>
              <a:t>  Stratospheric Ozone</a:t>
            </a:r>
          </a:p>
          <a:p>
            <a:pPr marL="0" indent="0">
              <a:buNone/>
            </a:pPr>
            <a:r>
              <a:rPr lang="en-US" sz="2400" b="1" dirty="0">
                <a:solidFill>
                  <a:srgbClr val="0070C0"/>
                </a:solidFill>
              </a:rPr>
              <a:t>	Essential component that screens out UV radiation in the upper atmosphere</a:t>
            </a:r>
          </a:p>
          <a:p>
            <a:pPr marL="0" indent="0">
              <a:buNone/>
            </a:pPr>
            <a:r>
              <a:rPr lang="en-US" sz="2400" b="1" dirty="0">
                <a:solidFill>
                  <a:srgbClr val="0070C0"/>
                </a:solidFill>
              </a:rPr>
              <a:t>	Man- made pollutants (ex: CFCs*) can destroy it</a:t>
            </a:r>
            <a:r>
              <a:rPr lang="en-US" sz="2400" dirty="0">
                <a:solidFill>
                  <a:srgbClr val="0070C0"/>
                </a:solidFill>
              </a:rPr>
              <a:t>.</a:t>
            </a:r>
          </a:p>
          <a:p>
            <a:pPr marL="0" indent="0">
              <a:buNone/>
            </a:pPr>
            <a:r>
              <a:rPr lang="en-US" sz="2400" b="1" dirty="0">
                <a:solidFill>
                  <a:srgbClr val="0070C0"/>
                </a:solidFill>
              </a:rPr>
              <a:t>	*CFC’s are gases used in refrigeration and in pressured spray cans.</a:t>
            </a:r>
          </a:p>
        </p:txBody>
      </p:sp>
    </p:spTree>
    <p:extLst>
      <p:ext uri="{BB962C8B-B14F-4D97-AF65-F5344CB8AC3E}">
        <p14:creationId xmlns:p14="http://schemas.microsoft.com/office/powerpoint/2010/main" val="3659483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2107"/>
            <a:ext cx="10515600" cy="1020329"/>
          </a:xfrm>
        </p:spPr>
        <p:txBody>
          <a:bodyPr>
            <a:normAutofit fontScale="90000"/>
          </a:bodyPr>
          <a:lstStyle/>
          <a:p>
            <a:r>
              <a:rPr lang="en-US" sz="5400" b="1" dirty="0">
                <a:solidFill>
                  <a:srgbClr val="02D82B"/>
                </a:solidFill>
                <a:latin typeface="Calibri" panose="020F0502020204030204"/>
              </a:rPr>
              <a:t>6. Suspended Particles ,or Particulate mater (PM): </a:t>
            </a:r>
            <a:endParaRPr lang="en-US" sz="5400" dirty="0"/>
          </a:p>
        </p:txBody>
      </p:sp>
      <p:sp>
        <p:nvSpPr>
          <p:cNvPr id="3" name="Content Placeholder 2"/>
          <p:cNvSpPr>
            <a:spLocks noGrp="1"/>
          </p:cNvSpPr>
          <p:nvPr>
            <p:ph idx="1"/>
          </p:nvPr>
        </p:nvSpPr>
        <p:spPr>
          <a:xfrm>
            <a:off x="581892" y="1704109"/>
            <a:ext cx="10771908" cy="5680363"/>
          </a:xfrm>
        </p:spPr>
        <p:txBody>
          <a:bodyPr>
            <a:noAutofit/>
          </a:bodyPr>
          <a:lstStyle/>
          <a:p>
            <a:pPr marL="0" indent="0">
              <a:buNone/>
            </a:pPr>
            <a:r>
              <a:rPr lang="en-US" altLang="en-US" sz="2600" b="1" dirty="0">
                <a:solidFill>
                  <a:srgbClr val="0070C0"/>
                </a:solidFill>
              </a:rPr>
              <a:t>different solid or liquid particles suspended in air, </a:t>
            </a:r>
            <a:r>
              <a:rPr lang="en-US" sz="2600" b="1" i="0" u="none" strike="noStrike" baseline="0" dirty="0">
                <a:solidFill>
                  <a:srgbClr val="0070C0"/>
                </a:solidFill>
                <a:latin typeface="Arial" panose="020B0604020202020204" pitchFamily="34" charset="0"/>
              </a:rPr>
              <a:t>like dust, dirt, smoke, and liquid droplets</a:t>
            </a:r>
            <a:r>
              <a:rPr lang="en-US" sz="2600" b="1" dirty="0">
                <a:solidFill>
                  <a:srgbClr val="0070C0"/>
                </a:solidFill>
                <a:latin typeface="Arial" panose="020B0604020202020204" pitchFamily="34" charset="0"/>
              </a:rPr>
              <a:t>. The major components of PM are sulfates, nitrates, ammonia, sodium chloride, black carbon(soot), mineral dust </a:t>
            </a:r>
            <a:endParaRPr lang="en-US" sz="2600" b="1" i="0" u="none" strike="noStrike" baseline="0" dirty="0">
              <a:solidFill>
                <a:srgbClr val="0070C0"/>
              </a:solidFill>
              <a:latin typeface="Arial" panose="020B0604020202020204" pitchFamily="34" charset="0"/>
            </a:endParaRPr>
          </a:p>
          <a:p>
            <a:pPr>
              <a:buFont typeface="Wingdings" panose="05000000000000000000" pitchFamily="2" charset="2"/>
              <a:buChar char="ü"/>
            </a:pPr>
            <a:r>
              <a:rPr lang="en-US" sz="2600" b="1" i="0" u="none" strike="noStrike" dirty="0">
                <a:solidFill>
                  <a:srgbClr val="0070C0"/>
                </a:solidFill>
                <a:latin typeface="Arial" panose="020B0604020202020204" pitchFamily="34" charset="0"/>
              </a:rPr>
              <a:t> PM affects more people than any other pollutant. </a:t>
            </a:r>
          </a:p>
          <a:p>
            <a:pPr>
              <a:buFont typeface="Wingdings" panose="05000000000000000000" pitchFamily="2" charset="2"/>
              <a:buChar char="ü"/>
            </a:pPr>
            <a:r>
              <a:rPr lang="en-US" sz="2600" b="1" dirty="0">
                <a:solidFill>
                  <a:srgbClr val="0070C0"/>
                </a:solidFill>
              </a:rPr>
              <a:t> The most health-damaging particles are those with a diameter of 10 microns or less, (≤ PM</a:t>
            </a:r>
            <a:r>
              <a:rPr lang="en-US" sz="2600" b="1" baseline="-25000" dirty="0">
                <a:solidFill>
                  <a:srgbClr val="0070C0"/>
                </a:solidFill>
              </a:rPr>
              <a:t>10</a:t>
            </a:r>
            <a:r>
              <a:rPr lang="en-US" sz="2600" b="1" dirty="0">
                <a:solidFill>
                  <a:srgbClr val="0070C0"/>
                </a:solidFill>
              </a:rPr>
              <a:t>), which can be inhaled and lodge deep inside the lungs and then can penetrate the blood stream.</a:t>
            </a:r>
          </a:p>
          <a:p>
            <a:pPr>
              <a:buFont typeface="Wingdings" panose="05000000000000000000" pitchFamily="2" charset="2"/>
              <a:buChar char="ü"/>
            </a:pPr>
            <a:r>
              <a:rPr lang="en-US" sz="2600" b="1" i="0" u="none" strike="noStrike" baseline="0" dirty="0">
                <a:solidFill>
                  <a:srgbClr val="0070C0"/>
                </a:solidFill>
                <a:latin typeface="Arial" panose="020B0604020202020204" pitchFamily="34" charset="0"/>
              </a:rPr>
              <a:t>Greatest threat to health among air</a:t>
            </a:r>
            <a:r>
              <a:rPr lang="en-US" sz="2600" b="1" i="0" u="none" strike="noStrike" dirty="0">
                <a:solidFill>
                  <a:srgbClr val="0070C0"/>
                </a:solidFill>
                <a:latin typeface="Arial" panose="020B0604020202020204" pitchFamily="34" charset="0"/>
              </a:rPr>
              <a:t> </a:t>
            </a:r>
            <a:r>
              <a:rPr lang="en-US" sz="2600" b="1" i="0" u="none" strike="noStrike" baseline="0" dirty="0">
                <a:solidFill>
                  <a:srgbClr val="0070C0"/>
                </a:solidFill>
                <a:latin typeface="Arial" panose="020B0604020202020204" pitchFamily="34" charset="0"/>
              </a:rPr>
              <a:t>pollutants. </a:t>
            </a:r>
          </a:p>
          <a:p>
            <a:pPr>
              <a:buFont typeface="Wingdings" panose="05000000000000000000" pitchFamily="2" charset="2"/>
              <a:buChar char="ü"/>
            </a:pPr>
            <a:r>
              <a:rPr lang="en-US" sz="2600" b="1" dirty="0">
                <a:solidFill>
                  <a:srgbClr val="0070C0"/>
                </a:solidFill>
                <a:latin typeface="Arial" panose="020B0604020202020204" pitchFamily="34" charset="0"/>
              </a:rPr>
              <a:t>  </a:t>
            </a:r>
            <a:r>
              <a:rPr lang="en-US" sz="2600" b="1" i="0" u="none" strike="noStrike" baseline="0" dirty="0">
                <a:solidFill>
                  <a:srgbClr val="0070C0"/>
                </a:solidFill>
                <a:latin typeface="Arial" panose="020B0604020202020204" pitchFamily="34" charset="0"/>
              </a:rPr>
              <a:t>Chronic exposure to particles contributes to the risk of 	developing cardiovascular and respiratory diseases, as 	well as of lung cancer.</a:t>
            </a:r>
          </a:p>
          <a:p>
            <a:pPr>
              <a:buFont typeface="Wingdings" panose="05000000000000000000" pitchFamily="2" charset="2"/>
              <a:buChar char="ü"/>
            </a:pPr>
            <a:endParaRPr lang="en-US" b="1" i="0" u="none" strike="noStrike" baseline="0" dirty="0">
              <a:solidFill>
                <a:srgbClr val="0070C0"/>
              </a:solidFill>
              <a:latin typeface="Arial" panose="020B0604020202020204" pitchFamily="34" charset="0"/>
            </a:endParaRPr>
          </a:p>
        </p:txBody>
      </p:sp>
    </p:spTree>
    <p:extLst>
      <p:ext uri="{BB962C8B-B14F-4D97-AF65-F5344CB8AC3E}">
        <p14:creationId xmlns:p14="http://schemas.microsoft.com/office/powerpoint/2010/main" val="4271590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FCF3-C2A7-8EFF-6BC6-2331BE73CFA1}"/>
              </a:ext>
            </a:extLst>
          </p:cNvPr>
          <p:cNvSpPr>
            <a:spLocks noGrp="1"/>
          </p:cNvSpPr>
          <p:nvPr>
            <p:ph type="title"/>
          </p:nvPr>
        </p:nvSpPr>
        <p:spPr>
          <a:xfrm>
            <a:off x="838200" y="656080"/>
            <a:ext cx="10515600" cy="1325563"/>
          </a:xfrm>
        </p:spPr>
        <p:txBody>
          <a:bodyPr>
            <a:normAutofit fontScale="90000"/>
          </a:bodyPr>
          <a:lstStyle/>
          <a:p>
            <a:r>
              <a:rPr lang="en-US" sz="5500" b="1" dirty="0">
                <a:solidFill>
                  <a:srgbClr val="52E717"/>
                </a:solidFill>
              </a:rPr>
              <a:t>Consequences of air pollution</a:t>
            </a:r>
            <a:br>
              <a:rPr lang="en-US" sz="5500" b="1" dirty="0">
                <a:solidFill>
                  <a:srgbClr val="52E717"/>
                </a:solidFill>
              </a:rPr>
            </a:br>
            <a:r>
              <a:rPr lang="en-US" sz="5500" b="1" dirty="0">
                <a:solidFill>
                  <a:srgbClr val="52E717"/>
                </a:solidFill>
              </a:rPr>
              <a:t>(Climate changes)</a:t>
            </a:r>
            <a:br>
              <a:rPr lang="en-US" sz="5500" b="1" dirty="0">
                <a:solidFill>
                  <a:srgbClr val="52E717"/>
                </a:solidFill>
              </a:rPr>
            </a:br>
            <a:endParaRPr lang="en-US" sz="5500" b="1" dirty="0">
              <a:solidFill>
                <a:srgbClr val="52E717"/>
              </a:solidFill>
            </a:endParaRPr>
          </a:p>
        </p:txBody>
      </p:sp>
      <p:sp>
        <p:nvSpPr>
          <p:cNvPr id="3" name="Content Placeholder 2">
            <a:extLst>
              <a:ext uri="{FF2B5EF4-FFF2-40B4-BE49-F238E27FC236}">
                <a16:creationId xmlns:a16="http://schemas.microsoft.com/office/drawing/2014/main" id="{9F31F08C-E5DD-F230-86F3-075BE082DF25}"/>
              </a:ext>
            </a:extLst>
          </p:cNvPr>
          <p:cNvSpPr>
            <a:spLocks noGrp="1"/>
          </p:cNvSpPr>
          <p:nvPr>
            <p:ph idx="1"/>
          </p:nvPr>
        </p:nvSpPr>
        <p:spPr/>
        <p:txBody>
          <a:bodyPr>
            <a:normAutofit lnSpcReduction="10000"/>
          </a:bodyPr>
          <a:lstStyle/>
          <a:p>
            <a:r>
              <a:rPr lang="en-US" b="1" dirty="0">
                <a:solidFill>
                  <a:srgbClr val="0070C0"/>
                </a:solidFill>
              </a:rPr>
              <a:t>As climatic conditions change, more frequent and intensifying weather and climate events are observed, including storms, floods, droughts and wildfires. Other Climatic change :</a:t>
            </a:r>
          </a:p>
          <a:p>
            <a:pPr>
              <a:buFont typeface="Wingdings" panose="05000000000000000000" pitchFamily="2" charset="2"/>
              <a:buChar char="ü"/>
            </a:pPr>
            <a:r>
              <a:rPr lang="en-US" b="1" dirty="0">
                <a:solidFill>
                  <a:srgbClr val="0070C0"/>
                </a:solidFill>
              </a:rPr>
              <a:t>Global warming</a:t>
            </a:r>
          </a:p>
          <a:p>
            <a:pPr>
              <a:buFont typeface="Wingdings" panose="05000000000000000000" pitchFamily="2" charset="2"/>
              <a:buChar char="ü"/>
            </a:pPr>
            <a:r>
              <a:rPr lang="en-US" b="1" dirty="0">
                <a:solidFill>
                  <a:srgbClr val="0070C0"/>
                </a:solidFill>
              </a:rPr>
              <a:t>Acid deposition</a:t>
            </a:r>
          </a:p>
          <a:p>
            <a:pPr>
              <a:buFont typeface="Wingdings" panose="05000000000000000000" pitchFamily="2" charset="2"/>
              <a:buChar char="ü"/>
            </a:pPr>
            <a:r>
              <a:rPr lang="en-US" b="1" dirty="0">
                <a:solidFill>
                  <a:srgbClr val="0070C0"/>
                </a:solidFill>
              </a:rPr>
              <a:t>Agricultural effects </a:t>
            </a:r>
          </a:p>
          <a:p>
            <a:r>
              <a:rPr lang="en-US" b="1" dirty="0">
                <a:solidFill>
                  <a:srgbClr val="0070C0"/>
                </a:solidFill>
              </a:rPr>
              <a:t>These weather and climate hazards affect health both directly and indirectly, increasing the risk of deaths, noncommunicable diseases, the emergence and spread of infectious diseases, and health emergencies</a:t>
            </a:r>
          </a:p>
          <a:p>
            <a:endParaRPr lang="en-US" b="1" dirty="0">
              <a:solidFill>
                <a:srgbClr val="0070C0"/>
              </a:solidFill>
            </a:endParaRPr>
          </a:p>
          <a:p>
            <a:endParaRPr lang="en-US" b="1" dirty="0">
              <a:solidFill>
                <a:srgbClr val="0070C0"/>
              </a:solidFill>
            </a:endParaRPr>
          </a:p>
          <a:p>
            <a:endParaRPr lang="en-US" b="1" dirty="0">
              <a:solidFill>
                <a:srgbClr val="0070C0"/>
              </a:solidFill>
            </a:endParaRPr>
          </a:p>
          <a:p>
            <a:endParaRPr lang="en-US" b="1" dirty="0">
              <a:solidFill>
                <a:srgbClr val="0070C0"/>
              </a:solidFill>
            </a:endParaRPr>
          </a:p>
          <a:p>
            <a:endParaRPr lang="en-US" b="1" dirty="0">
              <a:solidFill>
                <a:srgbClr val="0070C0"/>
              </a:solidFill>
            </a:endParaRPr>
          </a:p>
          <a:p>
            <a:endParaRPr lang="en-US" dirty="0"/>
          </a:p>
        </p:txBody>
      </p:sp>
    </p:spTree>
    <p:extLst>
      <p:ext uri="{BB962C8B-B14F-4D97-AF65-F5344CB8AC3E}">
        <p14:creationId xmlns:p14="http://schemas.microsoft.com/office/powerpoint/2010/main" val="597402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619" y="46688"/>
            <a:ext cx="10515600" cy="994998"/>
          </a:xfrm>
        </p:spPr>
        <p:txBody>
          <a:bodyPr>
            <a:normAutofit/>
          </a:bodyPr>
          <a:lstStyle/>
          <a:p>
            <a:r>
              <a:rPr lang="en-US" sz="5400" b="1" dirty="0">
                <a:solidFill>
                  <a:srgbClr val="02D82B"/>
                </a:solidFill>
                <a:latin typeface="+mn-lt"/>
              </a:rPr>
              <a:t>Facts about air pollution</a:t>
            </a:r>
          </a:p>
        </p:txBody>
      </p:sp>
      <p:sp>
        <p:nvSpPr>
          <p:cNvPr id="3" name="Content Placeholder 2"/>
          <p:cNvSpPr>
            <a:spLocks noGrp="1"/>
          </p:cNvSpPr>
          <p:nvPr>
            <p:ph idx="1"/>
          </p:nvPr>
        </p:nvSpPr>
        <p:spPr>
          <a:xfrm>
            <a:off x="160253" y="1223777"/>
            <a:ext cx="11871494" cy="5830165"/>
          </a:xfrm>
        </p:spPr>
        <p:txBody>
          <a:bodyPr>
            <a:normAutofit fontScale="32500" lnSpcReduction="20000"/>
          </a:bodyPr>
          <a:lstStyle/>
          <a:p>
            <a:pPr lvl="0" fontAlgn="base">
              <a:lnSpc>
                <a:spcPct val="110000"/>
              </a:lnSpc>
              <a:buFont typeface="Wingdings" panose="05000000000000000000" pitchFamily="2" charset="2"/>
              <a:buChar char="q"/>
            </a:pPr>
            <a:r>
              <a:rPr lang="en-US" sz="9200" b="1" dirty="0">
                <a:solidFill>
                  <a:srgbClr val="5B9BD5">
                    <a:lumMod val="75000"/>
                  </a:srgbClr>
                </a:solidFill>
              </a:rPr>
              <a:t> It is the deadliest form of pollution, killing millions of people each year.</a:t>
            </a:r>
          </a:p>
          <a:p>
            <a:pPr lvl="0" fontAlgn="base">
              <a:lnSpc>
                <a:spcPct val="110000"/>
              </a:lnSpc>
              <a:buFont typeface="Wingdings" panose="05000000000000000000" pitchFamily="2" charset="2"/>
              <a:buChar char="q"/>
            </a:pPr>
            <a:r>
              <a:rPr lang="en-US" sz="9200" b="1" dirty="0">
                <a:solidFill>
                  <a:srgbClr val="5B9BD5">
                    <a:lumMod val="75000"/>
                  </a:srgbClr>
                </a:solidFill>
              </a:rPr>
              <a:t>Air pollution is a major environmental threat and one of the main causes of death among all risk factors, ranking just below hypertension, tobacco smoking and high blood glucose. WHO estimates that, globally, air pollution is responsible for about 7 million premature deaths per year </a:t>
            </a:r>
          </a:p>
          <a:p>
            <a:pPr lvl="0" fontAlgn="base">
              <a:lnSpc>
                <a:spcPct val="110000"/>
              </a:lnSpc>
              <a:buFont typeface="Wingdings" panose="05000000000000000000" pitchFamily="2" charset="2"/>
              <a:buChar char="q"/>
            </a:pPr>
            <a:r>
              <a:rPr lang="en-US" sz="9600" b="1" dirty="0">
                <a:solidFill>
                  <a:srgbClr val="5B9BD5">
                    <a:lumMod val="75000"/>
                  </a:srgbClr>
                </a:solidFill>
              </a:rPr>
              <a:t>Research shows that close links between air pollution and incidence of illness and death due to COVID-19.</a:t>
            </a:r>
          </a:p>
          <a:p>
            <a:pPr lvl="0" fontAlgn="base">
              <a:lnSpc>
                <a:spcPct val="110000"/>
              </a:lnSpc>
              <a:buFont typeface="Wingdings" panose="05000000000000000000" pitchFamily="2" charset="2"/>
              <a:buChar char="q"/>
            </a:pPr>
            <a:r>
              <a:rPr lang="en-US" sz="9600" b="1" dirty="0">
                <a:solidFill>
                  <a:srgbClr val="5B9BD5">
                    <a:lumMod val="75000"/>
                  </a:srgbClr>
                </a:solidFill>
              </a:rPr>
              <a:t>In 2019, 99% of the world’s population was living in places where the WHO air quality guidelines levels were not met: in places where air pollution exceeds safe limits (WHO)</a:t>
            </a:r>
          </a:p>
          <a:p>
            <a:pPr lvl="0" fontAlgn="base">
              <a:lnSpc>
                <a:spcPct val="110000"/>
              </a:lnSpc>
              <a:buFont typeface="Wingdings" panose="05000000000000000000" pitchFamily="2" charset="2"/>
              <a:buChar char="q"/>
            </a:pPr>
            <a:endParaRPr lang="en-US" sz="9200" b="1" dirty="0">
              <a:solidFill>
                <a:srgbClr val="5B9BD5">
                  <a:lumMod val="75000"/>
                </a:srgbClr>
              </a:solidFill>
            </a:endParaRPr>
          </a:p>
          <a:p>
            <a:pPr lvl="0" fontAlgn="base">
              <a:lnSpc>
                <a:spcPct val="110000"/>
              </a:lnSpc>
              <a:buFont typeface="Wingdings" panose="05000000000000000000" pitchFamily="2" charset="2"/>
              <a:buChar char="q"/>
            </a:pPr>
            <a:endParaRPr lang="en-US" sz="9200" b="1" dirty="0">
              <a:solidFill>
                <a:srgbClr val="5B9BD5">
                  <a:lumMod val="75000"/>
                </a:srgbClr>
              </a:solidFill>
            </a:endParaRPr>
          </a:p>
          <a:p>
            <a:pPr lvl="0" fontAlgn="base">
              <a:lnSpc>
                <a:spcPct val="110000"/>
              </a:lnSpc>
              <a:buFont typeface="Wingdings" panose="05000000000000000000" pitchFamily="2" charset="2"/>
              <a:buChar char="q"/>
            </a:pPr>
            <a:endParaRPr lang="en-US" sz="9200" b="1" dirty="0">
              <a:solidFill>
                <a:srgbClr val="5B9BD5">
                  <a:lumMod val="75000"/>
                </a:srgbClr>
              </a:solidFill>
            </a:endParaRPr>
          </a:p>
          <a:p>
            <a:pPr lvl="0" fontAlgn="base">
              <a:lnSpc>
                <a:spcPct val="110000"/>
              </a:lnSpc>
              <a:buFont typeface="Wingdings" panose="05000000000000000000" pitchFamily="2" charset="2"/>
              <a:buChar char="q"/>
            </a:pPr>
            <a:endParaRPr lang="en-US" sz="4100" b="1" dirty="0">
              <a:solidFill>
                <a:srgbClr val="5B9BD5">
                  <a:lumMod val="75000"/>
                </a:srgbClr>
              </a:solidFill>
            </a:endParaRPr>
          </a:p>
          <a:p>
            <a:pPr marL="0" lvl="0" indent="0" fontAlgn="base">
              <a:lnSpc>
                <a:spcPct val="110000"/>
              </a:lnSpc>
              <a:buNone/>
            </a:pPr>
            <a:endParaRPr lang="en-US" sz="4100" b="1" dirty="0">
              <a:solidFill>
                <a:srgbClr val="5B9BD5">
                  <a:lumMod val="75000"/>
                </a:srgbClr>
              </a:solidFill>
            </a:endParaRPr>
          </a:p>
          <a:p>
            <a:pPr lvl="0" fontAlgn="base">
              <a:lnSpc>
                <a:spcPct val="110000"/>
              </a:lnSpc>
              <a:buFont typeface="Wingdings" panose="05000000000000000000" pitchFamily="2" charset="2"/>
              <a:buChar char="q"/>
            </a:pPr>
            <a:endParaRPr lang="en-US" sz="4100" b="1" dirty="0">
              <a:solidFill>
                <a:srgbClr val="5B9BD5">
                  <a:lumMod val="75000"/>
                </a:srgbClr>
              </a:solidFill>
            </a:endParaRPr>
          </a:p>
        </p:txBody>
      </p:sp>
    </p:spTree>
    <p:extLst>
      <p:ext uri="{BB962C8B-B14F-4D97-AF65-F5344CB8AC3E}">
        <p14:creationId xmlns:p14="http://schemas.microsoft.com/office/powerpoint/2010/main" val="22036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620" y="517455"/>
            <a:ext cx="11018380" cy="711404"/>
          </a:xfrm>
        </p:spPr>
        <p:txBody>
          <a:bodyPr>
            <a:noAutofit/>
          </a:bodyPr>
          <a:lstStyle/>
          <a:p>
            <a:r>
              <a:rPr lang="en-US" sz="4000" b="1" dirty="0">
                <a:solidFill>
                  <a:srgbClr val="02D82B"/>
                </a:solidFill>
                <a:latin typeface="+mn-lt"/>
              </a:rPr>
              <a:t>Global Warming: </a:t>
            </a:r>
          </a:p>
        </p:txBody>
      </p:sp>
      <p:sp>
        <p:nvSpPr>
          <p:cNvPr id="3" name="Content Placeholder 2"/>
          <p:cNvSpPr>
            <a:spLocks noGrp="1"/>
          </p:cNvSpPr>
          <p:nvPr>
            <p:ph idx="1"/>
          </p:nvPr>
        </p:nvSpPr>
        <p:spPr>
          <a:xfrm>
            <a:off x="595707" y="1446573"/>
            <a:ext cx="10477333" cy="5716227"/>
          </a:xfrm>
        </p:spPr>
        <p:txBody>
          <a:bodyPr>
            <a:noAutofit/>
          </a:bodyPr>
          <a:lstStyle/>
          <a:p>
            <a:pPr>
              <a:spcBef>
                <a:spcPts val="600"/>
              </a:spcBef>
              <a:spcAft>
                <a:spcPts val="0"/>
              </a:spcAft>
            </a:pPr>
            <a:r>
              <a:rPr lang="en-US" b="1" dirty="0">
                <a:solidFill>
                  <a:schemeClr val="accent1">
                    <a:lumMod val="75000"/>
                  </a:schemeClr>
                </a:solidFill>
              </a:rPr>
              <a:t>global warming is the result of human practices like emission of Greenhouse gases(fossil fuel use) and deforestation </a:t>
            </a:r>
          </a:p>
          <a:p>
            <a:pPr>
              <a:spcBef>
                <a:spcPts val="600"/>
              </a:spcBef>
            </a:pPr>
            <a:r>
              <a:rPr lang="en-US" b="1" dirty="0">
                <a:solidFill>
                  <a:schemeClr val="accent1">
                    <a:lumMod val="75000"/>
                  </a:schemeClr>
                </a:solidFill>
              </a:rPr>
              <a:t>These gases possess heat trapping capacity that are needed to create greenhouse effect so that this planet remains warm for people to survive. </a:t>
            </a:r>
          </a:p>
          <a:p>
            <a:pPr>
              <a:spcBef>
                <a:spcPts val="600"/>
              </a:spcBef>
              <a:buClr>
                <a:srgbClr val="FF0000"/>
              </a:buClr>
              <a:buFont typeface="Wingdings" panose="05000000000000000000" pitchFamily="2" charset="2"/>
              <a:buChar char="ü"/>
            </a:pPr>
            <a:r>
              <a:rPr lang="en-US" b="1" dirty="0">
                <a:solidFill>
                  <a:schemeClr val="accent1">
                    <a:lumMod val="75000"/>
                  </a:schemeClr>
                </a:solidFill>
              </a:rPr>
              <a:t>During past several decades, the accumulation of </a:t>
            </a:r>
            <a:r>
              <a:rPr lang="en-US" b="1" dirty="0">
                <a:solidFill>
                  <a:schemeClr val="accent1">
                    <a:lumMod val="75000"/>
                  </a:schemeClr>
                </a:solidFill>
                <a:hlinkClick r:id="rId2"/>
              </a:rPr>
              <a:t>greenhouse gases</a:t>
            </a:r>
            <a:r>
              <a:rPr lang="en-US" b="1" dirty="0">
                <a:solidFill>
                  <a:schemeClr val="accent1">
                    <a:lumMod val="75000"/>
                  </a:schemeClr>
                </a:solidFill>
              </a:rPr>
              <a:t> have grown rapidly, which means more heat gets trapped in the atmosphere and few of these gases escapes back into the space. </a:t>
            </a:r>
          </a:p>
          <a:p>
            <a:pPr>
              <a:spcBef>
                <a:spcPts val="600"/>
              </a:spcBef>
              <a:buClr>
                <a:srgbClr val="FF0000"/>
              </a:buClr>
              <a:buFont typeface="Wingdings" panose="05000000000000000000" pitchFamily="2" charset="2"/>
              <a:buChar char="ü"/>
            </a:pPr>
            <a:r>
              <a:rPr lang="en-US" b="1" dirty="0">
                <a:solidFill>
                  <a:schemeClr val="accent1">
                    <a:lumMod val="75000"/>
                  </a:schemeClr>
                </a:solidFill>
              </a:rPr>
              <a:t>The earth’s temperature has increased by 0.8 degrees Celsius over the past century.</a:t>
            </a:r>
          </a:p>
        </p:txBody>
      </p:sp>
    </p:spTree>
    <p:extLst>
      <p:ext uri="{BB962C8B-B14F-4D97-AF65-F5344CB8AC3E}">
        <p14:creationId xmlns:p14="http://schemas.microsoft.com/office/powerpoint/2010/main" val="3109784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E607EB-8EA2-DD71-E59C-38953A00C8F2}"/>
              </a:ext>
            </a:extLst>
          </p:cNvPr>
          <p:cNvSpPr>
            <a:spLocks noGrp="1"/>
          </p:cNvSpPr>
          <p:nvPr>
            <p:ph idx="1"/>
          </p:nvPr>
        </p:nvSpPr>
        <p:spPr>
          <a:xfrm>
            <a:off x="1191491" y="950120"/>
            <a:ext cx="10515600" cy="4957760"/>
          </a:xfrm>
        </p:spPr>
        <p:txBody>
          <a:bodyPr>
            <a:normAutofit/>
          </a:bodyPr>
          <a:lstStyle/>
          <a:p>
            <a:pPr>
              <a:buClr>
                <a:srgbClr val="FF0000"/>
              </a:buClr>
              <a:buFont typeface="Wingdings" panose="05000000000000000000" pitchFamily="2" charset="2"/>
              <a:buChar char="ü"/>
            </a:pPr>
            <a:r>
              <a:rPr lang="en-US" sz="3600" b="1" i="1" dirty="0">
                <a:solidFill>
                  <a:srgbClr val="0070C0"/>
                </a:solidFill>
              </a:rPr>
              <a:t>Global warming  </a:t>
            </a:r>
            <a:r>
              <a:rPr lang="en-US" sz="3600" b="1" dirty="0">
                <a:solidFill>
                  <a:srgbClr val="0070C0"/>
                </a:solidFill>
              </a:rPr>
              <a:t>leads to rising temperatures of the oceans and the earth’ surface causing: </a:t>
            </a:r>
          </a:p>
          <a:p>
            <a:pPr>
              <a:spcBef>
                <a:spcPts val="0"/>
              </a:spcBef>
              <a:buClr>
                <a:srgbClr val="FF0000"/>
              </a:buClr>
            </a:pPr>
            <a:r>
              <a:rPr lang="en-US" sz="3600" b="1" dirty="0">
                <a:solidFill>
                  <a:srgbClr val="0070C0"/>
                </a:solidFill>
              </a:rPr>
              <a:t>Melting of polar ice caps  </a:t>
            </a:r>
          </a:p>
          <a:p>
            <a:pPr>
              <a:spcBef>
                <a:spcPts val="0"/>
              </a:spcBef>
              <a:buClr>
                <a:srgbClr val="FF0000"/>
              </a:buClr>
            </a:pPr>
            <a:r>
              <a:rPr lang="en-US" sz="3600" b="1" dirty="0">
                <a:solidFill>
                  <a:srgbClr val="0070C0"/>
                </a:solidFill>
              </a:rPr>
              <a:t>Rise in sea levels  </a:t>
            </a:r>
          </a:p>
          <a:p>
            <a:pPr>
              <a:spcBef>
                <a:spcPts val="0"/>
              </a:spcBef>
              <a:buClr>
                <a:srgbClr val="FF0000"/>
              </a:buClr>
            </a:pPr>
            <a:r>
              <a:rPr lang="en-US" sz="3600" b="1" dirty="0">
                <a:solidFill>
                  <a:srgbClr val="0070C0"/>
                </a:solidFill>
              </a:rPr>
              <a:t>Unnatural patterns of rain such as flash floods, </a:t>
            </a:r>
          </a:p>
          <a:p>
            <a:pPr marL="0" indent="0">
              <a:spcBef>
                <a:spcPts val="0"/>
              </a:spcBef>
              <a:buClr>
                <a:srgbClr val="FF0000"/>
              </a:buClr>
              <a:buNone/>
            </a:pPr>
            <a:r>
              <a:rPr lang="en-US" sz="3600" b="1" dirty="0">
                <a:solidFill>
                  <a:srgbClr val="0070C0"/>
                </a:solidFill>
              </a:rPr>
              <a:t>excessive snow or desertification in other areas, changing seasons, change in weather scenario, and occurrence of new diseases.</a:t>
            </a:r>
          </a:p>
        </p:txBody>
      </p:sp>
    </p:spTree>
    <p:extLst>
      <p:ext uri="{BB962C8B-B14F-4D97-AF65-F5344CB8AC3E}">
        <p14:creationId xmlns:p14="http://schemas.microsoft.com/office/powerpoint/2010/main" val="309435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D771-D627-5FC8-B80D-358670F2F2EE}"/>
              </a:ext>
            </a:extLst>
          </p:cNvPr>
          <p:cNvSpPr>
            <a:spLocks noGrp="1"/>
          </p:cNvSpPr>
          <p:nvPr>
            <p:ph type="title"/>
          </p:nvPr>
        </p:nvSpPr>
        <p:spPr/>
        <p:txBody>
          <a:bodyPr/>
          <a:lstStyle/>
          <a:p>
            <a:r>
              <a:rPr lang="en-US" dirty="0"/>
              <a:t> </a:t>
            </a:r>
            <a:r>
              <a:rPr lang="en-US" sz="5000" b="1" dirty="0">
                <a:solidFill>
                  <a:srgbClr val="52E717"/>
                </a:solidFill>
              </a:rPr>
              <a:t>Agricultural effects</a:t>
            </a:r>
          </a:p>
        </p:txBody>
      </p:sp>
      <p:sp>
        <p:nvSpPr>
          <p:cNvPr id="3" name="Content Placeholder 2">
            <a:extLst>
              <a:ext uri="{FF2B5EF4-FFF2-40B4-BE49-F238E27FC236}">
                <a16:creationId xmlns:a16="http://schemas.microsoft.com/office/drawing/2014/main" id="{3FE12E05-2725-9B27-3436-D7C8714494F9}"/>
              </a:ext>
            </a:extLst>
          </p:cNvPr>
          <p:cNvSpPr>
            <a:spLocks noGrp="1"/>
          </p:cNvSpPr>
          <p:nvPr>
            <p:ph idx="1"/>
          </p:nvPr>
        </p:nvSpPr>
        <p:spPr/>
        <p:txBody>
          <a:bodyPr>
            <a:normAutofit/>
          </a:bodyPr>
          <a:lstStyle/>
          <a:p>
            <a:r>
              <a:rPr lang="en-US" sz="3200" b="1" dirty="0">
                <a:solidFill>
                  <a:srgbClr val="0070C0"/>
                </a:solidFill>
              </a:rPr>
              <a:t>Air pollution can seriously affect the growth of plants </a:t>
            </a:r>
          </a:p>
          <a:p>
            <a:r>
              <a:rPr lang="en-US" sz="3200" b="1" dirty="0">
                <a:solidFill>
                  <a:srgbClr val="0070C0"/>
                </a:solidFill>
              </a:rPr>
              <a:t>it’s easy to find chemical residues in plants that grow alongside highways </a:t>
            </a:r>
          </a:p>
          <a:p>
            <a:r>
              <a:rPr lang="en-US" sz="3200" b="1" dirty="0">
                <a:solidFill>
                  <a:srgbClr val="0070C0"/>
                </a:solidFill>
              </a:rPr>
              <a:t>also, the huge increase in atmospheric carbon dioxide now causing global warming and climate change is expected to have a major impact on the world's agriculture(reducing crop yields in some places but potentially increasing yields elsewhere).</a:t>
            </a:r>
          </a:p>
        </p:txBody>
      </p:sp>
    </p:spTree>
    <p:extLst>
      <p:ext uri="{BB962C8B-B14F-4D97-AF65-F5344CB8AC3E}">
        <p14:creationId xmlns:p14="http://schemas.microsoft.com/office/powerpoint/2010/main" val="2445616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normAutofit/>
          </a:bodyPr>
          <a:lstStyle/>
          <a:p>
            <a:r>
              <a:rPr lang="en-US" altLang="en-US" sz="6000" b="1" dirty="0">
                <a:solidFill>
                  <a:srgbClr val="02D82B"/>
                </a:solidFill>
                <a:latin typeface="+mn-lt"/>
              </a:rPr>
              <a:t>Acid Deposition</a:t>
            </a:r>
          </a:p>
        </p:txBody>
      </p:sp>
      <p:sp>
        <p:nvSpPr>
          <p:cNvPr id="183299" name="Rectangle 3"/>
          <p:cNvSpPr>
            <a:spLocks noGrp="1" noChangeArrowheads="1"/>
          </p:cNvSpPr>
          <p:nvPr>
            <p:ph type="body" idx="1"/>
          </p:nvPr>
        </p:nvSpPr>
        <p:spPr>
          <a:xfrm>
            <a:off x="838200" y="1825625"/>
            <a:ext cx="10780986" cy="4874720"/>
          </a:xfrm>
        </p:spPr>
        <p:txBody>
          <a:bodyPr>
            <a:normAutofit/>
          </a:bodyPr>
          <a:lstStyle/>
          <a:p>
            <a:pPr marL="0" indent="0">
              <a:buNone/>
            </a:pPr>
            <a:r>
              <a:rPr lang="en-US" altLang="en-US" sz="4800" b="1" dirty="0">
                <a:solidFill>
                  <a:srgbClr val="FF0000"/>
                </a:solidFill>
              </a:rPr>
              <a:t>Sulfur dioxide </a:t>
            </a:r>
            <a:r>
              <a:rPr lang="en-US" altLang="en-US" sz="4800" b="1" dirty="0">
                <a:solidFill>
                  <a:srgbClr val="0070C0"/>
                </a:solidFill>
              </a:rPr>
              <a:t>and </a:t>
            </a:r>
            <a:r>
              <a:rPr lang="en-US" altLang="en-US" sz="4800" b="1" dirty="0">
                <a:solidFill>
                  <a:srgbClr val="FF0000"/>
                </a:solidFill>
              </a:rPr>
              <a:t>nitrogen dioxide </a:t>
            </a:r>
            <a:r>
              <a:rPr lang="en-US" altLang="en-US" sz="4800" b="1" dirty="0">
                <a:solidFill>
                  <a:srgbClr val="0070C0"/>
                </a:solidFill>
              </a:rPr>
              <a:t>emissions react with water vapor in the atmosphere and form acids that return to the surface as either dry or wet deposition (droplets). </a:t>
            </a:r>
          </a:p>
        </p:txBody>
      </p:sp>
    </p:spTree>
    <p:extLst>
      <p:ext uri="{BB962C8B-B14F-4D97-AF65-F5344CB8AC3E}">
        <p14:creationId xmlns:p14="http://schemas.microsoft.com/office/powerpoint/2010/main" val="2973678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838200" y="60315"/>
            <a:ext cx="10515600" cy="1325563"/>
          </a:xfrm>
        </p:spPr>
        <p:txBody>
          <a:bodyPr>
            <a:normAutofit/>
          </a:bodyPr>
          <a:lstStyle/>
          <a:p>
            <a:r>
              <a:rPr lang="en-US" altLang="en-US" sz="5400" b="1" dirty="0">
                <a:solidFill>
                  <a:srgbClr val="02D82B"/>
                </a:solidFill>
                <a:latin typeface="+mn-lt"/>
              </a:rPr>
              <a:t>Effects of Acid Deposition</a:t>
            </a:r>
          </a:p>
        </p:txBody>
      </p:sp>
      <p:sp>
        <p:nvSpPr>
          <p:cNvPr id="185347" name="Rectangle 3"/>
          <p:cNvSpPr>
            <a:spLocks noGrp="1" noChangeArrowheads="1"/>
          </p:cNvSpPr>
          <p:nvPr>
            <p:ph type="body" idx="1"/>
          </p:nvPr>
        </p:nvSpPr>
        <p:spPr>
          <a:xfrm>
            <a:off x="512617" y="1309245"/>
            <a:ext cx="7571840" cy="5488440"/>
          </a:xfrm>
        </p:spPr>
        <p:txBody>
          <a:bodyPr>
            <a:noAutofit/>
          </a:bodyPr>
          <a:lstStyle/>
          <a:p>
            <a:pPr>
              <a:lnSpc>
                <a:spcPct val="90000"/>
              </a:lnSpc>
            </a:pPr>
            <a:r>
              <a:rPr lang="en-US" altLang="en-US" sz="3200" b="1" dirty="0">
                <a:solidFill>
                  <a:srgbClr val="0070C0"/>
                </a:solidFill>
              </a:rPr>
              <a:t>Damages lakes and streams</a:t>
            </a:r>
          </a:p>
          <a:p>
            <a:pPr>
              <a:lnSpc>
                <a:spcPct val="90000"/>
              </a:lnSpc>
            </a:pPr>
            <a:r>
              <a:rPr lang="en-US" altLang="en-US" sz="3200" b="1" dirty="0">
                <a:solidFill>
                  <a:srgbClr val="0070C0"/>
                </a:solidFill>
              </a:rPr>
              <a:t>Declining Aquatic Animal Populations</a:t>
            </a:r>
          </a:p>
          <a:p>
            <a:pPr>
              <a:lnSpc>
                <a:spcPct val="90000"/>
              </a:lnSpc>
            </a:pPr>
            <a:r>
              <a:rPr lang="en-US" altLang="en-US" sz="3200" b="1" dirty="0">
                <a:solidFill>
                  <a:srgbClr val="0070C0"/>
                </a:solidFill>
              </a:rPr>
              <a:t>Thin-shelled eggs prevent bird reproduction</a:t>
            </a:r>
          </a:p>
          <a:p>
            <a:pPr>
              <a:lnSpc>
                <a:spcPct val="90000"/>
              </a:lnSpc>
            </a:pPr>
            <a:r>
              <a:rPr lang="en-US" altLang="en-US" sz="3200" b="1" dirty="0">
                <a:solidFill>
                  <a:srgbClr val="0070C0"/>
                </a:solidFill>
              </a:rPr>
              <a:t>Damages building and objects</a:t>
            </a:r>
          </a:p>
          <a:p>
            <a:pPr>
              <a:lnSpc>
                <a:spcPct val="90000"/>
              </a:lnSpc>
            </a:pPr>
            <a:r>
              <a:rPr lang="en-US" altLang="en-US" sz="3200" b="1" dirty="0">
                <a:solidFill>
                  <a:srgbClr val="0070C0"/>
                </a:solidFill>
              </a:rPr>
              <a:t>Forest decline (deforestation)</a:t>
            </a:r>
          </a:p>
          <a:p>
            <a:pPr>
              <a:buFont typeface="Wingdings" panose="05000000000000000000" pitchFamily="2" charset="2"/>
              <a:buChar char="q"/>
            </a:pPr>
            <a:r>
              <a:rPr lang="en-US" altLang="en-US" sz="3200" b="1" dirty="0">
                <a:solidFill>
                  <a:srgbClr val="0070C0"/>
                </a:solidFill>
              </a:rPr>
              <a:t>Ex: Black forest in Germany (50% is destroyed)</a:t>
            </a:r>
            <a:r>
              <a:rPr lang="en-US" sz="3200" b="1" dirty="0">
                <a:solidFill>
                  <a:srgbClr val="0070C0"/>
                </a:solidFill>
              </a:rPr>
              <a:t> </a:t>
            </a:r>
          </a:p>
          <a:p>
            <a:pPr marL="0" indent="0">
              <a:buNone/>
            </a:pPr>
            <a:r>
              <a:rPr lang="en-US" sz="3200" b="1" dirty="0">
                <a:solidFill>
                  <a:srgbClr val="0070C0"/>
                </a:solidFill>
              </a:rPr>
              <a:t># </a:t>
            </a:r>
            <a:r>
              <a:rPr lang="en-US" b="1" dirty="0">
                <a:solidFill>
                  <a:srgbClr val="0070C0"/>
                </a:solidFill>
              </a:rPr>
              <a:t>Air pollution can seriously affect the growth of plants.  It is easy to find chemical residues in plants that grow alongside highways. </a:t>
            </a:r>
          </a:p>
          <a:p>
            <a:pPr lvl="1">
              <a:lnSpc>
                <a:spcPct val="90000"/>
              </a:lnSpc>
            </a:pPr>
            <a:endParaRPr lang="en-US" altLang="en-US" sz="3200" b="1" dirty="0">
              <a:solidFill>
                <a:srgbClr val="0070C0"/>
              </a:solidFill>
            </a:endParaRPr>
          </a:p>
          <a:p>
            <a:pPr lvl="1">
              <a:lnSpc>
                <a:spcPct val="90000"/>
              </a:lnSpc>
            </a:pPr>
            <a:endParaRPr lang="en-US" altLang="en-US" sz="3200" b="1" dirty="0">
              <a:solidFill>
                <a:srgbClr val="0070C0"/>
              </a:solidFill>
            </a:endParaRPr>
          </a:p>
          <a:p>
            <a:pPr>
              <a:lnSpc>
                <a:spcPct val="90000"/>
              </a:lnSpc>
            </a:pPr>
            <a:endParaRPr lang="en-US" altLang="en-US" sz="3600" b="1" dirty="0">
              <a:solidFill>
                <a:srgbClr val="0070C0"/>
              </a:solidFill>
            </a:endParaRPr>
          </a:p>
        </p:txBody>
      </p:sp>
      <p:pic>
        <p:nvPicPr>
          <p:cNvPr id="185350" name="Picture 6" descr="figure 20-19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9079" y="1475016"/>
            <a:ext cx="4410151"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698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96000" y="1"/>
            <a:ext cx="6096000" cy="6810330"/>
          </a:xfrm>
          <a:prstGeom prst="rect">
            <a:avLst/>
          </a:prstGeom>
        </p:spPr>
      </p:pic>
      <p:sp>
        <p:nvSpPr>
          <p:cNvPr id="6" name="TextBox 5"/>
          <p:cNvSpPr txBox="1"/>
          <p:nvPr/>
        </p:nvSpPr>
        <p:spPr>
          <a:xfrm>
            <a:off x="587402" y="262752"/>
            <a:ext cx="5854962" cy="830997"/>
          </a:xfrm>
          <a:prstGeom prst="rect">
            <a:avLst/>
          </a:prstGeom>
          <a:noFill/>
        </p:spPr>
        <p:txBody>
          <a:bodyPr wrap="square" rtlCol="0">
            <a:spAutoFit/>
          </a:bodyPr>
          <a:lstStyle/>
          <a:p>
            <a:r>
              <a:rPr lang="en-US" sz="4800" b="1" dirty="0">
                <a:solidFill>
                  <a:srgbClr val="02D82B"/>
                </a:solidFill>
              </a:rPr>
              <a:t>Indoor Air Pollution</a:t>
            </a:r>
          </a:p>
        </p:txBody>
      </p:sp>
      <p:sp>
        <p:nvSpPr>
          <p:cNvPr id="3" name="Content Placeholder 2">
            <a:extLst>
              <a:ext uri="{FF2B5EF4-FFF2-40B4-BE49-F238E27FC236}">
                <a16:creationId xmlns:a16="http://schemas.microsoft.com/office/drawing/2014/main" id="{376AE699-D563-1DAA-3475-C9C5F043F945}"/>
              </a:ext>
            </a:extLst>
          </p:cNvPr>
          <p:cNvSpPr>
            <a:spLocks noGrp="1"/>
          </p:cNvSpPr>
          <p:nvPr>
            <p:ph idx="1"/>
          </p:nvPr>
        </p:nvSpPr>
        <p:spPr>
          <a:xfrm>
            <a:off x="838200" y="1825625"/>
            <a:ext cx="5257800" cy="4351338"/>
          </a:xfrm>
        </p:spPr>
        <p:txBody>
          <a:bodyPr/>
          <a:lstStyle/>
          <a:p>
            <a:pPr lvl="0"/>
            <a:r>
              <a:rPr lang="en-US" sz="2800" b="1" dirty="0">
                <a:solidFill>
                  <a:srgbClr val="0070C0"/>
                </a:solidFill>
              </a:rPr>
              <a:t>Nearly 50% of pneumonia deaths among children under five are due to particulate matter inhaled from indoor air pollution.</a:t>
            </a:r>
          </a:p>
          <a:p>
            <a:pPr lvl="0"/>
            <a:r>
              <a:rPr lang="en-US" sz="2800" b="1" dirty="0">
                <a:solidFill>
                  <a:srgbClr val="0070C0"/>
                </a:solidFill>
              </a:rPr>
              <a:t>Both women and men exposed to heavy indoor smoke are 2-3 times more likely to develop COPD</a:t>
            </a:r>
          </a:p>
          <a:p>
            <a:endParaRPr lang="en-US" dirty="0"/>
          </a:p>
        </p:txBody>
      </p:sp>
    </p:spTree>
    <p:extLst>
      <p:ext uri="{BB962C8B-B14F-4D97-AF65-F5344CB8AC3E}">
        <p14:creationId xmlns:p14="http://schemas.microsoft.com/office/powerpoint/2010/main" val="2169222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55094"/>
            <a:ext cx="10515600" cy="423080"/>
          </a:xfrm>
        </p:spPr>
        <p:txBody>
          <a:bodyPr>
            <a:noAutofit/>
          </a:bodyPr>
          <a:lstStyle/>
          <a:p>
            <a:pPr lvl="0">
              <a:lnSpc>
                <a:spcPct val="100000"/>
              </a:lnSpc>
              <a:spcBef>
                <a:spcPts val="0"/>
              </a:spcBef>
            </a:pPr>
            <a:br>
              <a:rPr lang="en-US" sz="5400" b="1" dirty="0">
                <a:solidFill>
                  <a:srgbClr val="02D82B"/>
                </a:solidFill>
                <a:latin typeface="Calibri" panose="020F0502020204030204"/>
                <a:ea typeface="+mn-ea"/>
                <a:cs typeface="+mn-cs"/>
              </a:rPr>
            </a:br>
            <a:endParaRPr lang="en-US" sz="5400" dirty="0"/>
          </a:p>
        </p:txBody>
      </p:sp>
      <p:sp>
        <p:nvSpPr>
          <p:cNvPr id="3" name="Content Placeholder 2"/>
          <p:cNvSpPr>
            <a:spLocks noGrp="1"/>
          </p:cNvSpPr>
          <p:nvPr>
            <p:ph idx="1"/>
          </p:nvPr>
        </p:nvSpPr>
        <p:spPr>
          <a:xfrm>
            <a:off x="735325" y="775856"/>
            <a:ext cx="11117239" cy="5764598"/>
          </a:xfrm>
        </p:spPr>
        <p:txBody>
          <a:bodyPr>
            <a:noAutofit/>
          </a:bodyPr>
          <a:lstStyle/>
          <a:p>
            <a:pPr marL="0" lvl="0" indent="0">
              <a:spcAft>
                <a:spcPts val="1200"/>
              </a:spcAft>
              <a:buNone/>
            </a:pPr>
            <a:r>
              <a:rPr lang="en-US" b="1" u="sng" dirty="0">
                <a:solidFill>
                  <a:srgbClr val="0070C0"/>
                </a:solidFill>
              </a:rPr>
              <a:t>Common indoor air pollutants include:</a:t>
            </a:r>
          </a:p>
          <a:p>
            <a:pPr lvl="0"/>
            <a:r>
              <a:rPr lang="en-US" sz="2600" b="1" dirty="0">
                <a:solidFill>
                  <a:srgbClr val="FF0000"/>
                </a:solidFill>
              </a:rPr>
              <a:t>Tobacco smoke: </a:t>
            </a:r>
            <a:r>
              <a:rPr lang="en-US" sz="2600" b="1" dirty="0">
                <a:solidFill>
                  <a:srgbClr val="0070C0"/>
                </a:solidFill>
              </a:rPr>
              <a:t>This is smoke burning cigarettes or exhaled smoke by people smoking.</a:t>
            </a:r>
          </a:p>
          <a:p>
            <a:pPr lvl="0"/>
            <a:r>
              <a:rPr lang="en-US" sz="2600" b="1" dirty="0">
                <a:solidFill>
                  <a:srgbClr val="FF0000"/>
                </a:solidFill>
              </a:rPr>
              <a:t>Biological Pollutants:</a:t>
            </a:r>
            <a:r>
              <a:rPr lang="en-US" sz="2600" b="1" dirty="0">
                <a:solidFill>
                  <a:srgbClr val="0070C0"/>
                </a:solidFill>
              </a:rPr>
              <a:t> These include allergens such as pollen from plants, hair from pets, fungi and some bacteria.</a:t>
            </a:r>
          </a:p>
          <a:p>
            <a:pPr lvl="0"/>
            <a:r>
              <a:rPr lang="en-US" sz="2600" b="1" dirty="0">
                <a:solidFill>
                  <a:srgbClr val="FF0000"/>
                </a:solidFill>
              </a:rPr>
              <a:t>Radon</a:t>
            </a:r>
            <a:r>
              <a:rPr lang="en-US" sz="2600" b="1" dirty="0">
                <a:solidFill>
                  <a:srgbClr val="0070C0"/>
                </a:solidFill>
              </a:rPr>
              <a:t> </a:t>
            </a:r>
            <a:r>
              <a:rPr lang="en-US" sz="2600" b="1" dirty="0">
                <a:solidFill>
                  <a:srgbClr val="FF0000"/>
                </a:solidFill>
              </a:rPr>
              <a:t>(Rn) :</a:t>
            </a:r>
            <a:r>
              <a:rPr lang="en-US" sz="2600" b="1" dirty="0">
                <a:solidFill>
                  <a:srgbClr val="0070C0"/>
                </a:solidFill>
              </a:rPr>
              <a:t>is a radioactive gas that is naturally emitted from the ground. It can be trapped in basements of building and homes in the absence of inadequate ventilation or evacuation systems. The gas is known to cause cancer after exposure over a period. </a:t>
            </a:r>
          </a:p>
          <a:p>
            <a:pPr lvl="0"/>
            <a:r>
              <a:rPr lang="en-US" sz="2600" b="1" dirty="0">
                <a:solidFill>
                  <a:srgbClr val="FF0000"/>
                </a:solidFill>
              </a:rPr>
              <a:t>Carbon Monoxide: </a:t>
            </a:r>
            <a:r>
              <a:rPr lang="en-US" sz="2600" b="1" dirty="0">
                <a:solidFill>
                  <a:srgbClr val="0070C0"/>
                </a:solidFill>
              </a:rPr>
              <a:t>Carbon monoxide is produced when fuels such as gas, kerosene, coal or wood is incompletely burned or with lack of indoor ventilation.</a:t>
            </a:r>
          </a:p>
          <a:p>
            <a:pPr lvl="0"/>
            <a:endParaRPr lang="en-US" sz="3200" b="1" dirty="0">
              <a:solidFill>
                <a:srgbClr val="0070C0"/>
              </a:solidFill>
            </a:endParaRPr>
          </a:p>
        </p:txBody>
      </p:sp>
    </p:spTree>
    <p:extLst>
      <p:ext uri="{BB962C8B-B14F-4D97-AF65-F5344CB8AC3E}">
        <p14:creationId xmlns:p14="http://schemas.microsoft.com/office/powerpoint/2010/main" val="590722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444" y="544495"/>
            <a:ext cx="8026667" cy="1327197"/>
          </a:xfrm>
        </p:spPr>
        <p:txBody>
          <a:bodyPr>
            <a:noAutofit/>
          </a:bodyPr>
          <a:lstStyle/>
          <a:p>
            <a:r>
              <a:rPr lang="en-US" sz="5000" b="1" dirty="0">
                <a:solidFill>
                  <a:srgbClr val="02D82B"/>
                </a:solidFill>
              </a:rPr>
              <a:t>What can countries do to reduce air pollution?</a:t>
            </a:r>
            <a:br>
              <a:rPr lang="en-US" dirty="0">
                <a:solidFill>
                  <a:srgbClr val="02D82B"/>
                </a:solidFill>
              </a:rPr>
            </a:br>
            <a:endParaRPr lang="en-US" dirty="0">
              <a:solidFill>
                <a:srgbClr val="02D82B"/>
              </a:solidFill>
            </a:endParaRPr>
          </a:p>
        </p:txBody>
      </p:sp>
      <p:sp>
        <p:nvSpPr>
          <p:cNvPr id="3" name="Content Placeholder 2"/>
          <p:cNvSpPr>
            <a:spLocks noGrp="1"/>
          </p:cNvSpPr>
          <p:nvPr>
            <p:ph idx="1"/>
          </p:nvPr>
        </p:nvSpPr>
        <p:spPr>
          <a:xfrm>
            <a:off x="255666" y="1511301"/>
            <a:ext cx="6694409" cy="5016499"/>
          </a:xfrm>
        </p:spPr>
        <p:txBody>
          <a:bodyPr>
            <a:normAutofit fontScale="85000" lnSpcReduction="10000"/>
          </a:bodyPr>
          <a:lstStyle/>
          <a:p>
            <a:pPr marL="514350" indent="-514350">
              <a:buAutoNum type="arabicPeriod"/>
            </a:pPr>
            <a:endParaRPr lang="en-US" sz="3200" b="1" dirty="0">
              <a:solidFill>
                <a:srgbClr val="0070C0"/>
              </a:solidFill>
            </a:endParaRPr>
          </a:p>
          <a:p>
            <a:pPr marL="514350" indent="-514350">
              <a:buAutoNum type="arabicPeriod"/>
            </a:pPr>
            <a:r>
              <a:rPr lang="en-US" sz="3200" b="1" dirty="0">
                <a:solidFill>
                  <a:srgbClr val="0070C0"/>
                </a:solidFill>
              </a:rPr>
              <a:t>developing sustainable transport in cities</a:t>
            </a:r>
          </a:p>
          <a:p>
            <a:pPr marL="514350" indent="-514350">
              <a:buAutoNum type="arabicPeriod"/>
            </a:pPr>
            <a:r>
              <a:rPr lang="en-US" sz="3200" b="1" dirty="0">
                <a:solidFill>
                  <a:srgbClr val="0070C0"/>
                </a:solidFill>
              </a:rPr>
              <a:t>implementing solid waste management</a:t>
            </a:r>
          </a:p>
          <a:p>
            <a:pPr marL="514350" indent="-514350">
              <a:buAutoNum type="arabicPeriod"/>
            </a:pPr>
            <a:r>
              <a:rPr lang="en-US" sz="3200" b="1" dirty="0">
                <a:solidFill>
                  <a:srgbClr val="0070C0"/>
                </a:solidFill>
              </a:rPr>
              <a:t>providing access to clean household fuels and cookstoves</a:t>
            </a:r>
          </a:p>
          <a:p>
            <a:pPr marL="514350" indent="-514350">
              <a:buAutoNum type="arabicPeriod"/>
            </a:pPr>
            <a:r>
              <a:rPr lang="en-US" sz="3200" b="1" dirty="0">
                <a:solidFill>
                  <a:srgbClr val="0070C0"/>
                </a:solidFill>
              </a:rPr>
              <a:t>developing market for renewable energies and energy efficiency</a:t>
            </a:r>
          </a:p>
          <a:p>
            <a:pPr marL="514350" indent="-514350">
              <a:buAutoNum type="arabicPeriod" startAt="5"/>
            </a:pPr>
            <a:r>
              <a:rPr lang="en-US" sz="3200" b="1" dirty="0">
                <a:solidFill>
                  <a:srgbClr val="0070C0"/>
                </a:solidFill>
              </a:rPr>
              <a:t>implementing industrial emissions reductions.</a:t>
            </a:r>
          </a:p>
          <a:p>
            <a:pPr marL="514350" indent="-514350">
              <a:buAutoNum type="arabicPeriod" startAt="5"/>
            </a:pPr>
            <a:r>
              <a:rPr lang="en-US" sz="3200" b="1" dirty="0">
                <a:solidFill>
                  <a:srgbClr val="0070C0"/>
                </a:solidFill>
              </a:rPr>
              <a:t> Laws and Regulations.</a:t>
            </a:r>
          </a:p>
          <a:p>
            <a:pPr marL="514350" indent="-514350">
              <a:buAutoNum type="arabicPeriod" startAt="5"/>
            </a:pPr>
            <a:r>
              <a:rPr lang="en-US" sz="3200" b="1" dirty="0">
                <a:solidFill>
                  <a:srgbClr val="0070C0"/>
                </a:solidFill>
              </a:rPr>
              <a:t>Raising awareness and changing human behavior </a:t>
            </a:r>
          </a:p>
          <a:p>
            <a:pPr marL="514350" indent="-514350">
              <a:buAutoNum type="arabicPeriod"/>
            </a:pPr>
            <a:endParaRPr lang="en-US" sz="3200" b="1" dirty="0">
              <a:solidFill>
                <a:srgbClr val="0070C0"/>
              </a:solidFill>
            </a:endParaRPr>
          </a:p>
          <a:p>
            <a:pPr marL="514350" indent="-514350">
              <a:buAutoNum type="arabicPeriod"/>
            </a:pPr>
            <a:endParaRPr lang="en-US" sz="3200" b="1" dirty="0">
              <a:solidFill>
                <a:srgbClr val="0070C0"/>
              </a:solidFill>
            </a:endParaRPr>
          </a:p>
          <a:p>
            <a:pPr marL="514350" indent="-514350">
              <a:buAutoNum type="arabicPeriod"/>
            </a:pPr>
            <a:endParaRPr lang="en-US" sz="3200" b="1" dirty="0">
              <a:solidFill>
                <a:srgbClr val="0070C0"/>
              </a:solidFill>
            </a:endParaRPr>
          </a:p>
          <a:p>
            <a:pPr marL="514350" indent="-514350">
              <a:buAutoNum type="arabicPeriod"/>
            </a:pPr>
            <a:endParaRPr lang="en-US" sz="3200" b="1" dirty="0">
              <a:solidFill>
                <a:srgbClr val="0070C0"/>
              </a:solidFill>
            </a:endParaRPr>
          </a:p>
          <a:p>
            <a:pPr marL="514350" indent="-514350">
              <a:buAutoNum type="arabicPeriod"/>
            </a:pPr>
            <a:endParaRPr lang="en-US" sz="3200" b="1" dirty="0">
              <a:solidFill>
                <a:srgbClr val="0070C0"/>
              </a:solidFill>
            </a:endParaRPr>
          </a:p>
          <a:p>
            <a:pPr marL="514350" indent="-514350">
              <a:buAutoNum type="arabicPeriod"/>
            </a:pPr>
            <a:endParaRPr lang="en-US" sz="3200" b="1" dirty="0">
              <a:solidFill>
                <a:srgbClr val="0070C0"/>
              </a:solidFill>
            </a:endParaRPr>
          </a:p>
          <a:p>
            <a:pPr marL="514350" indent="-514350">
              <a:buAutoNum type="arabicPeriod"/>
            </a:pPr>
            <a:endParaRPr lang="en-US" sz="3200" b="1" dirty="0">
              <a:solidFill>
                <a:srgbClr val="0070C0"/>
              </a:solidFill>
            </a:endParaRPr>
          </a:p>
          <a:p>
            <a:pPr marL="514350" indent="-514350">
              <a:buAutoNum type="arabicPeriod"/>
            </a:pPr>
            <a:endParaRPr lang="en-US" sz="3200" b="1" dirty="0">
              <a:solidFill>
                <a:srgbClr val="0070C0"/>
              </a:solidFill>
            </a:endParaRPr>
          </a:p>
          <a:p>
            <a:pPr marL="514350" indent="-514350">
              <a:buAutoNum type="arabicPeriod"/>
            </a:pPr>
            <a:endParaRPr lang="en-US" sz="3200" b="1" dirty="0">
              <a:solidFill>
                <a:srgbClr val="0070C0"/>
              </a:solidFill>
            </a:endParaRPr>
          </a:p>
          <a:p>
            <a:pPr marL="0" indent="0">
              <a:buNone/>
            </a:pPr>
            <a:endParaRPr lang="en-US" sz="3200" b="1" dirty="0">
              <a:solidFill>
                <a:srgbClr val="0070C0"/>
              </a:solidFill>
            </a:endParaRPr>
          </a:p>
        </p:txBody>
      </p:sp>
      <p:pic>
        <p:nvPicPr>
          <p:cNvPr id="5" name="Picture 4"/>
          <p:cNvPicPr>
            <a:picLocks noChangeAspect="1"/>
          </p:cNvPicPr>
          <p:nvPr/>
        </p:nvPicPr>
        <p:blipFill>
          <a:blip r:embed="rId2"/>
          <a:stretch>
            <a:fillRect/>
          </a:stretch>
        </p:blipFill>
        <p:spPr>
          <a:xfrm>
            <a:off x="7543800" y="2322778"/>
            <a:ext cx="4392534" cy="4382612"/>
          </a:xfrm>
          <a:prstGeom prst="rect">
            <a:avLst/>
          </a:prstGeom>
        </p:spPr>
      </p:pic>
      <p:pic>
        <p:nvPicPr>
          <p:cNvPr id="6" name="Picture 5"/>
          <p:cNvPicPr>
            <a:picLocks noChangeAspect="1"/>
          </p:cNvPicPr>
          <p:nvPr/>
        </p:nvPicPr>
        <p:blipFill>
          <a:blip r:embed="rId3"/>
          <a:stretch>
            <a:fillRect/>
          </a:stretch>
        </p:blipFill>
        <p:spPr>
          <a:xfrm>
            <a:off x="8653111" y="228647"/>
            <a:ext cx="1934964" cy="1878410"/>
          </a:xfrm>
          <a:prstGeom prst="rect">
            <a:avLst/>
          </a:prstGeom>
        </p:spPr>
      </p:pic>
    </p:spTree>
    <p:extLst>
      <p:ext uri="{BB962C8B-B14F-4D97-AF65-F5344CB8AC3E}">
        <p14:creationId xmlns:p14="http://schemas.microsoft.com/office/powerpoint/2010/main" val="3085969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D1942232-83D0-49E2-AF9B-1F97E3C1E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9E70D72-6E23-4015-A4A6-85C120C19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C28A977F-B603-4D81-B0FC-C8DE048A7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8"/>
            <a:chOff x="-305" y="-1"/>
            <a:chExt cx="3832880" cy="2876136"/>
          </a:xfrm>
        </p:grpSpPr>
        <p:sp>
          <p:nvSpPr>
            <p:cNvPr id="10" name="Freeform: Shape 9">
              <a:extLst>
                <a:ext uri="{FF2B5EF4-FFF2-40B4-BE49-F238E27FC236}">
                  <a16:creationId xmlns:a16="http://schemas.microsoft.com/office/drawing/2014/main" id="{0183CE8C-E039-4B2F-A36E-5FD5CD5D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EB77281-FAB4-40D0-B3F3-264EC4AB20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15E59F3-75FC-494F-8737-5F00A4964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ADDCFA-B066-4D79-AB71-062E66E58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Second global conference on air pollution and health">
            <a:hlinkClick r:id="" action="ppaction://media"/>
            <a:extLst>
              <a:ext uri="{FF2B5EF4-FFF2-40B4-BE49-F238E27FC236}">
                <a16:creationId xmlns:a16="http://schemas.microsoft.com/office/drawing/2014/main" id="{9B970AF5-6C02-0DCF-8D50-63B1639561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560" y="204107"/>
            <a:ext cx="8068067" cy="6449785"/>
          </a:xfrm>
          <a:prstGeom prst="rect">
            <a:avLst/>
          </a:prstGeom>
        </p:spPr>
      </p:pic>
      <p:grpSp>
        <p:nvGrpSpPr>
          <p:cNvPr id="21" name="Group 20">
            <a:extLst>
              <a:ext uri="{FF2B5EF4-FFF2-40B4-BE49-F238E27FC236}">
                <a16:creationId xmlns:a16="http://schemas.microsoft.com/office/drawing/2014/main" id="{C78D9229-E61D-4FEE-8321-2F8B64A8CA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6037" y="4852038"/>
            <a:ext cx="2151670" cy="1860256"/>
            <a:chOff x="-305" y="-4155"/>
            <a:chExt cx="2514948" cy="2174333"/>
          </a:xfrm>
        </p:grpSpPr>
        <p:sp>
          <p:nvSpPr>
            <p:cNvPr id="22" name="Freeform: Shape 21">
              <a:extLst>
                <a:ext uri="{FF2B5EF4-FFF2-40B4-BE49-F238E27FC236}">
                  <a16:creationId xmlns:a16="http://schemas.microsoft.com/office/drawing/2014/main" id="{1FDD3CCB-26A3-4D79-AEB6-7A60CF980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E9AC4470-5113-4709-B29F-CDB937F2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3E0D146C-9DAB-421E-AE88-5F854BF3F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5" name="Freeform: Shape 24">
              <a:extLst>
                <a:ext uri="{FF2B5EF4-FFF2-40B4-BE49-F238E27FC236}">
                  <a16:creationId xmlns:a16="http://schemas.microsoft.com/office/drawing/2014/main" id="{12EB32A5-4408-4F6C-84B2-F9A908237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D59894C3-A6EC-14C2-561D-15FAA47518F8}"/>
              </a:ext>
            </a:extLst>
          </p:cNvPr>
          <p:cNvPicPr>
            <a:picLocks noChangeAspect="1"/>
          </p:cNvPicPr>
          <p:nvPr/>
        </p:nvPicPr>
        <p:blipFill>
          <a:blip r:embed="rId5"/>
          <a:stretch>
            <a:fillRect/>
          </a:stretch>
        </p:blipFill>
        <p:spPr>
          <a:xfrm>
            <a:off x="8400882" y="273765"/>
            <a:ext cx="3624558" cy="6310468"/>
          </a:xfrm>
          <a:prstGeom prst="rect">
            <a:avLst/>
          </a:prstGeom>
        </p:spPr>
      </p:pic>
    </p:spTree>
    <p:extLst>
      <p:ext uri="{BB962C8B-B14F-4D97-AF65-F5344CB8AC3E}">
        <p14:creationId xmlns:p14="http://schemas.microsoft.com/office/powerpoint/2010/main" val="25694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5D00C4-459C-1912-EAE7-2C703A767B08}"/>
              </a:ext>
            </a:extLst>
          </p:cNvPr>
          <p:cNvSpPr>
            <a:spLocks noGrp="1"/>
          </p:cNvSpPr>
          <p:nvPr>
            <p:ph idx="1"/>
          </p:nvPr>
        </p:nvSpPr>
        <p:spPr>
          <a:xfrm>
            <a:off x="3116942" y="2333625"/>
            <a:ext cx="10515600" cy="4351338"/>
          </a:xfrm>
        </p:spPr>
        <p:txBody>
          <a:bodyPr>
            <a:normAutofit/>
          </a:bodyPr>
          <a:lstStyle/>
          <a:p>
            <a:pPr marL="0" indent="0">
              <a:buNone/>
            </a:pPr>
            <a:r>
              <a:rPr lang="en-US" sz="10000" b="1" dirty="0">
                <a:solidFill>
                  <a:srgbClr val="0070C0"/>
                </a:solidFill>
                <a:latin typeface="Algerian" panose="04020705040A02060702" pitchFamily="82" charset="0"/>
              </a:rPr>
              <a:t>THE END</a:t>
            </a:r>
          </a:p>
        </p:txBody>
      </p:sp>
    </p:spTree>
    <p:extLst>
      <p:ext uri="{BB962C8B-B14F-4D97-AF65-F5344CB8AC3E}">
        <p14:creationId xmlns:p14="http://schemas.microsoft.com/office/powerpoint/2010/main" val="2681780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DC4E40-CC27-66C8-5242-7DEA2F801A8F}"/>
              </a:ext>
            </a:extLst>
          </p:cNvPr>
          <p:cNvSpPr>
            <a:spLocks noGrp="1"/>
          </p:cNvSpPr>
          <p:nvPr>
            <p:ph idx="1"/>
          </p:nvPr>
        </p:nvSpPr>
        <p:spPr>
          <a:xfrm>
            <a:off x="275770" y="508000"/>
            <a:ext cx="11727543" cy="6118906"/>
          </a:xfrm>
        </p:spPr>
        <p:txBody>
          <a:bodyPr>
            <a:normAutofit fontScale="92500"/>
          </a:bodyPr>
          <a:lstStyle/>
          <a:p>
            <a:pPr lvl="0" fontAlgn="base">
              <a:lnSpc>
                <a:spcPct val="110000"/>
              </a:lnSpc>
              <a:buFont typeface="Wingdings" panose="05000000000000000000" pitchFamily="2" charset="2"/>
              <a:buChar char="q"/>
            </a:pPr>
            <a:r>
              <a:rPr lang="en-US" sz="2800" b="1" i="1" dirty="0">
                <a:solidFill>
                  <a:srgbClr val="5B9BD5">
                    <a:lumMod val="75000"/>
                  </a:srgbClr>
                </a:solidFill>
              </a:rPr>
              <a:t>Household</a:t>
            </a:r>
            <a:r>
              <a:rPr lang="en-US" sz="2800" b="1" dirty="0">
                <a:solidFill>
                  <a:srgbClr val="5B9BD5">
                    <a:lumMod val="75000"/>
                  </a:srgbClr>
                </a:solidFill>
              </a:rPr>
              <a:t> air pollution was responsible for an estimated 3.2 million deaths per year in 2020, including over 237 000 deaths of children under the age of 5.</a:t>
            </a:r>
          </a:p>
          <a:p>
            <a:pPr lvl="0" fontAlgn="base">
              <a:lnSpc>
                <a:spcPct val="110000"/>
              </a:lnSpc>
              <a:buFont typeface="Wingdings" panose="05000000000000000000" pitchFamily="2" charset="2"/>
              <a:buChar char="q"/>
            </a:pPr>
            <a:r>
              <a:rPr lang="en-US" sz="2800" b="1" dirty="0">
                <a:solidFill>
                  <a:srgbClr val="5B9BD5">
                    <a:lumMod val="75000"/>
                  </a:srgbClr>
                </a:solidFill>
              </a:rPr>
              <a:t>Around 2.4 billion people cook and heat their homes with polluting fuels worldwide (around a third of the global population) cook using open fires or inefficient stoves fueled by kerosene, biomass (wood, animal dung and crop waste) and coal, which generates harmful household air pollution.</a:t>
            </a:r>
          </a:p>
          <a:p>
            <a:pPr lvl="0" fontAlgn="base">
              <a:lnSpc>
                <a:spcPct val="110000"/>
              </a:lnSpc>
              <a:buFont typeface="Wingdings" panose="05000000000000000000" pitchFamily="2" charset="2"/>
              <a:buChar char="q"/>
            </a:pPr>
            <a:r>
              <a:rPr lang="en-US" sz="2800" b="1" i="1" dirty="0">
                <a:solidFill>
                  <a:srgbClr val="5B9BD5">
                    <a:lumMod val="75000"/>
                  </a:srgbClr>
                </a:solidFill>
              </a:rPr>
              <a:t>Household</a:t>
            </a:r>
            <a:r>
              <a:rPr lang="en-US" sz="2800" b="1" dirty="0">
                <a:solidFill>
                  <a:srgbClr val="5B9BD5">
                    <a:lumMod val="75000"/>
                  </a:srgbClr>
                </a:solidFill>
              </a:rPr>
              <a:t> air pollution exposure leads to noncommunicable diseases including stroke, ischemic heart disease, chronic obstructive pulmonary disease (COPD) and lung cancer.</a:t>
            </a:r>
          </a:p>
          <a:p>
            <a:pPr lvl="0" fontAlgn="base">
              <a:lnSpc>
                <a:spcPct val="110000"/>
              </a:lnSpc>
              <a:buFont typeface="Wingdings" panose="05000000000000000000" pitchFamily="2" charset="2"/>
              <a:buChar char="q"/>
            </a:pPr>
            <a:r>
              <a:rPr lang="en-US" sz="2800" b="1" dirty="0">
                <a:solidFill>
                  <a:srgbClr val="5B9BD5">
                    <a:lumMod val="75000"/>
                  </a:srgbClr>
                </a:solidFill>
              </a:rPr>
              <a:t> This makes air pollution the second leading cause of NCDs globally after tobacco.</a:t>
            </a:r>
          </a:p>
          <a:p>
            <a:pPr lvl="0" fontAlgn="base">
              <a:lnSpc>
                <a:spcPct val="110000"/>
              </a:lnSpc>
              <a:buFont typeface="Wingdings" panose="05000000000000000000" pitchFamily="2" charset="2"/>
              <a:buChar char="q"/>
            </a:pPr>
            <a:r>
              <a:rPr lang="en-US" sz="2800" b="1" dirty="0">
                <a:solidFill>
                  <a:srgbClr val="5B9BD5">
                    <a:lumMod val="75000"/>
                  </a:srgbClr>
                </a:solidFill>
              </a:rPr>
              <a:t>There is also evidence of links between </a:t>
            </a:r>
            <a:r>
              <a:rPr lang="en-US" sz="2800" b="1" i="1" dirty="0">
                <a:solidFill>
                  <a:srgbClr val="5B9BD5">
                    <a:lumMod val="75000"/>
                  </a:srgbClr>
                </a:solidFill>
              </a:rPr>
              <a:t>household</a:t>
            </a:r>
            <a:r>
              <a:rPr lang="en-US" sz="2800" b="1" dirty="0">
                <a:solidFill>
                  <a:srgbClr val="5B9BD5">
                    <a:lumMod val="75000"/>
                  </a:srgbClr>
                </a:solidFill>
              </a:rPr>
              <a:t> air pollution and low birth weight, tuberculosis, cataract, nasopharyngeal and laryngeal cancers.</a:t>
            </a:r>
          </a:p>
          <a:p>
            <a:endParaRPr lang="en-US" dirty="0"/>
          </a:p>
        </p:txBody>
      </p:sp>
    </p:spTree>
    <p:extLst>
      <p:ext uri="{BB962C8B-B14F-4D97-AF65-F5344CB8AC3E}">
        <p14:creationId xmlns:p14="http://schemas.microsoft.com/office/powerpoint/2010/main" val="729844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7071" y="1170826"/>
            <a:ext cx="11092504" cy="5526187"/>
          </a:xfrm>
        </p:spPr>
        <p:txBody>
          <a:bodyPr>
            <a:normAutofit fontScale="92500"/>
          </a:bodyPr>
          <a:lstStyle/>
          <a:p>
            <a:pPr lvl="0" fontAlgn="base">
              <a:lnSpc>
                <a:spcPct val="110000"/>
              </a:lnSpc>
              <a:buFont typeface="Wingdings" panose="05000000000000000000" pitchFamily="2" charset="2"/>
              <a:buChar char="q"/>
            </a:pPr>
            <a:r>
              <a:rPr lang="en-US" sz="3600" b="1" i="1" dirty="0">
                <a:solidFill>
                  <a:srgbClr val="5B9BD5">
                    <a:lumMod val="75000"/>
                  </a:srgbClr>
                </a:solidFill>
              </a:rPr>
              <a:t>Ambient</a:t>
            </a:r>
            <a:r>
              <a:rPr lang="en-US" sz="3600" b="1" dirty="0">
                <a:solidFill>
                  <a:srgbClr val="5B9BD5">
                    <a:lumMod val="75000"/>
                  </a:srgbClr>
                </a:solidFill>
              </a:rPr>
              <a:t> (outdoor) air pollution is estimated to have caused 4.2 million premature deaths worldwide in 2019.</a:t>
            </a:r>
          </a:p>
          <a:p>
            <a:pPr lvl="0" fontAlgn="base">
              <a:lnSpc>
                <a:spcPct val="110000"/>
              </a:lnSpc>
              <a:buFont typeface="Wingdings" panose="05000000000000000000" pitchFamily="2" charset="2"/>
              <a:buChar char="q"/>
            </a:pPr>
            <a:r>
              <a:rPr lang="en-US" sz="3600" b="1" dirty="0">
                <a:solidFill>
                  <a:srgbClr val="5B9BD5">
                    <a:lumMod val="75000"/>
                  </a:srgbClr>
                </a:solidFill>
              </a:rPr>
              <a:t> 95% of deaths caused by air pollution occur in low- and middle- income countries.</a:t>
            </a:r>
          </a:p>
          <a:p>
            <a:pPr lvl="0" fontAlgn="base">
              <a:lnSpc>
                <a:spcPct val="110000"/>
              </a:lnSpc>
              <a:buFont typeface="Wingdings" panose="05000000000000000000" pitchFamily="2" charset="2"/>
              <a:buChar char="q"/>
            </a:pPr>
            <a:r>
              <a:rPr lang="en-US" sz="3600" b="1" dirty="0">
                <a:solidFill>
                  <a:srgbClr val="5B9BD5">
                    <a:lumMod val="75000"/>
                  </a:srgbClr>
                </a:solidFill>
              </a:rPr>
              <a:t>People living in low- and middle-income countries disproportionately experience the burden of outdoor air pollution with 89% (of the 4.2 million premature deaths) occurring in these areas. </a:t>
            </a:r>
          </a:p>
          <a:p>
            <a:pPr marL="0" lvl="0" indent="0" fontAlgn="base">
              <a:lnSpc>
                <a:spcPct val="110000"/>
              </a:lnSpc>
              <a:buNone/>
            </a:pPr>
            <a:r>
              <a:rPr lang="en-US" sz="3600" b="1" dirty="0">
                <a:solidFill>
                  <a:srgbClr val="5B9BD5">
                    <a:lumMod val="75000"/>
                  </a:srgbClr>
                </a:solidFill>
              </a:rPr>
              <a:t> </a:t>
            </a:r>
          </a:p>
        </p:txBody>
      </p:sp>
    </p:spTree>
    <p:extLst>
      <p:ext uri="{BB962C8B-B14F-4D97-AF65-F5344CB8AC3E}">
        <p14:creationId xmlns:p14="http://schemas.microsoft.com/office/powerpoint/2010/main" val="1020596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752" y="221923"/>
            <a:ext cx="10515600" cy="756872"/>
          </a:xfrm>
        </p:spPr>
        <p:txBody>
          <a:bodyPr>
            <a:normAutofit fontScale="90000"/>
          </a:bodyPr>
          <a:lstStyle/>
          <a:p>
            <a:r>
              <a:rPr lang="en-US" sz="5400" b="1" dirty="0">
                <a:solidFill>
                  <a:srgbClr val="02D82B"/>
                </a:solidFill>
                <a:latin typeface="+mn-lt"/>
              </a:rPr>
              <a:t>Significance of the Problem</a:t>
            </a:r>
          </a:p>
        </p:txBody>
      </p:sp>
      <p:sp>
        <p:nvSpPr>
          <p:cNvPr id="3" name="Content Placeholder 2"/>
          <p:cNvSpPr>
            <a:spLocks noGrp="1"/>
          </p:cNvSpPr>
          <p:nvPr>
            <p:ph idx="1"/>
          </p:nvPr>
        </p:nvSpPr>
        <p:spPr>
          <a:xfrm>
            <a:off x="560553" y="978795"/>
            <a:ext cx="11195998" cy="6511386"/>
          </a:xfrm>
        </p:spPr>
        <p:txBody>
          <a:bodyPr>
            <a:noAutofit/>
          </a:bodyPr>
          <a:lstStyle/>
          <a:p>
            <a:pPr lvl="0" fontAlgn="base">
              <a:lnSpc>
                <a:spcPct val="100000"/>
              </a:lnSpc>
              <a:spcBef>
                <a:spcPts val="600"/>
              </a:spcBef>
              <a:buFont typeface="Wingdings" panose="05000000000000000000" pitchFamily="2" charset="2"/>
              <a:buChar char="Ø"/>
            </a:pPr>
            <a:r>
              <a:rPr lang="en-US" sz="2600" b="1" dirty="0">
                <a:solidFill>
                  <a:srgbClr val="5B9BD5">
                    <a:lumMod val="75000"/>
                  </a:srgbClr>
                </a:solidFill>
              </a:rPr>
              <a:t> Air pollution is a threat also for public health economy as it imposes enormous global health costs representing 6.1% of the global gross domestic product (more than US$ 8 trillion in 2019).</a:t>
            </a:r>
          </a:p>
          <a:p>
            <a:pPr lvl="0" fontAlgn="base">
              <a:lnSpc>
                <a:spcPct val="100000"/>
              </a:lnSpc>
              <a:spcBef>
                <a:spcPts val="600"/>
              </a:spcBef>
              <a:buFont typeface="Wingdings" panose="05000000000000000000" pitchFamily="2" charset="2"/>
              <a:buChar char="Ø"/>
            </a:pPr>
            <a:r>
              <a:rPr lang="en-US" sz="2600" b="1" dirty="0">
                <a:solidFill>
                  <a:srgbClr val="5B9BD5">
                    <a:lumMod val="75000"/>
                  </a:srgbClr>
                </a:solidFill>
              </a:rPr>
              <a:t>Parts of Africa, Eastern Europe, India, China and the Middle East are the biggest regional danger spots.</a:t>
            </a:r>
          </a:p>
          <a:p>
            <a:pPr lvl="0" fontAlgn="base">
              <a:lnSpc>
                <a:spcPct val="100000"/>
              </a:lnSpc>
              <a:spcBef>
                <a:spcPts val="600"/>
              </a:spcBef>
              <a:buFont typeface="Wingdings" panose="05000000000000000000" pitchFamily="2" charset="2"/>
              <a:buChar char="Ø"/>
            </a:pPr>
            <a:r>
              <a:rPr lang="en-US" sz="2600" b="1" dirty="0">
                <a:solidFill>
                  <a:srgbClr val="5B9BD5">
                    <a:lumMod val="75000"/>
                  </a:srgbClr>
                </a:solidFill>
              </a:rPr>
              <a:t>Ambient (outdoor) air pollution mortality is due to exposure to fine particulate matter, which causes cardiovascular and respiratory disease, and cancers in both cities and rural areas (WHO,2019)</a:t>
            </a:r>
          </a:p>
          <a:p>
            <a:pPr lvl="0" fontAlgn="base">
              <a:lnSpc>
                <a:spcPct val="100000"/>
              </a:lnSpc>
              <a:spcBef>
                <a:spcPts val="600"/>
              </a:spcBef>
              <a:buFont typeface="Wingdings" panose="05000000000000000000" pitchFamily="2" charset="2"/>
              <a:buChar char="Ø"/>
            </a:pPr>
            <a:r>
              <a:rPr lang="en-US" sz="2600" b="1" dirty="0">
                <a:solidFill>
                  <a:srgbClr val="5B9BD5">
                    <a:lumMod val="75000"/>
                  </a:srgbClr>
                </a:solidFill>
              </a:rPr>
              <a:t> for outdoor air pollution related premature death:</a:t>
            </a:r>
          </a:p>
          <a:p>
            <a:pPr marL="0" lvl="0" indent="0" fontAlgn="base">
              <a:lnSpc>
                <a:spcPct val="100000"/>
              </a:lnSpc>
              <a:spcBef>
                <a:spcPts val="600"/>
              </a:spcBef>
              <a:buNone/>
            </a:pPr>
            <a:r>
              <a:rPr lang="en-US" sz="2600" b="1" u="sng" dirty="0">
                <a:solidFill>
                  <a:srgbClr val="5B9BD5">
                    <a:lumMod val="75000"/>
                  </a:srgbClr>
                </a:solidFill>
              </a:rPr>
              <a:t>68%</a:t>
            </a:r>
            <a:r>
              <a:rPr lang="en-US" sz="2600" b="1" dirty="0">
                <a:solidFill>
                  <a:srgbClr val="5B9BD5">
                    <a:lumMod val="75000"/>
                  </a:srgbClr>
                </a:solidFill>
              </a:rPr>
              <a:t> of these deaths were due to ischemic heart disease and strokes</a:t>
            </a:r>
          </a:p>
          <a:p>
            <a:pPr marL="0" lvl="0" indent="0" fontAlgn="base">
              <a:lnSpc>
                <a:spcPct val="100000"/>
              </a:lnSpc>
              <a:spcBef>
                <a:spcPts val="600"/>
              </a:spcBef>
              <a:buNone/>
            </a:pPr>
            <a:r>
              <a:rPr lang="en-US" sz="2600" b="1" u="sng" dirty="0">
                <a:solidFill>
                  <a:srgbClr val="5B9BD5">
                    <a:lumMod val="75000"/>
                  </a:srgbClr>
                </a:solidFill>
              </a:rPr>
              <a:t>28%</a:t>
            </a:r>
            <a:r>
              <a:rPr lang="en-US" sz="2600" b="1" dirty="0">
                <a:solidFill>
                  <a:srgbClr val="5B9BD5">
                    <a:lumMod val="75000"/>
                  </a:srgbClr>
                </a:solidFill>
              </a:rPr>
              <a:t> of deaths were due to chronic obstructive pulmonary disease or acute lower respiratory infections </a:t>
            </a:r>
          </a:p>
          <a:p>
            <a:pPr marL="0" lvl="0" indent="0" fontAlgn="base">
              <a:lnSpc>
                <a:spcPct val="100000"/>
              </a:lnSpc>
              <a:spcBef>
                <a:spcPts val="600"/>
              </a:spcBef>
              <a:buNone/>
            </a:pPr>
            <a:r>
              <a:rPr lang="en-US" sz="2600" b="1" u="sng" dirty="0">
                <a:solidFill>
                  <a:srgbClr val="5B9BD5">
                    <a:lumMod val="75000"/>
                  </a:srgbClr>
                </a:solidFill>
              </a:rPr>
              <a:t>4% </a:t>
            </a:r>
            <a:r>
              <a:rPr lang="en-US" sz="2600" b="1" dirty="0">
                <a:solidFill>
                  <a:srgbClr val="5B9BD5">
                    <a:lumMod val="75000"/>
                  </a:srgbClr>
                </a:solidFill>
              </a:rPr>
              <a:t>of deaths were due to lung cancer</a:t>
            </a:r>
          </a:p>
        </p:txBody>
      </p:sp>
    </p:spTree>
    <p:extLst>
      <p:ext uri="{BB962C8B-B14F-4D97-AF65-F5344CB8AC3E}">
        <p14:creationId xmlns:p14="http://schemas.microsoft.com/office/powerpoint/2010/main" val="1104822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rcRect t="89877"/>
          <a:stretch>
            <a:fillRect/>
          </a:stretch>
        </p:blipFill>
        <p:spPr>
          <a:xfrm>
            <a:off x="170994" y="5828805"/>
            <a:ext cx="11850831" cy="845281"/>
          </a:xfrm>
          <a:prstGeom prst="rect">
            <a:avLst/>
          </a:prstGeom>
        </p:spPr>
      </p:pic>
      <p:pic>
        <p:nvPicPr>
          <p:cNvPr id="2" name="Picture 1">
            <a:extLst>
              <a:ext uri="{FF2B5EF4-FFF2-40B4-BE49-F238E27FC236}">
                <a16:creationId xmlns:a16="http://schemas.microsoft.com/office/drawing/2014/main" id="{8855D58C-DCE7-D41B-0623-F70FA17E1684}"/>
              </a:ext>
            </a:extLst>
          </p:cNvPr>
          <p:cNvPicPr>
            <a:picLocks noChangeAspect="1"/>
          </p:cNvPicPr>
          <p:nvPr/>
        </p:nvPicPr>
        <p:blipFill>
          <a:blip r:embed="rId3"/>
          <a:srcRect b="51305"/>
          <a:stretch>
            <a:fillRect/>
          </a:stretch>
        </p:blipFill>
        <p:spPr>
          <a:xfrm>
            <a:off x="170174" y="183913"/>
            <a:ext cx="11851651" cy="5482596"/>
          </a:xfrm>
          <a:prstGeom prst="rect">
            <a:avLst/>
          </a:prstGeom>
        </p:spPr>
      </p:pic>
    </p:spTree>
    <p:extLst>
      <p:ext uri="{BB962C8B-B14F-4D97-AF65-F5344CB8AC3E}">
        <p14:creationId xmlns:p14="http://schemas.microsoft.com/office/powerpoint/2010/main" val="548360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594" y="365125"/>
            <a:ext cx="10098206" cy="845489"/>
          </a:xfrm>
        </p:spPr>
        <p:txBody>
          <a:bodyPr>
            <a:noAutofit/>
          </a:bodyPr>
          <a:lstStyle/>
          <a:p>
            <a:r>
              <a:rPr lang="en-US" sz="5500" b="1" dirty="0">
                <a:solidFill>
                  <a:srgbClr val="3AF01C"/>
                </a:solidFill>
                <a:latin typeface="+mn-lt"/>
              </a:rPr>
              <a:t>Definitions</a:t>
            </a:r>
          </a:p>
        </p:txBody>
      </p:sp>
      <p:sp>
        <p:nvSpPr>
          <p:cNvPr id="3" name="Content Placeholder 2"/>
          <p:cNvSpPr>
            <a:spLocks noGrp="1"/>
          </p:cNvSpPr>
          <p:nvPr>
            <p:ph idx="1"/>
          </p:nvPr>
        </p:nvSpPr>
        <p:spPr>
          <a:xfrm>
            <a:off x="729121" y="1493809"/>
            <a:ext cx="9526137" cy="4865427"/>
          </a:xfrm>
        </p:spPr>
        <p:txBody>
          <a:bodyPr>
            <a:noAutofit/>
          </a:bodyPr>
          <a:lstStyle/>
          <a:p>
            <a:pPr marL="0" indent="0">
              <a:spcAft>
                <a:spcPts val="1200"/>
              </a:spcAft>
              <a:buNone/>
            </a:pPr>
            <a:r>
              <a:rPr lang="en-US" sz="4400" b="1" dirty="0">
                <a:solidFill>
                  <a:srgbClr val="FF0000"/>
                </a:solidFill>
              </a:rPr>
              <a:t>What is Air Pollution?</a:t>
            </a:r>
          </a:p>
          <a:p>
            <a:pPr>
              <a:spcAft>
                <a:spcPts val="1200"/>
              </a:spcAft>
              <a:buFont typeface="Wingdings" panose="05000000000000000000" pitchFamily="2" charset="2"/>
              <a:buChar char="ü"/>
            </a:pPr>
            <a:r>
              <a:rPr lang="en-US" sz="4400" b="1" dirty="0">
                <a:solidFill>
                  <a:srgbClr val="0070C0"/>
                </a:solidFill>
              </a:rPr>
              <a:t>The type of Pollution that occurs when gases, dust particles, fumes (or smoke) or odors are introduced into the atmosphere in a way that makes it harmful to humans, animals and plants. </a:t>
            </a:r>
          </a:p>
          <a:p>
            <a:pPr marL="0" indent="0">
              <a:spcBef>
                <a:spcPts val="1800"/>
              </a:spcBef>
              <a:buNone/>
            </a:pPr>
            <a:endParaRPr lang="en-US" sz="3600" b="1" dirty="0">
              <a:solidFill>
                <a:srgbClr val="0070C0"/>
              </a:solidFill>
            </a:endParaRPr>
          </a:p>
        </p:txBody>
      </p:sp>
    </p:spTree>
    <p:extLst>
      <p:ext uri="{BB962C8B-B14F-4D97-AF65-F5344CB8AC3E}">
        <p14:creationId xmlns:p14="http://schemas.microsoft.com/office/powerpoint/2010/main" val="1897977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1807" y="552098"/>
            <a:ext cx="10868385" cy="5890266"/>
          </a:xfrm>
        </p:spPr>
        <p:txBody>
          <a:bodyPr>
            <a:normAutofit fontScale="92500" lnSpcReduction="10000"/>
          </a:bodyPr>
          <a:lstStyle/>
          <a:p>
            <a:pPr marL="0" indent="0">
              <a:lnSpc>
                <a:spcPct val="110000"/>
              </a:lnSpc>
              <a:buNone/>
            </a:pPr>
            <a:r>
              <a:rPr lang="en-US" sz="3900" b="1" i="0" u="none" strike="noStrike" baseline="0" dirty="0">
                <a:solidFill>
                  <a:srgbClr val="FF0000"/>
                </a:solidFill>
              </a:rPr>
              <a:t>Air pollutants </a:t>
            </a:r>
            <a:r>
              <a:rPr lang="en-US" sz="3600" b="1" i="0" u="none" strike="noStrike" baseline="0" dirty="0">
                <a:solidFill>
                  <a:schemeClr val="accent1">
                    <a:lumMod val="75000"/>
                  </a:schemeClr>
                </a:solidFill>
              </a:rPr>
              <a:t>are airborne gases, particles, and aerosols that</a:t>
            </a:r>
            <a:r>
              <a:rPr lang="en-US" sz="3600" b="1" i="0" u="none" strike="noStrike" dirty="0">
                <a:solidFill>
                  <a:schemeClr val="accent1">
                    <a:lumMod val="75000"/>
                  </a:schemeClr>
                </a:solidFill>
              </a:rPr>
              <a:t> are added to the atmosphere by natural events or human activities </a:t>
            </a:r>
            <a:r>
              <a:rPr lang="en-US" sz="3600" b="1" i="0" u="none" strike="noStrike" baseline="0" dirty="0">
                <a:solidFill>
                  <a:schemeClr val="accent1">
                    <a:lumMod val="75000"/>
                  </a:schemeClr>
                </a:solidFill>
              </a:rPr>
              <a:t>in concentrations that threaten the well-being of</a:t>
            </a:r>
            <a:r>
              <a:rPr lang="en-US" sz="3600" b="1" i="0" u="none" strike="noStrike" dirty="0">
                <a:solidFill>
                  <a:schemeClr val="accent1">
                    <a:lumMod val="75000"/>
                  </a:schemeClr>
                </a:solidFill>
              </a:rPr>
              <a:t> </a:t>
            </a:r>
            <a:r>
              <a:rPr lang="en-US" sz="3600" b="1" i="0" u="none" strike="noStrike" baseline="0" dirty="0">
                <a:solidFill>
                  <a:schemeClr val="accent1">
                    <a:lumMod val="75000"/>
                  </a:schemeClr>
                </a:solidFill>
              </a:rPr>
              <a:t>organisms or disrupt the orderly functioning of the</a:t>
            </a:r>
            <a:r>
              <a:rPr lang="en-US" sz="3600" b="1" i="0" u="none" strike="noStrike" dirty="0">
                <a:solidFill>
                  <a:schemeClr val="accent1">
                    <a:lumMod val="75000"/>
                  </a:schemeClr>
                </a:solidFill>
              </a:rPr>
              <a:t> </a:t>
            </a:r>
            <a:r>
              <a:rPr lang="en-US" sz="3600" b="1" i="0" u="none" strike="noStrike" baseline="0" dirty="0">
                <a:solidFill>
                  <a:schemeClr val="accent1">
                    <a:lumMod val="75000"/>
                  </a:schemeClr>
                </a:solidFill>
              </a:rPr>
              <a:t>environment.</a:t>
            </a:r>
          </a:p>
          <a:p>
            <a:pPr>
              <a:lnSpc>
                <a:spcPct val="110000"/>
              </a:lnSpc>
              <a:buFont typeface="Wingdings" panose="05000000000000000000" pitchFamily="2" charset="2"/>
              <a:buChar char="§"/>
            </a:pPr>
            <a:r>
              <a:rPr lang="en-US" sz="3600" b="1" i="0" u="none" strike="noStrike" baseline="0" dirty="0">
                <a:solidFill>
                  <a:schemeClr val="accent1">
                    <a:lumMod val="75000"/>
                  </a:schemeClr>
                </a:solidFill>
              </a:rPr>
              <a:t> </a:t>
            </a:r>
            <a:r>
              <a:rPr lang="en-US" sz="3600" b="1" i="0" u="none" strike="noStrike" baseline="0" dirty="0">
                <a:solidFill>
                  <a:srgbClr val="FF0000"/>
                </a:solidFill>
              </a:rPr>
              <a:t>Primary air pollutants </a:t>
            </a:r>
            <a:r>
              <a:rPr lang="en-US" sz="3600" b="1" i="0" u="none" strike="noStrike" baseline="0" dirty="0">
                <a:solidFill>
                  <a:schemeClr val="accent1">
                    <a:lumMod val="75000"/>
                  </a:schemeClr>
                </a:solidFill>
              </a:rPr>
              <a:t>pollute the air when emitted directly into the atmosphere.</a:t>
            </a:r>
          </a:p>
          <a:p>
            <a:pPr>
              <a:lnSpc>
                <a:spcPct val="110000"/>
              </a:lnSpc>
              <a:buFont typeface="Wingdings" panose="05000000000000000000" pitchFamily="2" charset="2"/>
              <a:buChar char="§"/>
            </a:pPr>
            <a:r>
              <a:rPr lang="en-US" sz="3600" b="1" i="0" u="none" strike="noStrike" baseline="0" dirty="0">
                <a:solidFill>
                  <a:schemeClr val="accent1">
                    <a:lumMod val="75000"/>
                  </a:schemeClr>
                </a:solidFill>
              </a:rPr>
              <a:t> </a:t>
            </a:r>
            <a:r>
              <a:rPr lang="en-US" sz="3600" b="1" i="0" u="none" strike="noStrike" baseline="0" dirty="0">
                <a:solidFill>
                  <a:srgbClr val="FF0000"/>
                </a:solidFill>
              </a:rPr>
              <a:t>Secondary air Pollutants </a:t>
            </a:r>
            <a:r>
              <a:rPr lang="en-US" sz="3600" b="1" i="0" u="none" strike="noStrike" baseline="0" dirty="0">
                <a:solidFill>
                  <a:schemeClr val="accent1">
                    <a:lumMod val="75000"/>
                  </a:schemeClr>
                </a:solidFill>
              </a:rPr>
              <a:t>are created by chemical</a:t>
            </a:r>
            <a:r>
              <a:rPr lang="en-US" sz="3600" b="1" i="0" u="none" strike="noStrike" dirty="0">
                <a:solidFill>
                  <a:schemeClr val="accent1">
                    <a:lumMod val="75000"/>
                  </a:schemeClr>
                </a:solidFill>
              </a:rPr>
              <a:t> </a:t>
            </a:r>
            <a:r>
              <a:rPr lang="en-US" sz="3600" b="1" i="0" u="none" strike="noStrike" baseline="0" dirty="0">
                <a:solidFill>
                  <a:schemeClr val="accent1">
                    <a:lumMod val="75000"/>
                  </a:schemeClr>
                </a:solidFill>
              </a:rPr>
              <a:t>reactions between primary air pollutants in the</a:t>
            </a:r>
            <a:r>
              <a:rPr lang="en-US" sz="3600" b="1" i="0" u="none" strike="noStrike" dirty="0">
                <a:solidFill>
                  <a:schemeClr val="accent1">
                    <a:lumMod val="75000"/>
                  </a:schemeClr>
                </a:solidFill>
              </a:rPr>
              <a:t> </a:t>
            </a:r>
            <a:r>
              <a:rPr lang="en-US" sz="3600" b="1" i="0" u="none" strike="noStrike" baseline="0" dirty="0">
                <a:solidFill>
                  <a:schemeClr val="accent1">
                    <a:lumMod val="75000"/>
                  </a:schemeClr>
                </a:solidFill>
              </a:rPr>
              <a:t>atmosphere. May involve sunlight or a catalyst.</a:t>
            </a:r>
            <a:r>
              <a:rPr lang="en-US" sz="3600" b="1" i="0" u="none" strike="noStrike" dirty="0">
                <a:solidFill>
                  <a:schemeClr val="accent1">
                    <a:lumMod val="75000"/>
                  </a:schemeClr>
                </a:solidFill>
              </a:rPr>
              <a:t> </a:t>
            </a:r>
            <a:endParaRPr lang="en-US" dirty="0"/>
          </a:p>
        </p:txBody>
      </p:sp>
    </p:spTree>
    <p:extLst>
      <p:ext uri="{BB962C8B-B14F-4D97-AF65-F5344CB8AC3E}">
        <p14:creationId xmlns:p14="http://schemas.microsoft.com/office/powerpoint/2010/main" val="3642942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255" y="169793"/>
            <a:ext cx="12150436" cy="6518413"/>
          </a:xfrm>
          <a:prstGeom prst="rect">
            <a:avLst/>
          </a:prstGeom>
        </p:spPr>
      </p:pic>
    </p:spTree>
    <p:extLst>
      <p:ext uri="{BB962C8B-B14F-4D97-AF65-F5344CB8AC3E}">
        <p14:creationId xmlns:p14="http://schemas.microsoft.com/office/powerpoint/2010/main" val="16571597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TotalTime>
  <Words>2079</Words>
  <Application>Microsoft Office PowerPoint</Application>
  <PresentationFormat>Widescreen</PresentationFormat>
  <Paragraphs>177</Paragraphs>
  <Slides>29</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Algerian</vt:lpstr>
      <vt:lpstr>Arial</vt:lpstr>
      <vt:lpstr>Calibri</vt:lpstr>
      <vt:lpstr>Calibri Light</vt:lpstr>
      <vt:lpstr>Century Gothic</vt:lpstr>
      <vt:lpstr>Wingdings</vt:lpstr>
      <vt:lpstr>Office Theme</vt:lpstr>
      <vt:lpstr>Air Pollution</vt:lpstr>
      <vt:lpstr>Facts about air pollution</vt:lpstr>
      <vt:lpstr>PowerPoint Presentation</vt:lpstr>
      <vt:lpstr>PowerPoint Presentation</vt:lpstr>
      <vt:lpstr>Significance of the Problem</vt:lpstr>
      <vt:lpstr>PowerPoint Presentation</vt:lpstr>
      <vt:lpstr>Definitions</vt:lpstr>
      <vt:lpstr>PowerPoint Presentation</vt:lpstr>
      <vt:lpstr>PowerPoint Presentation</vt:lpstr>
      <vt:lpstr>What are the sources of air pollution? </vt:lpstr>
      <vt:lpstr>The most common air pollutants</vt:lpstr>
      <vt:lpstr>1. Oxides of Carbon</vt:lpstr>
      <vt:lpstr>2. Volatile Hydrocarbons: (VOC’s) </vt:lpstr>
      <vt:lpstr>3. Oxides of Nitrogen</vt:lpstr>
      <vt:lpstr>4. Compounds of Sulfur</vt:lpstr>
      <vt:lpstr>5. Photochemical Smog</vt:lpstr>
      <vt:lpstr>Ozone(O3)</vt:lpstr>
      <vt:lpstr>6. Suspended Particles ,or Particulate mater (PM): </vt:lpstr>
      <vt:lpstr>Consequences of air pollution (Climate changes) </vt:lpstr>
      <vt:lpstr>Global Warming: </vt:lpstr>
      <vt:lpstr>PowerPoint Presentation</vt:lpstr>
      <vt:lpstr> Agricultural effects</vt:lpstr>
      <vt:lpstr>Acid Deposition</vt:lpstr>
      <vt:lpstr>Effects of Acid Deposition</vt:lpstr>
      <vt:lpstr>PowerPoint Presentation</vt:lpstr>
      <vt:lpstr> </vt:lpstr>
      <vt:lpstr>What can countries do to reduce air pollution?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Pollution</dc:title>
  <dc:creator>Saja A. Alnahar</dc:creator>
  <cp:lastModifiedBy>Mishkah Bani Mustafa</cp:lastModifiedBy>
  <cp:revision>74</cp:revision>
  <dcterms:created xsi:type="dcterms:W3CDTF">2023-11-14T08:59:36Z</dcterms:created>
  <dcterms:modified xsi:type="dcterms:W3CDTF">2026-03-16T12:02:11Z</dcterms:modified>
</cp:coreProperties>
</file>